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slides/slide55.xml" ContentType="application/vnd.openxmlformats-officedocument.presentationml.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diagrams/data7.xml" ContentType="application/vnd.openxmlformats-officedocument.drawingml.diagramData+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diagrams/layout7.xml" ContentType="application/vnd.openxmlformats-officedocument.drawingml.diagramLayout+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diagrams/colors6.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diagrams/layout4.xml" ContentType="application/vnd.openxmlformats-officedocument.drawingml.diagram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diagrams/data5.xml" ContentType="application/vnd.openxmlformats-officedocument.drawingml.diagramData+xml"/>
  <Override PartName="/ppt/diagrams/colors7.xml" ContentType="application/vnd.openxmlformats-officedocument.drawingml.diagramColors+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452" r:id="rId2"/>
    <p:sldId id="256" r:id="rId3"/>
    <p:sldId id="257" r:id="rId4"/>
    <p:sldId id="259" r:id="rId5"/>
    <p:sldId id="258" r:id="rId6"/>
    <p:sldId id="260" r:id="rId7"/>
    <p:sldId id="261" r:id="rId8"/>
    <p:sldId id="263" r:id="rId9"/>
    <p:sldId id="264" r:id="rId10"/>
    <p:sldId id="262"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2" r:id="rId27"/>
    <p:sldId id="280" r:id="rId28"/>
    <p:sldId id="281" r:id="rId29"/>
    <p:sldId id="283" r:id="rId30"/>
    <p:sldId id="285" r:id="rId31"/>
    <p:sldId id="286" r:id="rId32"/>
    <p:sldId id="287" r:id="rId33"/>
    <p:sldId id="288" r:id="rId34"/>
    <p:sldId id="289" r:id="rId35"/>
    <p:sldId id="290" r:id="rId36"/>
    <p:sldId id="291" r:id="rId37"/>
    <p:sldId id="292" r:id="rId38"/>
    <p:sldId id="296" r:id="rId39"/>
    <p:sldId id="297" r:id="rId40"/>
    <p:sldId id="293" r:id="rId41"/>
    <p:sldId id="298" r:id="rId42"/>
    <p:sldId id="294" r:id="rId43"/>
    <p:sldId id="295"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9" r:id="rId72"/>
    <p:sldId id="326" r:id="rId73"/>
    <p:sldId id="327" r:id="rId74"/>
    <p:sldId id="328" r:id="rId75"/>
    <p:sldId id="330" r:id="rId76"/>
    <p:sldId id="331" r:id="rId77"/>
    <p:sldId id="332" r:id="rId78"/>
    <p:sldId id="333" r:id="rId79"/>
    <p:sldId id="334" r:id="rId80"/>
    <p:sldId id="335" r:id="rId81"/>
    <p:sldId id="337" r:id="rId82"/>
    <p:sldId id="336"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5" r:id="rId100"/>
    <p:sldId id="356" r:id="rId101"/>
    <p:sldId id="357" r:id="rId102"/>
    <p:sldId id="358" r:id="rId103"/>
    <p:sldId id="354" r:id="rId104"/>
    <p:sldId id="359" r:id="rId105"/>
    <p:sldId id="364" r:id="rId106"/>
    <p:sldId id="365" r:id="rId107"/>
    <p:sldId id="366" r:id="rId108"/>
    <p:sldId id="367" r:id="rId109"/>
    <p:sldId id="368" r:id="rId110"/>
    <p:sldId id="369" r:id="rId111"/>
    <p:sldId id="370" r:id="rId112"/>
    <p:sldId id="362" r:id="rId113"/>
    <p:sldId id="363" r:id="rId114"/>
    <p:sldId id="372" r:id="rId115"/>
    <p:sldId id="378" r:id="rId116"/>
    <p:sldId id="379" r:id="rId117"/>
    <p:sldId id="380" r:id="rId118"/>
    <p:sldId id="381" r:id="rId119"/>
    <p:sldId id="371" r:id="rId120"/>
    <p:sldId id="360" r:id="rId121"/>
    <p:sldId id="361" r:id="rId122"/>
    <p:sldId id="373" r:id="rId123"/>
    <p:sldId id="374" r:id="rId124"/>
    <p:sldId id="375" r:id="rId125"/>
    <p:sldId id="376" r:id="rId126"/>
    <p:sldId id="377"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402" r:id="rId145"/>
    <p:sldId id="399" r:id="rId146"/>
    <p:sldId id="400" r:id="rId147"/>
    <p:sldId id="401" r:id="rId148"/>
    <p:sldId id="403" r:id="rId149"/>
    <p:sldId id="404" r:id="rId150"/>
    <p:sldId id="405" r:id="rId151"/>
    <p:sldId id="406" r:id="rId152"/>
    <p:sldId id="407" r:id="rId153"/>
    <p:sldId id="408" r:id="rId154"/>
    <p:sldId id="409" r:id="rId155"/>
    <p:sldId id="410" r:id="rId156"/>
    <p:sldId id="411" r:id="rId157"/>
    <p:sldId id="412" r:id="rId158"/>
    <p:sldId id="420" r:id="rId159"/>
    <p:sldId id="413" r:id="rId160"/>
    <p:sldId id="414" r:id="rId161"/>
    <p:sldId id="415" r:id="rId162"/>
    <p:sldId id="416" r:id="rId163"/>
    <p:sldId id="417" r:id="rId164"/>
    <p:sldId id="418" r:id="rId165"/>
    <p:sldId id="419" r:id="rId166"/>
    <p:sldId id="421" r:id="rId167"/>
    <p:sldId id="422" r:id="rId168"/>
    <p:sldId id="423" r:id="rId169"/>
    <p:sldId id="424" r:id="rId170"/>
    <p:sldId id="425" r:id="rId171"/>
    <p:sldId id="427" r:id="rId172"/>
    <p:sldId id="428" r:id="rId173"/>
    <p:sldId id="426" r:id="rId174"/>
    <p:sldId id="429" r:id="rId175"/>
    <p:sldId id="430" r:id="rId176"/>
    <p:sldId id="431" r:id="rId177"/>
    <p:sldId id="432" r:id="rId178"/>
    <p:sldId id="433" r:id="rId179"/>
    <p:sldId id="443" r:id="rId180"/>
    <p:sldId id="434" r:id="rId181"/>
    <p:sldId id="435" r:id="rId182"/>
    <p:sldId id="436" r:id="rId183"/>
    <p:sldId id="437" r:id="rId184"/>
    <p:sldId id="438" r:id="rId185"/>
    <p:sldId id="444" r:id="rId186"/>
    <p:sldId id="445" r:id="rId187"/>
    <p:sldId id="439" r:id="rId188"/>
    <p:sldId id="440" r:id="rId189"/>
    <p:sldId id="441" r:id="rId190"/>
    <p:sldId id="442" r:id="rId191"/>
    <p:sldId id="446" r:id="rId192"/>
    <p:sldId id="447" r:id="rId193"/>
    <p:sldId id="448" r:id="rId194"/>
    <p:sldId id="449" r:id="rId1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6416" autoAdjust="0"/>
  </p:normalViewPr>
  <p:slideViewPr>
    <p:cSldViewPr>
      <p:cViewPr>
        <p:scale>
          <a:sx n="75" d="100"/>
          <a:sy n="75" d="100"/>
        </p:scale>
        <p:origin x="-1224" y="90"/>
      </p:cViewPr>
      <p:guideLst>
        <p:guide orient="horz" pos="2160"/>
        <p:guide pos="2880"/>
      </p:guideLst>
    </p:cSldViewPr>
  </p:slideViewPr>
  <p:outlineViewPr>
    <p:cViewPr>
      <p:scale>
        <a:sx n="33" d="100"/>
        <a:sy n="33" d="100"/>
      </p:scale>
      <p:origin x="0" y="171234"/>
    </p:cViewPr>
  </p:outlin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theme" Target="theme/theme1.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90938-DBB1-4EBA-A9AC-9FEED007CBA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23D1AB7-FC31-4485-A423-BE16EED42296}">
      <dgm:prSet phldrT="[Text]"/>
      <dgm:spPr/>
      <dgm:t>
        <a:bodyPr/>
        <a:lstStyle/>
        <a:p>
          <a:r>
            <a:rPr lang="en-US" dirty="0" smtClean="0"/>
            <a:t>Leader</a:t>
          </a:r>
          <a:endParaRPr lang="en-US" dirty="0"/>
        </a:p>
      </dgm:t>
    </dgm:pt>
    <dgm:pt modelId="{4BBA9A93-A07F-4AA2-8C9F-C6F4BC8E03DA}" type="parTrans" cxnId="{62029D62-FE4F-44D9-8A66-58A1740AFF4F}">
      <dgm:prSet/>
      <dgm:spPr/>
      <dgm:t>
        <a:bodyPr/>
        <a:lstStyle/>
        <a:p>
          <a:endParaRPr lang="en-US"/>
        </a:p>
      </dgm:t>
    </dgm:pt>
    <dgm:pt modelId="{83EB2330-CA75-47B7-AA44-17FB8D53F5D9}" type="sibTrans" cxnId="{62029D62-FE4F-44D9-8A66-58A1740AFF4F}">
      <dgm:prSet/>
      <dgm:spPr/>
      <dgm:t>
        <a:bodyPr/>
        <a:lstStyle/>
        <a:p>
          <a:endParaRPr lang="en-US"/>
        </a:p>
      </dgm:t>
    </dgm:pt>
    <dgm:pt modelId="{1AD129EC-985F-4354-9956-17F8C12F6416}">
      <dgm:prSet phldrT="[Text]"/>
      <dgm:spPr/>
      <dgm:t>
        <a:bodyPr/>
        <a:lstStyle/>
        <a:p>
          <a:r>
            <a:rPr lang="en-US" dirty="0" smtClean="0"/>
            <a:t>Coordinator</a:t>
          </a:r>
          <a:endParaRPr lang="en-US" dirty="0"/>
        </a:p>
      </dgm:t>
    </dgm:pt>
    <dgm:pt modelId="{C70DBB16-1F67-4AA8-88D6-0E14BC8B7416}" type="parTrans" cxnId="{2820F94E-BF7C-4EAD-B395-DAE233802873}">
      <dgm:prSet/>
      <dgm:spPr/>
      <dgm:t>
        <a:bodyPr/>
        <a:lstStyle/>
        <a:p>
          <a:endParaRPr lang="en-US"/>
        </a:p>
      </dgm:t>
    </dgm:pt>
    <dgm:pt modelId="{1523BBD2-F929-4AC6-8C29-1D1AEF34B5CD}" type="sibTrans" cxnId="{2820F94E-BF7C-4EAD-B395-DAE233802873}">
      <dgm:prSet/>
      <dgm:spPr/>
      <dgm:t>
        <a:bodyPr/>
        <a:lstStyle/>
        <a:p>
          <a:endParaRPr lang="en-US"/>
        </a:p>
      </dgm:t>
    </dgm:pt>
    <dgm:pt modelId="{D9B25110-B31E-4030-8819-36F99B649D0A}">
      <dgm:prSet phldrT="[Text]"/>
      <dgm:spPr/>
      <dgm:t>
        <a:bodyPr/>
        <a:lstStyle/>
        <a:p>
          <a:r>
            <a:rPr lang="en-US" dirty="0" smtClean="0"/>
            <a:t>Innovator, promotional</a:t>
          </a:r>
          <a:endParaRPr lang="en-US" dirty="0"/>
        </a:p>
      </dgm:t>
    </dgm:pt>
    <dgm:pt modelId="{FB43E497-A37F-490F-B63B-0CE63C900E66}" type="parTrans" cxnId="{D799312E-315F-4D5E-B1E5-7B67F66D7D0C}">
      <dgm:prSet/>
      <dgm:spPr/>
      <dgm:t>
        <a:bodyPr/>
        <a:lstStyle/>
        <a:p>
          <a:endParaRPr lang="en-US"/>
        </a:p>
      </dgm:t>
    </dgm:pt>
    <dgm:pt modelId="{8CD52A48-208D-47C7-9F58-2947BFE93204}" type="sibTrans" cxnId="{D799312E-315F-4D5E-B1E5-7B67F66D7D0C}">
      <dgm:prSet/>
      <dgm:spPr/>
      <dgm:t>
        <a:bodyPr/>
        <a:lstStyle/>
        <a:p>
          <a:endParaRPr lang="en-US"/>
        </a:p>
      </dgm:t>
    </dgm:pt>
    <dgm:pt modelId="{F76217BF-1BF1-4102-9500-A3815B924316}" type="pres">
      <dgm:prSet presAssocID="{2C990938-DBB1-4EBA-A9AC-9FEED007CBA0}" presName="linear" presStyleCnt="0">
        <dgm:presLayoutVars>
          <dgm:dir/>
          <dgm:animLvl val="lvl"/>
          <dgm:resizeHandles val="exact"/>
        </dgm:presLayoutVars>
      </dgm:prSet>
      <dgm:spPr/>
      <dgm:t>
        <a:bodyPr/>
        <a:lstStyle/>
        <a:p>
          <a:endParaRPr lang="en-US"/>
        </a:p>
      </dgm:t>
    </dgm:pt>
    <dgm:pt modelId="{398CD46C-2845-4B49-BFBE-E1778C90779C}" type="pres">
      <dgm:prSet presAssocID="{923D1AB7-FC31-4485-A423-BE16EED42296}" presName="parentLin" presStyleCnt="0"/>
      <dgm:spPr/>
    </dgm:pt>
    <dgm:pt modelId="{6C8038AC-554B-4981-99C8-DF79DB21C6F1}" type="pres">
      <dgm:prSet presAssocID="{923D1AB7-FC31-4485-A423-BE16EED42296}" presName="parentLeftMargin" presStyleLbl="node1" presStyleIdx="0" presStyleCnt="3"/>
      <dgm:spPr/>
      <dgm:t>
        <a:bodyPr/>
        <a:lstStyle/>
        <a:p>
          <a:endParaRPr lang="en-US"/>
        </a:p>
      </dgm:t>
    </dgm:pt>
    <dgm:pt modelId="{2FCA942F-2614-41B9-AB76-E9DFBCDF7462}" type="pres">
      <dgm:prSet presAssocID="{923D1AB7-FC31-4485-A423-BE16EED42296}" presName="parentText" presStyleLbl="node1" presStyleIdx="0" presStyleCnt="3">
        <dgm:presLayoutVars>
          <dgm:chMax val="0"/>
          <dgm:bulletEnabled val="1"/>
        </dgm:presLayoutVars>
      </dgm:prSet>
      <dgm:spPr/>
      <dgm:t>
        <a:bodyPr/>
        <a:lstStyle/>
        <a:p>
          <a:endParaRPr lang="en-US"/>
        </a:p>
      </dgm:t>
    </dgm:pt>
    <dgm:pt modelId="{F7C896F1-B88E-4E6D-BF94-74E1CF424811}" type="pres">
      <dgm:prSet presAssocID="{923D1AB7-FC31-4485-A423-BE16EED42296}" presName="negativeSpace" presStyleCnt="0"/>
      <dgm:spPr/>
    </dgm:pt>
    <dgm:pt modelId="{745B773F-CFA1-49F1-8962-07547B13C97E}" type="pres">
      <dgm:prSet presAssocID="{923D1AB7-FC31-4485-A423-BE16EED42296}" presName="childText" presStyleLbl="conFgAcc1" presStyleIdx="0" presStyleCnt="3">
        <dgm:presLayoutVars>
          <dgm:bulletEnabled val="1"/>
        </dgm:presLayoutVars>
      </dgm:prSet>
      <dgm:spPr/>
    </dgm:pt>
    <dgm:pt modelId="{44AAF329-F27F-4552-B9CF-04199A1C6048}" type="pres">
      <dgm:prSet presAssocID="{83EB2330-CA75-47B7-AA44-17FB8D53F5D9}" presName="spaceBetweenRectangles" presStyleCnt="0"/>
      <dgm:spPr/>
    </dgm:pt>
    <dgm:pt modelId="{6C755532-D93F-4BB5-9DC6-E5F5AEBE99B7}" type="pres">
      <dgm:prSet presAssocID="{1AD129EC-985F-4354-9956-17F8C12F6416}" presName="parentLin" presStyleCnt="0"/>
      <dgm:spPr/>
    </dgm:pt>
    <dgm:pt modelId="{3CC1A377-AD0E-4113-BD0A-533821812C5E}" type="pres">
      <dgm:prSet presAssocID="{1AD129EC-985F-4354-9956-17F8C12F6416}" presName="parentLeftMargin" presStyleLbl="node1" presStyleIdx="0" presStyleCnt="3"/>
      <dgm:spPr/>
      <dgm:t>
        <a:bodyPr/>
        <a:lstStyle/>
        <a:p>
          <a:endParaRPr lang="en-US"/>
        </a:p>
      </dgm:t>
    </dgm:pt>
    <dgm:pt modelId="{7EF8C3BF-275F-4FEE-AC0E-FC32E7666CE5}" type="pres">
      <dgm:prSet presAssocID="{1AD129EC-985F-4354-9956-17F8C12F6416}" presName="parentText" presStyleLbl="node1" presStyleIdx="1" presStyleCnt="3">
        <dgm:presLayoutVars>
          <dgm:chMax val="0"/>
          <dgm:bulletEnabled val="1"/>
        </dgm:presLayoutVars>
      </dgm:prSet>
      <dgm:spPr/>
      <dgm:t>
        <a:bodyPr/>
        <a:lstStyle/>
        <a:p>
          <a:endParaRPr lang="en-US"/>
        </a:p>
      </dgm:t>
    </dgm:pt>
    <dgm:pt modelId="{DB80ADAF-4EAB-4C64-9F84-678919FC306E}" type="pres">
      <dgm:prSet presAssocID="{1AD129EC-985F-4354-9956-17F8C12F6416}" presName="negativeSpace" presStyleCnt="0"/>
      <dgm:spPr/>
    </dgm:pt>
    <dgm:pt modelId="{7D3CF241-7F34-4EFA-BE86-E1C0DB84725B}" type="pres">
      <dgm:prSet presAssocID="{1AD129EC-985F-4354-9956-17F8C12F6416}" presName="childText" presStyleLbl="conFgAcc1" presStyleIdx="1" presStyleCnt="3">
        <dgm:presLayoutVars>
          <dgm:bulletEnabled val="1"/>
        </dgm:presLayoutVars>
      </dgm:prSet>
      <dgm:spPr/>
    </dgm:pt>
    <dgm:pt modelId="{31E0682D-7988-4F45-A6C2-E2C5D7402C6A}" type="pres">
      <dgm:prSet presAssocID="{1523BBD2-F929-4AC6-8C29-1D1AEF34B5CD}" presName="spaceBetweenRectangles" presStyleCnt="0"/>
      <dgm:spPr/>
    </dgm:pt>
    <dgm:pt modelId="{ECD91D81-9DB3-4338-9B98-4CBB3A48DF58}" type="pres">
      <dgm:prSet presAssocID="{D9B25110-B31E-4030-8819-36F99B649D0A}" presName="parentLin" presStyleCnt="0"/>
      <dgm:spPr/>
    </dgm:pt>
    <dgm:pt modelId="{A0D89052-9EC8-415B-A895-AA95C4B100B8}" type="pres">
      <dgm:prSet presAssocID="{D9B25110-B31E-4030-8819-36F99B649D0A}" presName="parentLeftMargin" presStyleLbl="node1" presStyleIdx="1" presStyleCnt="3"/>
      <dgm:spPr/>
      <dgm:t>
        <a:bodyPr/>
        <a:lstStyle/>
        <a:p>
          <a:endParaRPr lang="en-US"/>
        </a:p>
      </dgm:t>
    </dgm:pt>
    <dgm:pt modelId="{5BDBFD1A-189E-4197-97D8-755C4F578092}" type="pres">
      <dgm:prSet presAssocID="{D9B25110-B31E-4030-8819-36F99B649D0A}" presName="parentText" presStyleLbl="node1" presStyleIdx="2" presStyleCnt="3">
        <dgm:presLayoutVars>
          <dgm:chMax val="0"/>
          <dgm:bulletEnabled val="1"/>
        </dgm:presLayoutVars>
      </dgm:prSet>
      <dgm:spPr/>
      <dgm:t>
        <a:bodyPr/>
        <a:lstStyle/>
        <a:p>
          <a:endParaRPr lang="en-US"/>
        </a:p>
      </dgm:t>
    </dgm:pt>
    <dgm:pt modelId="{D32E7B2E-C41A-4E4E-B85C-89397C25A705}" type="pres">
      <dgm:prSet presAssocID="{D9B25110-B31E-4030-8819-36F99B649D0A}" presName="negativeSpace" presStyleCnt="0"/>
      <dgm:spPr/>
    </dgm:pt>
    <dgm:pt modelId="{5550DF63-CAFB-46C7-BC54-9BC3E8B386E3}" type="pres">
      <dgm:prSet presAssocID="{D9B25110-B31E-4030-8819-36F99B649D0A}" presName="childText" presStyleLbl="conFgAcc1" presStyleIdx="2" presStyleCnt="3">
        <dgm:presLayoutVars>
          <dgm:bulletEnabled val="1"/>
        </dgm:presLayoutVars>
      </dgm:prSet>
      <dgm:spPr/>
    </dgm:pt>
  </dgm:ptLst>
  <dgm:cxnLst>
    <dgm:cxn modelId="{A419A923-ABF9-4C0B-B725-19D7D2BD1920}" type="presOf" srcId="{D9B25110-B31E-4030-8819-36F99B649D0A}" destId="{A0D89052-9EC8-415B-A895-AA95C4B100B8}" srcOrd="0" destOrd="0" presId="urn:microsoft.com/office/officeart/2005/8/layout/list1"/>
    <dgm:cxn modelId="{2924EB28-2170-4562-BE34-85379868B89F}" type="presOf" srcId="{1AD129EC-985F-4354-9956-17F8C12F6416}" destId="{7EF8C3BF-275F-4FEE-AC0E-FC32E7666CE5}" srcOrd="1" destOrd="0" presId="urn:microsoft.com/office/officeart/2005/8/layout/list1"/>
    <dgm:cxn modelId="{D799312E-315F-4D5E-B1E5-7B67F66D7D0C}" srcId="{2C990938-DBB1-4EBA-A9AC-9FEED007CBA0}" destId="{D9B25110-B31E-4030-8819-36F99B649D0A}" srcOrd="2" destOrd="0" parTransId="{FB43E497-A37F-490F-B63B-0CE63C900E66}" sibTransId="{8CD52A48-208D-47C7-9F58-2947BFE93204}"/>
    <dgm:cxn modelId="{4EA7BD36-C869-4337-9B86-4692007C694F}" type="presOf" srcId="{923D1AB7-FC31-4485-A423-BE16EED42296}" destId="{6C8038AC-554B-4981-99C8-DF79DB21C6F1}" srcOrd="0" destOrd="0" presId="urn:microsoft.com/office/officeart/2005/8/layout/list1"/>
    <dgm:cxn modelId="{2820F94E-BF7C-4EAD-B395-DAE233802873}" srcId="{2C990938-DBB1-4EBA-A9AC-9FEED007CBA0}" destId="{1AD129EC-985F-4354-9956-17F8C12F6416}" srcOrd="1" destOrd="0" parTransId="{C70DBB16-1F67-4AA8-88D6-0E14BC8B7416}" sibTransId="{1523BBD2-F929-4AC6-8C29-1D1AEF34B5CD}"/>
    <dgm:cxn modelId="{3728892E-47D2-4E51-BB18-7BAB3593CCC7}" type="presOf" srcId="{2C990938-DBB1-4EBA-A9AC-9FEED007CBA0}" destId="{F76217BF-1BF1-4102-9500-A3815B924316}" srcOrd="0" destOrd="0" presId="urn:microsoft.com/office/officeart/2005/8/layout/list1"/>
    <dgm:cxn modelId="{1F5DEEBF-2EA6-4818-98D3-6F37B177B38D}" type="presOf" srcId="{923D1AB7-FC31-4485-A423-BE16EED42296}" destId="{2FCA942F-2614-41B9-AB76-E9DFBCDF7462}" srcOrd="1" destOrd="0" presId="urn:microsoft.com/office/officeart/2005/8/layout/list1"/>
    <dgm:cxn modelId="{9CCD077F-EE63-4194-972B-BD4BA603821E}" type="presOf" srcId="{D9B25110-B31E-4030-8819-36F99B649D0A}" destId="{5BDBFD1A-189E-4197-97D8-755C4F578092}" srcOrd="1" destOrd="0" presId="urn:microsoft.com/office/officeart/2005/8/layout/list1"/>
    <dgm:cxn modelId="{62029D62-FE4F-44D9-8A66-58A1740AFF4F}" srcId="{2C990938-DBB1-4EBA-A9AC-9FEED007CBA0}" destId="{923D1AB7-FC31-4485-A423-BE16EED42296}" srcOrd="0" destOrd="0" parTransId="{4BBA9A93-A07F-4AA2-8C9F-C6F4BC8E03DA}" sibTransId="{83EB2330-CA75-47B7-AA44-17FB8D53F5D9}"/>
    <dgm:cxn modelId="{EE110BEF-2FAE-44EE-AA17-7501BB590658}" type="presOf" srcId="{1AD129EC-985F-4354-9956-17F8C12F6416}" destId="{3CC1A377-AD0E-4113-BD0A-533821812C5E}" srcOrd="0" destOrd="0" presId="urn:microsoft.com/office/officeart/2005/8/layout/list1"/>
    <dgm:cxn modelId="{77C761B3-7CDD-4602-92D1-7BDF7B44BC9E}" type="presParOf" srcId="{F76217BF-1BF1-4102-9500-A3815B924316}" destId="{398CD46C-2845-4B49-BFBE-E1778C90779C}" srcOrd="0" destOrd="0" presId="urn:microsoft.com/office/officeart/2005/8/layout/list1"/>
    <dgm:cxn modelId="{9F34E5F3-7A12-48E4-B15D-9FB54930FBE6}" type="presParOf" srcId="{398CD46C-2845-4B49-BFBE-E1778C90779C}" destId="{6C8038AC-554B-4981-99C8-DF79DB21C6F1}" srcOrd="0" destOrd="0" presId="urn:microsoft.com/office/officeart/2005/8/layout/list1"/>
    <dgm:cxn modelId="{CB4AFCE2-1647-4512-9E05-D858CB0E7F61}" type="presParOf" srcId="{398CD46C-2845-4B49-BFBE-E1778C90779C}" destId="{2FCA942F-2614-41B9-AB76-E9DFBCDF7462}" srcOrd="1" destOrd="0" presId="urn:microsoft.com/office/officeart/2005/8/layout/list1"/>
    <dgm:cxn modelId="{DB89CA1C-3F35-41B0-B19C-A7712C0B582F}" type="presParOf" srcId="{F76217BF-1BF1-4102-9500-A3815B924316}" destId="{F7C896F1-B88E-4E6D-BF94-74E1CF424811}" srcOrd="1" destOrd="0" presId="urn:microsoft.com/office/officeart/2005/8/layout/list1"/>
    <dgm:cxn modelId="{2FC242C8-CC39-4F05-B908-02C4B2A9E985}" type="presParOf" srcId="{F76217BF-1BF1-4102-9500-A3815B924316}" destId="{745B773F-CFA1-49F1-8962-07547B13C97E}" srcOrd="2" destOrd="0" presId="urn:microsoft.com/office/officeart/2005/8/layout/list1"/>
    <dgm:cxn modelId="{C6FEB504-44C9-447E-AC9F-5FF2D3EE1BE3}" type="presParOf" srcId="{F76217BF-1BF1-4102-9500-A3815B924316}" destId="{44AAF329-F27F-4552-B9CF-04199A1C6048}" srcOrd="3" destOrd="0" presId="urn:microsoft.com/office/officeart/2005/8/layout/list1"/>
    <dgm:cxn modelId="{2904BE7B-88D6-4D5F-AAF2-422C93ADB7C4}" type="presParOf" srcId="{F76217BF-1BF1-4102-9500-A3815B924316}" destId="{6C755532-D93F-4BB5-9DC6-E5F5AEBE99B7}" srcOrd="4" destOrd="0" presId="urn:microsoft.com/office/officeart/2005/8/layout/list1"/>
    <dgm:cxn modelId="{81D1CE1E-63F0-4B69-98CE-987010BE2AF9}" type="presParOf" srcId="{6C755532-D93F-4BB5-9DC6-E5F5AEBE99B7}" destId="{3CC1A377-AD0E-4113-BD0A-533821812C5E}" srcOrd="0" destOrd="0" presId="urn:microsoft.com/office/officeart/2005/8/layout/list1"/>
    <dgm:cxn modelId="{B0C77857-F478-4D62-AC6A-51D852FE62C7}" type="presParOf" srcId="{6C755532-D93F-4BB5-9DC6-E5F5AEBE99B7}" destId="{7EF8C3BF-275F-4FEE-AC0E-FC32E7666CE5}" srcOrd="1" destOrd="0" presId="urn:microsoft.com/office/officeart/2005/8/layout/list1"/>
    <dgm:cxn modelId="{1752C1E8-C1C0-446C-84B4-78F0DA7EDD91}" type="presParOf" srcId="{F76217BF-1BF1-4102-9500-A3815B924316}" destId="{DB80ADAF-4EAB-4C64-9F84-678919FC306E}" srcOrd="5" destOrd="0" presId="urn:microsoft.com/office/officeart/2005/8/layout/list1"/>
    <dgm:cxn modelId="{F0AAA2F1-F34D-41F5-8FCC-8A86CF9D63C5}" type="presParOf" srcId="{F76217BF-1BF1-4102-9500-A3815B924316}" destId="{7D3CF241-7F34-4EFA-BE86-E1C0DB84725B}" srcOrd="6" destOrd="0" presId="urn:microsoft.com/office/officeart/2005/8/layout/list1"/>
    <dgm:cxn modelId="{BCC45C27-216B-4A31-B332-0D35BF144456}" type="presParOf" srcId="{F76217BF-1BF1-4102-9500-A3815B924316}" destId="{31E0682D-7988-4F45-A6C2-E2C5D7402C6A}" srcOrd="7" destOrd="0" presId="urn:microsoft.com/office/officeart/2005/8/layout/list1"/>
    <dgm:cxn modelId="{12F679CB-56CB-46D5-89D6-4E0BA2264485}" type="presParOf" srcId="{F76217BF-1BF1-4102-9500-A3815B924316}" destId="{ECD91D81-9DB3-4338-9B98-4CBB3A48DF58}" srcOrd="8" destOrd="0" presId="urn:microsoft.com/office/officeart/2005/8/layout/list1"/>
    <dgm:cxn modelId="{FF620F3B-9DFF-450F-937B-AC0478DA59B2}" type="presParOf" srcId="{ECD91D81-9DB3-4338-9B98-4CBB3A48DF58}" destId="{A0D89052-9EC8-415B-A895-AA95C4B100B8}" srcOrd="0" destOrd="0" presId="urn:microsoft.com/office/officeart/2005/8/layout/list1"/>
    <dgm:cxn modelId="{9DE28D40-2430-4710-8471-0CB053F14CFE}" type="presParOf" srcId="{ECD91D81-9DB3-4338-9B98-4CBB3A48DF58}" destId="{5BDBFD1A-189E-4197-97D8-755C4F578092}" srcOrd="1" destOrd="0" presId="urn:microsoft.com/office/officeart/2005/8/layout/list1"/>
    <dgm:cxn modelId="{03BB7034-0F1F-44DB-A235-316FE9DDA2CB}" type="presParOf" srcId="{F76217BF-1BF1-4102-9500-A3815B924316}" destId="{D32E7B2E-C41A-4E4E-B85C-89397C25A705}" srcOrd="9" destOrd="0" presId="urn:microsoft.com/office/officeart/2005/8/layout/list1"/>
    <dgm:cxn modelId="{0B6DC10B-36C7-4F27-B343-88A12D10DC92}" type="presParOf" srcId="{F76217BF-1BF1-4102-9500-A3815B924316}" destId="{5550DF63-CAFB-46C7-BC54-9BC3E8B386E3}"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015396-C25E-492A-BB20-9A2616D72863}" type="doc">
      <dgm:prSet loTypeId="urn:microsoft.com/office/officeart/2005/8/layout/pyramid2" loCatId="list" qsTypeId="urn:microsoft.com/office/officeart/2005/8/quickstyle/simple1" qsCatId="simple" csTypeId="urn:microsoft.com/office/officeart/2005/8/colors/accent1_2" csCatId="accent1" phldr="1"/>
      <dgm:spPr/>
    </dgm:pt>
    <dgm:pt modelId="{3B280C58-37F5-4FF3-850B-8020339F84E2}">
      <dgm:prSet phldrT="[Text]"/>
      <dgm:spPr/>
      <dgm:t>
        <a:bodyPr/>
        <a:lstStyle/>
        <a:p>
          <a:r>
            <a:rPr lang="en-US" dirty="0" smtClean="0"/>
            <a:t>State Cooperative Bank</a:t>
          </a:r>
          <a:endParaRPr lang="en-US" dirty="0"/>
        </a:p>
      </dgm:t>
    </dgm:pt>
    <dgm:pt modelId="{45CD9FAB-803C-4885-A462-371B3898A7B4}" type="parTrans" cxnId="{9C76752E-D7E1-4F71-AE3D-2EC34498F2CF}">
      <dgm:prSet/>
      <dgm:spPr/>
      <dgm:t>
        <a:bodyPr/>
        <a:lstStyle/>
        <a:p>
          <a:endParaRPr lang="en-US"/>
        </a:p>
      </dgm:t>
    </dgm:pt>
    <dgm:pt modelId="{265C0B94-B8FB-45CF-A6F9-C85D07BF7529}" type="sibTrans" cxnId="{9C76752E-D7E1-4F71-AE3D-2EC34498F2CF}">
      <dgm:prSet/>
      <dgm:spPr/>
      <dgm:t>
        <a:bodyPr/>
        <a:lstStyle/>
        <a:p>
          <a:endParaRPr lang="en-US"/>
        </a:p>
      </dgm:t>
    </dgm:pt>
    <dgm:pt modelId="{3E49224E-13DB-4A0A-94EB-08039224E3AC}">
      <dgm:prSet phldrT="[Text]"/>
      <dgm:spPr/>
      <dgm:t>
        <a:bodyPr/>
        <a:lstStyle/>
        <a:p>
          <a:r>
            <a:rPr lang="en-US" dirty="0" smtClean="0"/>
            <a:t>District/Central   Cooperative Bank </a:t>
          </a:r>
          <a:endParaRPr lang="en-US" dirty="0"/>
        </a:p>
      </dgm:t>
    </dgm:pt>
    <dgm:pt modelId="{660F6912-8CC5-4C83-9C31-739DB3DDAF33}" type="parTrans" cxnId="{BB6619C6-6FDA-48D5-924C-EC36BE99E337}">
      <dgm:prSet/>
      <dgm:spPr/>
      <dgm:t>
        <a:bodyPr/>
        <a:lstStyle/>
        <a:p>
          <a:endParaRPr lang="en-US"/>
        </a:p>
      </dgm:t>
    </dgm:pt>
    <dgm:pt modelId="{6B39F456-C507-4898-9336-151FAB5974D2}" type="sibTrans" cxnId="{BB6619C6-6FDA-48D5-924C-EC36BE99E337}">
      <dgm:prSet/>
      <dgm:spPr/>
      <dgm:t>
        <a:bodyPr/>
        <a:lstStyle/>
        <a:p>
          <a:endParaRPr lang="en-US"/>
        </a:p>
      </dgm:t>
    </dgm:pt>
    <dgm:pt modelId="{0D9231FF-6832-4428-AD12-AA4D7F1106C4}">
      <dgm:prSet phldrT="[Text]"/>
      <dgm:spPr/>
      <dgm:t>
        <a:bodyPr/>
        <a:lstStyle/>
        <a:p>
          <a:r>
            <a:rPr lang="en-US" dirty="0" smtClean="0"/>
            <a:t>Primary Credit Societies/Urban Cooperative Bank</a:t>
          </a:r>
          <a:endParaRPr lang="en-US" dirty="0"/>
        </a:p>
      </dgm:t>
    </dgm:pt>
    <dgm:pt modelId="{A9372BD6-4064-4570-8D0B-E164646CB206}" type="parTrans" cxnId="{90D07FD7-5376-4158-BE31-DF948BEF73F3}">
      <dgm:prSet/>
      <dgm:spPr/>
      <dgm:t>
        <a:bodyPr/>
        <a:lstStyle/>
        <a:p>
          <a:endParaRPr lang="en-US"/>
        </a:p>
      </dgm:t>
    </dgm:pt>
    <dgm:pt modelId="{608864B1-378C-445F-9E72-6CACB1717677}" type="sibTrans" cxnId="{90D07FD7-5376-4158-BE31-DF948BEF73F3}">
      <dgm:prSet/>
      <dgm:spPr/>
      <dgm:t>
        <a:bodyPr/>
        <a:lstStyle/>
        <a:p>
          <a:endParaRPr lang="en-US"/>
        </a:p>
      </dgm:t>
    </dgm:pt>
    <dgm:pt modelId="{47B507D1-89D2-441E-826C-D4FAE5ED6F1E}" type="pres">
      <dgm:prSet presAssocID="{2E015396-C25E-492A-BB20-9A2616D72863}" presName="compositeShape" presStyleCnt="0">
        <dgm:presLayoutVars>
          <dgm:dir/>
          <dgm:resizeHandles/>
        </dgm:presLayoutVars>
      </dgm:prSet>
      <dgm:spPr/>
    </dgm:pt>
    <dgm:pt modelId="{1268BF5A-14BD-4B51-9508-42C06E1DB185}" type="pres">
      <dgm:prSet presAssocID="{2E015396-C25E-492A-BB20-9A2616D72863}" presName="pyramid" presStyleLbl="node1" presStyleIdx="0" presStyleCnt="1"/>
      <dgm:spPr/>
    </dgm:pt>
    <dgm:pt modelId="{C5BECA3B-B708-4386-98CA-7204D68F8586}" type="pres">
      <dgm:prSet presAssocID="{2E015396-C25E-492A-BB20-9A2616D72863}" presName="theList" presStyleCnt="0"/>
      <dgm:spPr/>
    </dgm:pt>
    <dgm:pt modelId="{3EBE85A2-A387-4721-8D41-CE1A0D2B9DA0}" type="pres">
      <dgm:prSet presAssocID="{3B280C58-37F5-4FF3-850B-8020339F84E2}" presName="aNode" presStyleLbl="fgAcc1" presStyleIdx="0" presStyleCnt="3">
        <dgm:presLayoutVars>
          <dgm:bulletEnabled val="1"/>
        </dgm:presLayoutVars>
      </dgm:prSet>
      <dgm:spPr/>
      <dgm:t>
        <a:bodyPr/>
        <a:lstStyle/>
        <a:p>
          <a:endParaRPr lang="en-US"/>
        </a:p>
      </dgm:t>
    </dgm:pt>
    <dgm:pt modelId="{DB773E81-B46E-442E-AB80-C659BB344DCC}" type="pres">
      <dgm:prSet presAssocID="{3B280C58-37F5-4FF3-850B-8020339F84E2}" presName="aSpace" presStyleCnt="0"/>
      <dgm:spPr/>
    </dgm:pt>
    <dgm:pt modelId="{F9BA017E-1E69-4DC6-9204-FA0E8D421062}" type="pres">
      <dgm:prSet presAssocID="{3E49224E-13DB-4A0A-94EB-08039224E3AC}" presName="aNode" presStyleLbl="fgAcc1" presStyleIdx="1" presStyleCnt="3">
        <dgm:presLayoutVars>
          <dgm:bulletEnabled val="1"/>
        </dgm:presLayoutVars>
      </dgm:prSet>
      <dgm:spPr/>
      <dgm:t>
        <a:bodyPr/>
        <a:lstStyle/>
        <a:p>
          <a:endParaRPr lang="en-US"/>
        </a:p>
      </dgm:t>
    </dgm:pt>
    <dgm:pt modelId="{4F14E15C-230A-4EB2-8A41-8C7B8556662D}" type="pres">
      <dgm:prSet presAssocID="{3E49224E-13DB-4A0A-94EB-08039224E3AC}" presName="aSpace" presStyleCnt="0"/>
      <dgm:spPr/>
    </dgm:pt>
    <dgm:pt modelId="{BC6C1131-D63C-4785-B721-BE53F25F4EA4}" type="pres">
      <dgm:prSet presAssocID="{0D9231FF-6832-4428-AD12-AA4D7F1106C4}" presName="aNode" presStyleLbl="fgAcc1" presStyleIdx="2" presStyleCnt="3">
        <dgm:presLayoutVars>
          <dgm:bulletEnabled val="1"/>
        </dgm:presLayoutVars>
      </dgm:prSet>
      <dgm:spPr/>
      <dgm:t>
        <a:bodyPr/>
        <a:lstStyle/>
        <a:p>
          <a:endParaRPr lang="en-US"/>
        </a:p>
      </dgm:t>
    </dgm:pt>
    <dgm:pt modelId="{DF655984-139D-4657-A676-70EC7A83F964}" type="pres">
      <dgm:prSet presAssocID="{0D9231FF-6832-4428-AD12-AA4D7F1106C4}" presName="aSpace" presStyleCnt="0"/>
      <dgm:spPr/>
    </dgm:pt>
  </dgm:ptLst>
  <dgm:cxnLst>
    <dgm:cxn modelId="{7EBA9897-1F09-4221-84F2-F4671F637D9B}" type="presOf" srcId="{3B280C58-37F5-4FF3-850B-8020339F84E2}" destId="{3EBE85A2-A387-4721-8D41-CE1A0D2B9DA0}" srcOrd="0" destOrd="0" presId="urn:microsoft.com/office/officeart/2005/8/layout/pyramid2"/>
    <dgm:cxn modelId="{78F5FAFC-05CF-4B96-9DF1-E6AE401611DA}" type="presOf" srcId="{0D9231FF-6832-4428-AD12-AA4D7F1106C4}" destId="{BC6C1131-D63C-4785-B721-BE53F25F4EA4}" srcOrd="0" destOrd="0" presId="urn:microsoft.com/office/officeart/2005/8/layout/pyramid2"/>
    <dgm:cxn modelId="{BB6619C6-6FDA-48D5-924C-EC36BE99E337}" srcId="{2E015396-C25E-492A-BB20-9A2616D72863}" destId="{3E49224E-13DB-4A0A-94EB-08039224E3AC}" srcOrd="1" destOrd="0" parTransId="{660F6912-8CC5-4C83-9C31-739DB3DDAF33}" sibTransId="{6B39F456-C507-4898-9336-151FAB5974D2}"/>
    <dgm:cxn modelId="{90D07FD7-5376-4158-BE31-DF948BEF73F3}" srcId="{2E015396-C25E-492A-BB20-9A2616D72863}" destId="{0D9231FF-6832-4428-AD12-AA4D7F1106C4}" srcOrd="2" destOrd="0" parTransId="{A9372BD6-4064-4570-8D0B-E164646CB206}" sibTransId="{608864B1-378C-445F-9E72-6CACB1717677}"/>
    <dgm:cxn modelId="{48638589-5D92-4DCE-82C8-32C490FB24E4}" type="presOf" srcId="{3E49224E-13DB-4A0A-94EB-08039224E3AC}" destId="{F9BA017E-1E69-4DC6-9204-FA0E8D421062}" srcOrd="0" destOrd="0" presId="urn:microsoft.com/office/officeart/2005/8/layout/pyramid2"/>
    <dgm:cxn modelId="{9C76752E-D7E1-4F71-AE3D-2EC34498F2CF}" srcId="{2E015396-C25E-492A-BB20-9A2616D72863}" destId="{3B280C58-37F5-4FF3-850B-8020339F84E2}" srcOrd="0" destOrd="0" parTransId="{45CD9FAB-803C-4885-A462-371B3898A7B4}" sibTransId="{265C0B94-B8FB-45CF-A6F9-C85D07BF7529}"/>
    <dgm:cxn modelId="{3B49BA7F-4BB2-4568-9980-44D69D093C8A}" type="presOf" srcId="{2E015396-C25E-492A-BB20-9A2616D72863}" destId="{47B507D1-89D2-441E-826C-D4FAE5ED6F1E}" srcOrd="0" destOrd="0" presId="urn:microsoft.com/office/officeart/2005/8/layout/pyramid2"/>
    <dgm:cxn modelId="{F1D94651-E413-451A-8F4A-02D5FC0E8DE0}" type="presParOf" srcId="{47B507D1-89D2-441E-826C-D4FAE5ED6F1E}" destId="{1268BF5A-14BD-4B51-9508-42C06E1DB185}" srcOrd="0" destOrd="0" presId="urn:microsoft.com/office/officeart/2005/8/layout/pyramid2"/>
    <dgm:cxn modelId="{26EE6728-C5C5-4CDA-BB34-8467DF66BBBA}" type="presParOf" srcId="{47B507D1-89D2-441E-826C-D4FAE5ED6F1E}" destId="{C5BECA3B-B708-4386-98CA-7204D68F8586}" srcOrd="1" destOrd="0" presId="urn:microsoft.com/office/officeart/2005/8/layout/pyramid2"/>
    <dgm:cxn modelId="{A2368C83-7184-4899-AD80-97D8C1AC6DD7}" type="presParOf" srcId="{C5BECA3B-B708-4386-98CA-7204D68F8586}" destId="{3EBE85A2-A387-4721-8D41-CE1A0D2B9DA0}" srcOrd="0" destOrd="0" presId="urn:microsoft.com/office/officeart/2005/8/layout/pyramid2"/>
    <dgm:cxn modelId="{2FC7B89D-5EC7-4F35-9C90-6BF3D56C6FCF}" type="presParOf" srcId="{C5BECA3B-B708-4386-98CA-7204D68F8586}" destId="{DB773E81-B46E-442E-AB80-C659BB344DCC}" srcOrd="1" destOrd="0" presId="urn:microsoft.com/office/officeart/2005/8/layout/pyramid2"/>
    <dgm:cxn modelId="{0CE7E2B5-87D9-4627-A6D6-D54DB9E65150}" type="presParOf" srcId="{C5BECA3B-B708-4386-98CA-7204D68F8586}" destId="{F9BA017E-1E69-4DC6-9204-FA0E8D421062}" srcOrd="2" destOrd="0" presId="urn:microsoft.com/office/officeart/2005/8/layout/pyramid2"/>
    <dgm:cxn modelId="{CD612721-9BF9-46BC-A341-ABC3373C5197}" type="presParOf" srcId="{C5BECA3B-B708-4386-98CA-7204D68F8586}" destId="{4F14E15C-230A-4EB2-8A41-8C7B8556662D}" srcOrd="3" destOrd="0" presId="urn:microsoft.com/office/officeart/2005/8/layout/pyramid2"/>
    <dgm:cxn modelId="{7693BC1C-9156-4A01-A243-5443988D8423}" type="presParOf" srcId="{C5BECA3B-B708-4386-98CA-7204D68F8586}" destId="{BC6C1131-D63C-4785-B721-BE53F25F4EA4}" srcOrd="4" destOrd="0" presId="urn:microsoft.com/office/officeart/2005/8/layout/pyramid2"/>
    <dgm:cxn modelId="{C043697A-DEC8-4438-B825-297D8D373AB9}" type="presParOf" srcId="{C5BECA3B-B708-4386-98CA-7204D68F8586}" destId="{DF655984-139D-4657-A676-70EC7A83F964}"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A6E17F-6C7F-43ED-B557-9C659C88E71D}"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n-US"/>
        </a:p>
      </dgm:t>
    </dgm:pt>
    <dgm:pt modelId="{9A26897E-2C85-4CCA-9105-D6579B73C76C}">
      <dgm:prSet phldrT="[Text]"/>
      <dgm:spPr/>
      <dgm:t>
        <a:bodyPr/>
        <a:lstStyle/>
        <a:p>
          <a:r>
            <a:rPr lang="en-US" dirty="0" smtClean="0"/>
            <a:t>Debtor/</a:t>
          </a:r>
        </a:p>
        <a:p>
          <a:r>
            <a:rPr lang="en-US" dirty="0" smtClean="0"/>
            <a:t>Creditor</a:t>
          </a:r>
          <a:endParaRPr lang="en-US" dirty="0"/>
        </a:p>
      </dgm:t>
    </dgm:pt>
    <dgm:pt modelId="{D6C93BFE-F72F-4811-BBF2-D2519B8ED23C}" type="parTrans" cxnId="{86EBD375-6C39-4901-B040-C4A397ADA981}">
      <dgm:prSet/>
      <dgm:spPr/>
      <dgm:t>
        <a:bodyPr/>
        <a:lstStyle/>
        <a:p>
          <a:endParaRPr lang="en-US"/>
        </a:p>
      </dgm:t>
    </dgm:pt>
    <dgm:pt modelId="{5F7C961F-162A-47E5-AB76-3AC5A34A0CA2}" type="sibTrans" cxnId="{86EBD375-6C39-4901-B040-C4A397ADA981}">
      <dgm:prSet/>
      <dgm:spPr/>
      <dgm:t>
        <a:bodyPr/>
        <a:lstStyle/>
        <a:p>
          <a:endParaRPr lang="en-US"/>
        </a:p>
      </dgm:t>
    </dgm:pt>
    <dgm:pt modelId="{7D2034AF-974F-4D4D-A269-CCD9433A0A0B}">
      <dgm:prSet phldrT="[Text]"/>
      <dgm:spPr/>
      <dgm:t>
        <a:bodyPr/>
        <a:lstStyle/>
        <a:p>
          <a:r>
            <a:rPr lang="en-US" dirty="0" smtClean="0"/>
            <a:t>Creditor/</a:t>
          </a:r>
        </a:p>
        <a:p>
          <a:r>
            <a:rPr lang="en-US" dirty="0" smtClean="0"/>
            <a:t>Debtor</a:t>
          </a:r>
          <a:endParaRPr lang="en-US" dirty="0"/>
        </a:p>
      </dgm:t>
    </dgm:pt>
    <dgm:pt modelId="{0476AD16-CEFD-4368-979F-8663572BDA8F}" type="parTrans" cxnId="{F03A8EA3-E62B-4726-B2ED-DAAA1D0F7A0C}">
      <dgm:prSet/>
      <dgm:spPr/>
      <dgm:t>
        <a:bodyPr/>
        <a:lstStyle/>
        <a:p>
          <a:endParaRPr lang="en-US"/>
        </a:p>
      </dgm:t>
    </dgm:pt>
    <dgm:pt modelId="{D3373182-0517-42EE-B647-9D198C5599F3}" type="sibTrans" cxnId="{F03A8EA3-E62B-4726-B2ED-DAAA1D0F7A0C}">
      <dgm:prSet/>
      <dgm:spPr/>
      <dgm:t>
        <a:bodyPr/>
        <a:lstStyle/>
        <a:p>
          <a:endParaRPr lang="en-US"/>
        </a:p>
      </dgm:t>
    </dgm:pt>
    <dgm:pt modelId="{57FA4AA0-F838-4588-8994-87BA1C0D2958}">
      <dgm:prSet phldrT="[Text]"/>
      <dgm:spPr/>
      <dgm:t>
        <a:bodyPr/>
        <a:lstStyle/>
        <a:p>
          <a:r>
            <a:rPr lang="en-US" b="0" dirty="0" err="1" smtClean="0"/>
            <a:t>Bailor</a:t>
          </a:r>
          <a:r>
            <a:rPr lang="en-US" b="0" dirty="0" smtClean="0"/>
            <a:t>/</a:t>
          </a:r>
        </a:p>
        <a:p>
          <a:r>
            <a:rPr lang="en-US" b="0" dirty="0" err="1" smtClean="0"/>
            <a:t>Bailee</a:t>
          </a:r>
          <a:endParaRPr lang="en-US" b="0" dirty="0"/>
        </a:p>
      </dgm:t>
    </dgm:pt>
    <dgm:pt modelId="{1BF076DD-0CE9-4BD4-8A62-21D9B99C8BE8}" type="parTrans" cxnId="{5597752E-5126-4B73-B6F7-DACBE3E6DA6E}">
      <dgm:prSet/>
      <dgm:spPr/>
      <dgm:t>
        <a:bodyPr/>
        <a:lstStyle/>
        <a:p>
          <a:endParaRPr lang="en-US"/>
        </a:p>
      </dgm:t>
    </dgm:pt>
    <dgm:pt modelId="{C1EE483E-CACB-4ABE-A70C-9C46B927BA11}" type="sibTrans" cxnId="{5597752E-5126-4B73-B6F7-DACBE3E6DA6E}">
      <dgm:prSet/>
      <dgm:spPr/>
      <dgm:t>
        <a:bodyPr/>
        <a:lstStyle/>
        <a:p>
          <a:endParaRPr lang="en-US"/>
        </a:p>
      </dgm:t>
    </dgm:pt>
    <dgm:pt modelId="{D508C92C-935C-474E-8E93-306E835847FB}">
      <dgm:prSet phldrT="[Text]"/>
      <dgm:spPr/>
      <dgm:t>
        <a:bodyPr/>
        <a:lstStyle/>
        <a:p>
          <a:r>
            <a:rPr lang="en-US" dirty="0" err="1" smtClean="0"/>
            <a:t>Lessor</a:t>
          </a:r>
          <a:r>
            <a:rPr lang="en-US" dirty="0" smtClean="0"/>
            <a:t>/</a:t>
          </a:r>
        </a:p>
        <a:p>
          <a:r>
            <a:rPr lang="en-US" dirty="0" smtClean="0"/>
            <a:t>Lessee</a:t>
          </a:r>
          <a:endParaRPr lang="en-US" dirty="0"/>
        </a:p>
      </dgm:t>
    </dgm:pt>
    <dgm:pt modelId="{F3E89BB5-C3DE-41A0-B36D-492E64DC3A82}" type="parTrans" cxnId="{54EB6DA9-3BB1-4027-A629-34CAC91B782E}">
      <dgm:prSet/>
      <dgm:spPr/>
      <dgm:t>
        <a:bodyPr/>
        <a:lstStyle/>
        <a:p>
          <a:endParaRPr lang="en-US"/>
        </a:p>
      </dgm:t>
    </dgm:pt>
    <dgm:pt modelId="{FF88BBB6-6905-4820-BF8A-983C0DB79243}" type="sibTrans" cxnId="{54EB6DA9-3BB1-4027-A629-34CAC91B782E}">
      <dgm:prSet/>
      <dgm:spPr/>
      <dgm:t>
        <a:bodyPr/>
        <a:lstStyle/>
        <a:p>
          <a:endParaRPr lang="en-US"/>
        </a:p>
      </dgm:t>
    </dgm:pt>
    <dgm:pt modelId="{3F75D567-BC12-4C54-9909-3B971C4D4BB8}">
      <dgm:prSet phldrT="[Text]"/>
      <dgm:spPr/>
      <dgm:t>
        <a:bodyPr/>
        <a:lstStyle/>
        <a:p>
          <a:r>
            <a:rPr lang="en-US" dirty="0" smtClean="0"/>
            <a:t>Agent/</a:t>
          </a:r>
        </a:p>
        <a:p>
          <a:r>
            <a:rPr lang="en-US" dirty="0" smtClean="0"/>
            <a:t>Principal</a:t>
          </a:r>
          <a:endParaRPr lang="en-US" dirty="0"/>
        </a:p>
      </dgm:t>
    </dgm:pt>
    <dgm:pt modelId="{65EC9E27-B789-4B20-A704-268FD948033C}" type="parTrans" cxnId="{72095785-619B-4023-A852-78F6BD9CF11C}">
      <dgm:prSet/>
      <dgm:spPr/>
      <dgm:t>
        <a:bodyPr/>
        <a:lstStyle/>
        <a:p>
          <a:endParaRPr lang="en-US"/>
        </a:p>
      </dgm:t>
    </dgm:pt>
    <dgm:pt modelId="{B4399256-07E3-440B-8A57-D485AACBE28D}" type="sibTrans" cxnId="{72095785-619B-4023-A852-78F6BD9CF11C}">
      <dgm:prSet/>
      <dgm:spPr/>
      <dgm:t>
        <a:bodyPr/>
        <a:lstStyle/>
        <a:p>
          <a:endParaRPr lang="en-US"/>
        </a:p>
      </dgm:t>
    </dgm:pt>
    <dgm:pt modelId="{AC7F7B48-3315-42AF-90F0-D89B5E266501}" type="pres">
      <dgm:prSet presAssocID="{EBA6E17F-6C7F-43ED-B557-9C659C88E71D}" presName="cycle" presStyleCnt="0">
        <dgm:presLayoutVars>
          <dgm:dir/>
          <dgm:resizeHandles val="exact"/>
        </dgm:presLayoutVars>
      </dgm:prSet>
      <dgm:spPr/>
      <dgm:t>
        <a:bodyPr/>
        <a:lstStyle/>
        <a:p>
          <a:endParaRPr lang="en-US"/>
        </a:p>
      </dgm:t>
    </dgm:pt>
    <dgm:pt modelId="{7455354F-CF22-4597-A773-B6B855382AF3}" type="pres">
      <dgm:prSet presAssocID="{9A26897E-2C85-4CCA-9105-D6579B73C76C}" presName="node" presStyleLbl="node1" presStyleIdx="0" presStyleCnt="5">
        <dgm:presLayoutVars>
          <dgm:bulletEnabled val="1"/>
        </dgm:presLayoutVars>
      </dgm:prSet>
      <dgm:spPr/>
      <dgm:t>
        <a:bodyPr/>
        <a:lstStyle/>
        <a:p>
          <a:endParaRPr lang="en-US"/>
        </a:p>
      </dgm:t>
    </dgm:pt>
    <dgm:pt modelId="{5A99C4A1-5689-4851-BC77-982216EDCD63}" type="pres">
      <dgm:prSet presAssocID="{9A26897E-2C85-4CCA-9105-D6579B73C76C}" presName="spNode" presStyleCnt="0"/>
      <dgm:spPr/>
    </dgm:pt>
    <dgm:pt modelId="{4D6CEDC5-A7BC-47AB-8658-6313421071EF}" type="pres">
      <dgm:prSet presAssocID="{5F7C961F-162A-47E5-AB76-3AC5A34A0CA2}" presName="sibTrans" presStyleLbl="sibTrans1D1" presStyleIdx="0" presStyleCnt="5"/>
      <dgm:spPr/>
      <dgm:t>
        <a:bodyPr/>
        <a:lstStyle/>
        <a:p>
          <a:endParaRPr lang="en-US"/>
        </a:p>
      </dgm:t>
    </dgm:pt>
    <dgm:pt modelId="{7EE9E338-EE83-495D-A876-62C8FCA0D444}" type="pres">
      <dgm:prSet presAssocID="{7D2034AF-974F-4D4D-A269-CCD9433A0A0B}" presName="node" presStyleLbl="node1" presStyleIdx="1" presStyleCnt="5">
        <dgm:presLayoutVars>
          <dgm:bulletEnabled val="1"/>
        </dgm:presLayoutVars>
      </dgm:prSet>
      <dgm:spPr/>
      <dgm:t>
        <a:bodyPr/>
        <a:lstStyle/>
        <a:p>
          <a:endParaRPr lang="en-US"/>
        </a:p>
      </dgm:t>
    </dgm:pt>
    <dgm:pt modelId="{6ECD80FD-C32D-4137-BB0F-D61957E52915}" type="pres">
      <dgm:prSet presAssocID="{7D2034AF-974F-4D4D-A269-CCD9433A0A0B}" presName="spNode" presStyleCnt="0"/>
      <dgm:spPr/>
    </dgm:pt>
    <dgm:pt modelId="{65E5870D-1DF4-4462-95FD-1FD2474ADBCD}" type="pres">
      <dgm:prSet presAssocID="{D3373182-0517-42EE-B647-9D198C5599F3}" presName="sibTrans" presStyleLbl="sibTrans1D1" presStyleIdx="1" presStyleCnt="5"/>
      <dgm:spPr/>
      <dgm:t>
        <a:bodyPr/>
        <a:lstStyle/>
        <a:p>
          <a:endParaRPr lang="en-US"/>
        </a:p>
      </dgm:t>
    </dgm:pt>
    <dgm:pt modelId="{16109B58-26CA-44EE-8705-1CC3C5FCCB91}" type="pres">
      <dgm:prSet presAssocID="{57FA4AA0-F838-4588-8994-87BA1C0D2958}" presName="node" presStyleLbl="node1" presStyleIdx="2" presStyleCnt="5">
        <dgm:presLayoutVars>
          <dgm:bulletEnabled val="1"/>
        </dgm:presLayoutVars>
      </dgm:prSet>
      <dgm:spPr/>
      <dgm:t>
        <a:bodyPr/>
        <a:lstStyle/>
        <a:p>
          <a:endParaRPr lang="en-US"/>
        </a:p>
      </dgm:t>
    </dgm:pt>
    <dgm:pt modelId="{626D4D8A-0386-435B-B808-490A28FE9788}" type="pres">
      <dgm:prSet presAssocID="{57FA4AA0-F838-4588-8994-87BA1C0D2958}" presName="spNode" presStyleCnt="0"/>
      <dgm:spPr/>
    </dgm:pt>
    <dgm:pt modelId="{30003790-37FC-4B06-85AB-2CE546007AD3}" type="pres">
      <dgm:prSet presAssocID="{C1EE483E-CACB-4ABE-A70C-9C46B927BA11}" presName="sibTrans" presStyleLbl="sibTrans1D1" presStyleIdx="2" presStyleCnt="5"/>
      <dgm:spPr/>
      <dgm:t>
        <a:bodyPr/>
        <a:lstStyle/>
        <a:p>
          <a:endParaRPr lang="en-US"/>
        </a:p>
      </dgm:t>
    </dgm:pt>
    <dgm:pt modelId="{AD72DFD3-0C77-401E-B107-BD106E5C9DBC}" type="pres">
      <dgm:prSet presAssocID="{D508C92C-935C-474E-8E93-306E835847FB}" presName="node" presStyleLbl="node1" presStyleIdx="3" presStyleCnt="5">
        <dgm:presLayoutVars>
          <dgm:bulletEnabled val="1"/>
        </dgm:presLayoutVars>
      </dgm:prSet>
      <dgm:spPr/>
      <dgm:t>
        <a:bodyPr/>
        <a:lstStyle/>
        <a:p>
          <a:endParaRPr lang="en-US"/>
        </a:p>
      </dgm:t>
    </dgm:pt>
    <dgm:pt modelId="{598111C1-5BD0-4071-94DC-7118A3DB9199}" type="pres">
      <dgm:prSet presAssocID="{D508C92C-935C-474E-8E93-306E835847FB}" presName="spNode" presStyleCnt="0"/>
      <dgm:spPr/>
    </dgm:pt>
    <dgm:pt modelId="{32588455-C9CC-418A-B613-64D625D3D0E1}" type="pres">
      <dgm:prSet presAssocID="{FF88BBB6-6905-4820-BF8A-983C0DB79243}" presName="sibTrans" presStyleLbl="sibTrans1D1" presStyleIdx="3" presStyleCnt="5"/>
      <dgm:spPr/>
      <dgm:t>
        <a:bodyPr/>
        <a:lstStyle/>
        <a:p>
          <a:endParaRPr lang="en-US"/>
        </a:p>
      </dgm:t>
    </dgm:pt>
    <dgm:pt modelId="{3F8C4F4C-1AB7-4D7A-9677-8B1D2BBCFA6E}" type="pres">
      <dgm:prSet presAssocID="{3F75D567-BC12-4C54-9909-3B971C4D4BB8}" presName="node" presStyleLbl="node1" presStyleIdx="4" presStyleCnt="5">
        <dgm:presLayoutVars>
          <dgm:bulletEnabled val="1"/>
        </dgm:presLayoutVars>
      </dgm:prSet>
      <dgm:spPr/>
      <dgm:t>
        <a:bodyPr/>
        <a:lstStyle/>
        <a:p>
          <a:endParaRPr lang="en-US"/>
        </a:p>
      </dgm:t>
    </dgm:pt>
    <dgm:pt modelId="{A20965B0-C3E7-4FFF-9F77-D03F56142990}" type="pres">
      <dgm:prSet presAssocID="{3F75D567-BC12-4C54-9909-3B971C4D4BB8}" presName="spNode" presStyleCnt="0"/>
      <dgm:spPr/>
    </dgm:pt>
    <dgm:pt modelId="{DBDBEC92-C50D-410D-BE27-9BFEA17C254F}" type="pres">
      <dgm:prSet presAssocID="{B4399256-07E3-440B-8A57-D485AACBE28D}" presName="sibTrans" presStyleLbl="sibTrans1D1" presStyleIdx="4" presStyleCnt="5"/>
      <dgm:spPr/>
      <dgm:t>
        <a:bodyPr/>
        <a:lstStyle/>
        <a:p>
          <a:endParaRPr lang="en-US"/>
        </a:p>
      </dgm:t>
    </dgm:pt>
  </dgm:ptLst>
  <dgm:cxnLst>
    <dgm:cxn modelId="{DA64E4DE-65D2-4E40-9C64-167D7D8732B9}" type="presOf" srcId="{D508C92C-935C-474E-8E93-306E835847FB}" destId="{AD72DFD3-0C77-401E-B107-BD106E5C9DBC}" srcOrd="0" destOrd="0" presId="urn:microsoft.com/office/officeart/2005/8/layout/cycle6"/>
    <dgm:cxn modelId="{7E7044AA-3BAB-4B09-9DD2-C98E545F7C77}" type="presOf" srcId="{7D2034AF-974F-4D4D-A269-CCD9433A0A0B}" destId="{7EE9E338-EE83-495D-A876-62C8FCA0D444}" srcOrd="0" destOrd="0" presId="urn:microsoft.com/office/officeart/2005/8/layout/cycle6"/>
    <dgm:cxn modelId="{5597752E-5126-4B73-B6F7-DACBE3E6DA6E}" srcId="{EBA6E17F-6C7F-43ED-B557-9C659C88E71D}" destId="{57FA4AA0-F838-4588-8994-87BA1C0D2958}" srcOrd="2" destOrd="0" parTransId="{1BF076DD-0CE9-4BD4-8A62-21D9B99C8BE8}" sibTransId="{C1EE483E-CACB-4ABE-A70C-9C46B927BA11}"/>
    <dgm:cxn modelId="{A33F61FF-4145-4BE8-89E1-3AC9B0671A23}" type="presOf" srcId="{B4399256-07E3-440B-8A57-D485AACBE28D}" destId="{DBDBEC92-C50D-410D-BE27-9BFEA17C254F}" srcOrd="0" destOrd="0" presId="urn:microsoft.com/office/officeart/2005/8/layout/cycle6"/>
    <dgm:cxn modelId="{EB29A1DD-0FB8-4818-A918-EB625F8B5E24}" type="presOf" srcId="{D3373182-0517-42EE-B647-9D198C5599F3}" destId="{65E5870D-1DF4-4462-95FD-1FD2474ADBCD}" srcOrd="0" destOrd="0" presId="urn:microsoft.com/office/officeart/2005/8/layout/cycle6"/>
    <dgm:cxn modelId="{B2B4DF3F-7BA7-4769-A1C8-4EDC8BB12F01}" type="presOf" srcId="{57FA4AA0-F838-4588-8994-87BA1C0D2958}" destId="{16109B58-26CA-44EE-8705-1CC3C5FCCB91}" srcOrd="0" destOrd="0" presId="urn:microsoft.com/office/officeart/2005/8/layout/cycle6"/>
    <dgm:cxn modelId="{C5666E29-7DC4-4FA6-9F34-2C8A33B8B840}" type="presOf" srcId="{3F75D567-BC12-4C54-9909-3B971C4D4BB8}" destId="{3F8C4F4C-1AB7-4D7A-9677-8B1D2BBCFA6E}" srcOrd="0" destOrd="0" presId="urn:microsoft.com/office/officeart/2005/8/layout/cycle6"/>
    <dgm:cxn modelId="{F69D86CA-F78E-4A7E-BA10-8AF18EAC5BE6}" type="presOf" srcId="{5F7C961F-162A-47E5-AB76-3AC5A34A0CA2}" destId="{4D6CEDC5-A7BC-47AB-8658-6313421071EF}" srcOrd="0" destOrd="0" presId="urn:microsoft.com/office/officeart/2005/8/layout/cycle6"/>
    <dgm:cxn modelId="{D0DE8AB0-17DA-4619-9B5A-298BFDF3DB0E}" type="presOf" srcId="{9A26897E-2C85-4CCA-9105-D6579B73C76C}" destId="{7455354F-CF22-4597-A773-B6B855382AF3}" srcOrd="0" destOrd="0" presId="urn:microsoft.com/office/officeart/2005/8/layout/cycle6"/>
    <dgm:cxn modelId="{54EB6DA9-3BB1-4027-A629-34CAC91B782E}" srcId="{EBA6E17F-6C7F-43ED-B557-9C659C88E71D}" destId="{D508C92C-935C-474E-8E93-306E835847FB}" srcOrd="3" destOrd="0" parTransId="{F3E89BB5-C3DE-41A0-B36D-492E64DC3A82}" sibTransId="{FF88BBB6-6905-4820-BF8A-983C0DB79243}"/>
    <dgm:cxn modelId="{F03A8EA3-E62B-4726-B2ED-DAAA1D0F7A0C}" srcId="{EBA6E17F-6C7F-43ED-B557-9C659C88E71D}" destId="{7D2034AF-974F-4D4D-A269-CCD9433A0A0B}" srcOrd="1" destOrd="0" parTransId="{0476AD16-CEFD-4368-979F-8663572BDA8F}" sibTransId="{D3373182-0517-42EE-B647-9D198C5599F3}"/>
    <dgm:cxn modelId="{29F81265-FAEC-44D4-9315-48552C0B7B19}" type="presOf" srcId="{EBA6E17F-6C7F-43ED-B557-9C659C88E71D}" destId="{AC7F7B48-3315-42AF-90F0-D89B5E266501}" srcOrd="0" destOrd="0" presId="urn:microsoft.com/office/officeart/2005/8/layout/cycle6"/>
    <dgm:cxn modelId="{5574DC29-969F-4014-AB93-F2B25AB31CB0}" type="presOf" srcId="{FF88BBB6-6905-4820-BF8A-983C0DB79243}" destId="{32588455-C9CC-418A-B613-64D625D3D0E1}" srcOrd="0" destOrd="0" presId="urn:microsoft.com/office/officeart/2005/8/layout/cycle6"/>
    <dgm:cxn modelId="{86EBD375-6C39-4901-B040-C4A397ADA981}" srcId="{EBA6E17F-6C7F-43ED-B557-9C659C88E71D}" destId="{9A26897E-2C85-4CCA-9105-D6579B73C76C}" srcOrd="0" destOrd="0" parTransId="{D6C93BFE-F72F-4811-BBF2-D2519B8ED23C}" sibTransId="{5F7C961F-162A-47E5-AB76-3AC5A34A0CA2}"/>
    <dgm:cxn modelId="{72095785-619B-4023-A852-78F6BD9CF11C}" srcId="{EBA6E17F-6C7F-43ED-B557-9C659C88E71D}" destId="{3F75D567-BC12-4C54-9909-3B971C4D4BB8}" srcOrd="4" destOrd="0" parTransId="{65EC9E27-B789-4B20-A704-268FD948033C}" sibTransId="{B4399256-07E3-440B-8A57-D485AACBE28D}"/>
    <dgm:cxn modelId="{DFEABE4C-72D7-4016-A9BE-8C726B072D7F}" type="presOf" srcId="{C1EE483E-CACB-4ABE-A70C-9C46B927BA11}" destId="{30003790-37FC-4B06-85AB-2CE546007AD3}" srcOrd="0" destOrd="0" presId="urn:microsoft.com/office/officeart/2005/8/layout/cycle6"/>
    <dgm:cxn modelId="{BB97231F-49AB-401D-A3EF-020605FC5634}" type="presParOf" srcId="{AC7F7B48-3315-42AF-90F0-D89B5E266501}" destId="{7455354F-CF22-4597-A773-B6B855382AF3}" srcOrd="0" destOrd="0" presId="urn:microsoft.com/office/officeart/2005/8/layout/cycle6"/>
    <dgm:cxn modelId="{5ACBC3B9-298B-484C-B9E1-9F550800654B}" type="presParOf" srcId="{AC7F7B48-3315-42AF-90F0-D89B5E266501}" destId="{5A99C4A1-5689-4851-BC77-982216EDCD63}" srcOrd="1" destOrd="0" presId="urn:microsoft.com/office/officeart/2005/8/layout/cycle6"/>
    <dgm:cxn modelId="{265D1088-97CB-4F09-ABB0-F469EE65FB21}" type="presParOf" srcId="{AC7F7B48-3315-42AF-90F0-D89B5E266501}" destId="{4D6CEDC5-A7BC-47AB-8658-6313421071EF}" srcOrd="2" destOrd="0" presId="urn:microsoft.com/office/officeart/2005/8/layout/cycle6"/>
    <dgm:cxn modelId="{D2CAE2DD-62B7-4DD2-8B07-0861AB696DD9}" type="presParOf" srcId="{AC7F7B48-3315-42AF-90F0-D89B5E266501}" destId="{7EE9E338-EE83-495D-A876-62C8FCA0D444}" srcOrd="3" destOrd="0" presId="urn:microsoft.com/office/officeart/2005/8/layout/cycle6"/>
    <dgm:cxn modelId="{178838A1-2B85-46F0-845E-45FBC0F2F5BA}" type="presParOf" srcId="{AC7F7B48-3315-42AF-90F0-D89B5E266501}" destId="{6ECD80FD-C32D-4137-BB0F-D61957E52915}" srcOrd="4" destOrd="0" presId="urn:microsoft.com/office/officeart/2005/8/layout/cycle6"/>
    <dgm:cxn modelId="{D9D1BB4E-21E6-42C7-BE1B-CFB6FA98853B}" type="presParOf" srcId="{AC7F7B48-3315-42AF-90F0-D89B5E266501}" destId="{65E5870D-1DF4-4462-95FD-1FD2474ADBCD}" srcOrd="5" destOrd="0" presId="urn:microsoft.com/office/officeart/2005/8/layout/cycle6"/>
    <dgm:cxn modelId="{08331BF3-5972-4665-831F-2325608CBE86}" type="presParOf" srcId="{AC7F7B48-3315-42AF-90F0-D89B5E266501}" destId="{16109B58-26CA-44EE-8705-1CC3C5FCCB91}" srcOrd="6" destOrd="0" presId="urn:microsoft.com/office/officeart/2005/8/layout/cycle6"/>
    <dgm:cxn modelId="{343A0CE9-8340-49AE-81E5-3250495FD9B7}" type="presParOf" srcId="{AC7F7B48-3315-42AF-90F0-D89B5E266501}" destId="{626D4D8A-0386-435B-B808-490A28FE9788}" srcOrd="7" destOrd="0" presId="urn:microsoft.com/office/officeart/2005/8/layout/cycle6"/>
    <dgm:cxn modelId="{6BE2B05D-0AE6-45B5-AA1B-24D833E9876D}" type="presParOf" srcId="{AC7F7B48-3315-42AF-90F0-D89B5E266501}" destId="{30003790-37FC-4B06-85AB-2CE546007AD3}" srcOrd="8" destOrd="0" presId="urn:microsoft.com/office/officeart/2005/8/layout/cycle6"/>
    <dgm:cxn modelId="{07D6AC8C-A6F9-4497-A3A6-308BA9BFE0EB}" type="presParOf" srcId="{AC7F7B48-3315-42AF-90F0-D89B5E266501}" destId="{AD72DFD3-0C77-401E-B107-BD106E5C9DBC}" srcOrd="9" destOrd="0" presId="urn:microsoft.com/office/officeart/2005/8/layout/cycle6"/>
    <dgm:cxn modelId="{D4A17A3C-AFF4-41E0-A8E2-A25274216FD1}" type="presParOf" srcId="{AC7F7B48-3315-42AF-90F0-D89B5E266501}" destId="{598111C1-5BD0-4071-94DC-7118A3DB9199}" srcOrd="10" destOrd="0" presId="urn:microsoft.com/office/officeart/2005/8/layout/cycle6"/>
    <dgm:cxn modelId="{6CCED3EC-CEC8-45C5-9F40-D55D10BB1571}" type="presParOf" srcId="{AC7F7B48-3315-42AF-90F0-D89B5E266501}" destId="{32588455-C9CC-418A-B613-64D625D3D0E1}" srcOrd="11" destOrd="0" presId="urn:microsoft.com/office/officeart/2005/8/layout/cycle6"/>
    <dgm:cxn modelId="{069DA9BB-8A97-4CF6-BAD2-408C23798E37}" type="presParOf" srcId="{AC7F7B48-3315-42AF-90F0-D89B5E266501}" destId="{3F8C4F4C-1AB7-4D7A-9677-8B1D2BBCFA6E}" srcOrd="12" destOrd="0" presId="urn:microsoft.com/office/officeart/2005/8/layout/cycle6"/>
    <dgm:cxn modelId="{B7A182C7-8069-420E-9AAE-37EC1ED2E42D}" type="presParOf" srcId="{AC7F7B48-3315-42AF-90F0-D89B5E266501}" destId="{A20965B0-C3E7-4FFF-9F77-D03F56142990}" srcOrd="13" destOrd="0" presId="urn:microsoft.com/office/officeart/2005/8/layout/cycle6"/>
    <dgm:cxn modelId="{BF480E9C-3077-4EED-862D-27DDA2EA8D81}" type="presParOf" srcId="{AC7F7B48-3315-42AF-90F0-D89B5E266501}" destId="{DBDBEC92-C50D-410D-BE27-9BFEA17C254F}"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1C6126-FCBA-4BB1-B1E4-A4046B3D388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3A8BA48-F808-4808-83BB-0C269E648D62}">
      <dgm:prSet phldrT="[Text]"/>
      <dgm:spPr/>
      <dgm:t>
        <a:bodyPr/>
        <a:lstStyle/>
        <a:p>
          <a:r>
            <a:rPr lang="en-US" b="1" dirty="0" err="1" smtClean="0"/>
            <a:t>Cheque</a:t>
          </a:r>
          <a:endParaRPr lang="en-US" b="1" dirty="0"/>
        </a:p>
      </dgm:t>
    </dgm:pt>
    <dgm:pt modelId="{A2326ED6-8891-4842-81C8-7329EFFB505B}" type="parTrans" cxnId="{7EB194BB-F79F-4FE4-BDBC-3E2E3226298F}">
      <dgm:prSet/>
      <dgm:spPr/>
      <dgm:t>
        <a:bodyPr/>
        <a:lstStyle/>
        <a:p>
          <a:endParaRPr lang="en-US"/>
        </a:p>
      </dgm:t>
    </dgm:pt>
    <dgm:pt modelId="{937DFBFF-3DC0-4A43-8664-C107BF32E147}" type="sibTrans" cxnId="{7EB194BB-F79F-4FE4-BDBC-3E2E3226298F}">
      <dgm:prSet/>
      <dgm:spPr/>
      <dgm:t>
        <a:bodyPr/>
        <a:lstStyle/>
        <a:p>
          <a:endParaRPr lang="en-US"/>
        </a:p>
      </dgm:t>
    </dgm:pt>
    <dgm:pt modelId="{49E83A7B-0AB4-4C9F-85A1-DE9E7AD78188}">
      <dgm:prSet phldrT="[Text]"/>
      <dgm:spPr/>
      <dgm:t>
        <a:bodyPr/>
        <a:lstStyle/>
        <a:p>
          <a:r>
            <a:rPr lang="en-US" dirty="0" smtClean="0"/>
            <a:t>Open</a:t>
          </a:r>
          <a:endParaRPr lang="en-US" dirty="0"/>
        </a:p>
      </dgm:t>
    </dgm:pt>
    <dgm:pt modelId="{44D3AA70-8DDB-4387-BFA0-41D1EEBA4A56}" type="parTrans" cxnId="{CD21A018-11F4-4A89-802C-C91033B11B8B}">
      <dgm:prSet/>
      <dgm:spPr/>
      <dgm:t>
        <a:bodyPr/>
        <a:lstStyle/>
        <a:p>
          <a:endParaRPr lang="en-US"/>
        </a:p>
      </dgm:t>
    </dgm:pt>
    <dgm:pt modelId="{66976D0F-82FE-4BBE-B376-3BC1384000DE}" type="sibTrans" cxnId="{CD21A018-11F4-4A89-802C-C91033B11B8B}">
      <dgm:prSet/>
      <dgm:spPr/>
      <dgm:t>
        <a:bodyPr/>
        <a:lstStyle/>
        <a:p>
          <a:endParaRPr lang="en-US"/>
        </a:p>
      </dgm:t>
    </dgm:pt>
    <dgm:pt modelId="{71568D68-5E82-48B2-AE82-E18D70935A89}">
      <dgm:prSet phldrT="[Text]"/>
      <dgm:spPr/>
      <dgm:t>
        <a:bodyPr/>
        <a:lstStyle/>
        <a:p>
          <a:r>
            <a:rPr lang="en-US" dirty="0" smtClean="0"/>
            <a:t>Crossed</a:t>
          </a:r>
          <a:endParaRPr lang="en-US" dirty="0"/>
        </a:p>
      </dgm:t>
    </dgm:pt>
    <dgm:pt modelId="{928B21BA-3A52-4CB2-9E98-E6F800EB64DF}" type="parTrans" cxnId="{D41A8669-3610-420F-8F3A-7566190E214A}">
      <dgm:prSet/>
      <dgm:spPr/>
      <dgm:t>
        <a:bodyPr/>
        <a:lstStyle/>
        <a:p>
          <a:endParaRPr lang="en-US"/>
        </a:p>
      </dgm:t>
    </dgm:pt>
    <dgm:pt modelId="{713F1C8F-D80C-413C-B416-B3BD73B21770}" type="sibTrans" cxnId="{D41A8669-3610-420F-8F3A-7566190E214A}">
      <dgm:prSet/>
      <dgm:spPr/>
      <dgm:t>
        <a:bodyPr/>
        <a:lstStyle/>
        <a:p>
          <a:endParaRPr lang="en-US"/>
        </a:p>
      </dgm:t>
    </dgm:pt>
    <dgm:pt modelId="{DDE6BC75-9E9D-4B7C-BC01-028792028225}" type="pres">
      <dgm:prSet presAssocID="{341C6126-FCBA-4BB1-B1E4-A4046B3D3884}" presName="hierChild1" presStyleCnt="0">
        <dgm:presLayoutVars>
          <dgm:chPref val="1"/>
          <dgm:dir/>
          <dgm:animOne val="branch"/>
          <dgm:animLvl val="lvl"/>
          <dgm:resizeHandles/>
        </dgm:presLayoutVars>
      </dgm:prSet>
      <dgm:spPr/>
      <dgm:t>
        <a:bodyPr/>
        <a:lstStyle/>
        <a:p>
          <a:endParaRPr lang="en-US"/>
        </a:p>
      </dgm:t>
    </dgm:pt>
    <dgm:pt modelId="{4F614BD8-ED1D-4FC9-BD51-AF4D32C6A4E0}" type="pres">
      <dgm:prSet presAssocID="{73A8BA48-F808-4808-83BB-0C269E648D62}" presName="hierRoot1" presStyleCnt="0"/>
      <dgm:spPr/>
    </dgm:pt>
    <dgm:pt modelId="{36A3367D-3E9E-4291-91EB-08DA71E1D523}" type="pres">
      <dgm:prSet presAssocID="{73A8BA48-F808-4808-83BB-0C269E648D62}" presName="composite" presStyleCnt="0"/>
      <dgm:spPr/>
    </dgm:pt>
    <dgm:pt modelId="{2F3DC8A3-738A-4C5F-B151-E26D1A5A9561}" type="pres">
      <dgm:prSet presAssocID="{73A8BA48-F808-4808-83BB-0C269E648D62}" presName="background" presStyleLbl="node0" presStyleIdx="0" presStyleCnt="1"/>
      <dgm:spPr/>
    </dgm:pt>
    <dgm:pt modelId="{5E70F03F-7948-4B8D-BD98-DA3E8AFB6128}" type="pres">
      <dgm:prSet presAssocID="{73A8BA48-F808-4808-83BB-0C269E648D62}" presName="text" presStyleLbl="fgAcc0" presStyleIdx="0" presStyleCnt="1">
        <dgm:presLayoutVars>
          <dgm:chPref val="3"/>
        </dgm:presLayoutVars>
      </dgm:prSet>
      <dgm:spPr/>
      <dgm:t>
        <a:bodyPr/>
        <a:lstStyle/>
        <a:p>
          <a:endParaRPr lang="en-US"/>
        </a:p>
      </dgm:t>
    </dgm:pt>
    <dgm:pt modelId="{20777B15-ABDC-4FAF-A6FA-CC4F21082C38}" type="pres">
      <dgm:prSet presAssocID="{73A8BA48-F808-4808-83BB-0C269E648D62}" presName="hierChild2" presStyleCnt="0"/>
      <dgm:spPr/>
    </dgm:pt>
    <dgm:pt modelId="{5CB2DA75-E9EA-4806-8DEF-5DE41D499A56}" type="pres">
      <dgm:prSet presAssocID="{44D3AA70-8DDB-4387-BFA0-41D1EEBA4A56}" presName="Name10" presStyleLbl="parChTrans1D2" presStyleIdx="0" presStyleCnt="2"/>
      <dgm:spPr/>
      <dgm:t>
        <a:bodyPr/>
        <a:lstStyle/>
        <a:p>
          <a:endParaRPr lang="en-US"/>
        </a:p>
      </dgm:t>
    </dgm:pt>
    <dgm:pt modelId="{86236125-1ECF-48F2-9F85-9CBC05676CC1}" type="pres">
      <dgm:prSet presAssocID="{49E83A7B-0AB4-4C9F-85A1-DE9E7AD78188}" presName="hierRoot2" presStyleCnt="0"/>
      <dgm:spPr/>
    </dgm:pt>
    <dgm:pt modelId="{C45AE836-BE97-4047-A76E-8F76D82EBC1C}" type="pres">
      <dgm:prSet presAssocID="{49E83A7B-0AB4-4C9F-85A1-DE9E7AD78188}" presName="composite2" presStyleCnt="0"/>
      <dgm:spPr/>
    </dgm:pt>
    <dgm:pt modelId="{DF0FB060-CD71-4FC1-9C62-0B43A6CA6AEC}" type="pres">
      <dgm:prSet presAssocID="{49E83A7B-0AB4-4C9F-85A1-DE9E7AD78188}" presName="background2" presStyleLbl="node2" presStyleIdx="0" presStyleCnt="2"/>
      <dgm:spPr/>
    </dgm:pt>
    <dgm:pt modelId="{C3C1A0DB-BD38-4FE0-9267-B04BB92C1505}" type="pres">
      <dgm:prSet presAssocID="{49E83A7B-0AB4-4C9F-85A1-DE9E7AD78188}" presName="text2" presStyleLbl="fgAcc2" presStyleIdx="0" presStyleCnt="2">
        <dgm:presLayoutVars>
          <dgm:chPref val="3"/>
        </dgm:presLayoutVars>
      </dgm:prSet>
      <dgm:spPr/>
      <dgm:t>
        <a:bodyPr/>
        <a:lstStyle/>
        <a:p>
          <a:endParaRPr lang="en-US"/>
        </a:p>
      </dgm:t>
    </dgm:pt>
    <dgm:pt modelId="{CDEAB9F1-1743-45A7-A93E-C0F5CA5DB85B}" type="pres">
      <dgm:prSet presAssocID="{49E83A7B-0AB4-4C9F-85A1-DE9E7AD78188}" presName="hierChild3" presStyleCnt="0"/>
      <dgm:spPr/>
    </dgm:pt>
    <dgm:pt modelId="{993E69E6-63D8-48F4-806C-E99FFD74E42F}" type="pres">
      <dgm:prSet presAssocID="{928B21BA-3A52-4CB2-9E98-E6F800EB64DF}" presName="Name10" presStyleLbl="parChTrans1D2" presStyleIdx="1" presStyleCnt="2"/>
      <dgm:spPr/>
      <dgm:t>
        <a:bodyPr/>
        <a:lstStyle/>
        <a:p>
          <a:endParaRPr lang="en-US"/>
        </a:p>
      </dgm:t>
    </dgm:pt>
    <dgm:pt modelId="{ED5D2959-5163-4213-8065-129C5CAEA553}" type="pres">
      <dgm:prSet presAssocID="{71568D68-5E82-48B2-AE82-E18D70935A89}" presName="hierRoot2" presStyleCnt="0"/>
      <dgm:spPr/>
    </dgm:pt>
    <dgm:pt modelId="{E65F42A3-DDD4-445A-8A2C-6E6F64F4B168}" type="pres">
      <dgm:prSet presAssocID="{71568D68-5E82-48B2-AE82-E18D70935A89}" presName="composite2" presStyleCnt="0"/>
      <dgm:spPr/>
    </dgm:pt>
    <dgm:pt modelId="{35F377AC-CB7B-464A-8A55-6970932C0848}" type="pres">
      <dgm:prSet presAssocID="{71568D68-5E82-48B2-AE82-E18D70935A89}" presName="background2" presStyleLbl="node2" presStyleIdx="1" presStyleCnt="2"/>
      <dgm:spPr/>
    </dgm:pt>
    <dgm:pt modelId="{CC62C496-B453-4DC9-94AA-93A94375DFEB}" type="pres">
      <dgm:prSet presAssocID="{71568D68-5E82-48B2-AE82-E18D70935A89}" presName="text2" presStyleLbl="fgAcc2" presStyleIdx="1" presStyleCnt="2">
        <dgm:presLayoutVars>
          <dgm:chPref val="3"/>
        </dgm:presLayoutVars>
      </dgm:prSet>
      <dgm:spPr/>
      <dgm:t>
        <a:bodyPr/>
        <a:lstStyle/>
        <a:p>
          <a:endParaRPr lang="en-US"/>
        </a:p>
      </dgm:t>
    </dgm:pt>
    <dgm:pt modelId="{121CCEEE-69EE-4E0A-A307-9A931D7FB60E}" type="pres">
      <dgm:prSet presAssocID="{71568D68-5E82-48B2-AE82-E18D70935A89}" presName="hierChild3" presStyleCnt="0"/>
      <dgm:spPr/>
    </dgm:pt>
  </dgm:ptLst>
  <dgm:cxnLst>
    <dgm:cxn modelId="{CD21A018-11F4-4A89-802C-C91033B11B8B}" srcId="{73A8BA48-F808-4808-83BB-0C269E648D62}" destId="{49E83A7B-0AB4-4C9F-85A1-DE9E7AD78188}" srcOrd="0" destOrd="0" parTransId="{44D3AA70-8DDB-4387-BFA0-41D1EEBA4A56}" sibTransId="{66976D0F-82FE-4BBE-B376-3BC1384000DE}"/>
    <dgm:cxn modelId="{43FC0068-498D-47AC-AD94-8353CB18AD3D}" type="presOf" srcId="{49E83A7B-0AB4-4C9F-85A1-DE9E7AD78188}" destId="{C3C1A0DB-BD38-4FE0-9267-B04BB92C1505}" srcOrd="0" destOrd="0" presId="urn:microsoft.com/office/officeart/2005/8/layout/hierarchy1"/>
    <dgm:cxn modelId="{D41A8669-3610-420F-8F3A-7566190E214A}" srcId="{73A8BA48-F808-4808-83BB-0C269E648D62}" destId="{71568D68-5E82-48B2-AE82-E18D70935A89}" srcOrd="1" destOrd="0" parTransId="{928B21BA-3A52-4CB2-9E98-E6F800EB64DF}" sibTransId="{713F1C8F-D80C-413C-B416-B3BD73B21770}"/>
    <dgm:cxn modelId="{DA36E63F-A891-46A7-853D-8F63DD2C0737}" type="presOf" srcId="{73A8BA48-F808-4808-83BB-0C269E648D62}" destId="{5E70F03F-7948-4B8D-BD98-DA3E8AFB6128}" srcOrd="0" destOrd="0" presId="urn:microsoft.com/office/officeart/2005/8/layout/hierarchy1"/>
    <dgm:cxn modelId="{D9EBA657-628B-49A8-998A-7241AD2A899B}" type="presOf" srcId="{71568D68-5E82-48B2-AE82-E18D70935A89}" destId="{CC62C496-B453-4DC9-94AA-93A94375DFEB}" srcOrd="0" destOrd="0" presId="urn:microsoft.com/office/officeart/2005/8/layout/hierarchy1"/>
    <dgm:cxn modelId="{EEBC4B48-3C95-4775-A183-569543D16CE6}" type="presOf" srcId="{928B21BA-3A52-4CB2-9E98-E6F800EB64DF}" destId="{993E69E6-63D8-48F4-806C-E99FFD74E42F}" srcOrd="0" destOrd="0" presId="urn:microsoft.com/office/officeart/2005/8/layout/hierarchy1"/>
    <dgm:cxn modelId="{E395D420-7411-4F7C-984D-38A14CA0F4D4}" type="presOf" srcId="{341C6126-FCBA-4BB1-B1E4-A4046B3D3884}" destId="{DDE6BC75-9E9D-4B7C-BC01-028792028225}" srcOrd="0" destOrd="0" presId="urn:microsoft.com/office/officeart/2005/8/layout/hierarchy1"/>
    <dgm:cxn modelId="{7EB194BB-F79F-4FE4-BDBC-3E2E3226298F}" srcId="{341C6126-FCBA-4BB1-B1E4-A4046B3D3884}" destId="{73A8BA48-F808-4808-83BB-0C269E648D62}" srcOrd="0" destOrd="0" parTransId="{A2326ED6-8891-4842-81C8-7329EFFB505B}" sibTransId="{937DFBFF-3DC0-4A43-8664-C107BF32E147}"/>
    <dgm:cxn modelId="{3ADC773B-1480-4AF4-8279-CF13D395E111}" type="presOf" srcId="{44D3AA70-8DDB-4387-BFA0-41D1EEBA4A56}" destId="{5CB2DA75-E9EA-4806-8DEF-5DE41D499A56}" srcOrd="0" destOrd="0" presId="urn:microsoft.com/office/officeart/2005/8/layout/hierarchy1"/>
    <dgm:cxn modelId="{D62D3DA1-6394-46E1-B42A-883054573178}" type="presParOf" srcId="{DDE6BC75-9E9D-4B7C-BC01-028792028225}" destId="{4F614BD8-ED1D-4FC9-BD51-AF4D32C6A4E0}" srcOrd="0" destOrd="0" presId="urn:microsoft.com/office/officeart/2005/8/layout/hierarchy1"/>
    <dgm:cxn modelId="{808AB99B-822C-46A0-BFA5-71C54F7EB692}" type="presParOf" srcId="{4F614BD8-ED1D-4FC9-BD51-AF4D32C6A4E0}" destId="{36A3367D-3E9E-4291-91EB-08DA71E1D523}" srcOrd="0" destOrd="0" presId="urn:microsoft.com/office/officeart/2005/8/layout/hierarchy1"/>
    <dgm:cxn modelId="{FEFC736A-9BEB-43C8-A3FD-AD39A253D9BA}" type="presParOf" srcId="{36A3367D-3E9E-4291-91EB-08DA71E1D523}" destId="{2F3DC8A3-738A-4C5F-B151-E26D1A5A9561}" srcOrd="0" destOrd="0" presId="urn:microsoft.com/office/officeart/2005/8/layout/hierarchy1"/>
    <dgm:cxn modelId="{8483D651-FCBD-40B3-BFF4-BB00E3172C53}" type="presParOf" srcId="{36A3367D-3E9E-4291-91EB-08DA71E1D523}" destId="{5E70F03F-7948-4B8D-BD98-DA3E8AFB6128}" srcOrd="1" destOrd="0" presId="urn:microsoft.com/office/officeart/2005/8/layout/hierarchy1"/>
    <dgm:cxn modelId="{9A9B968E-4DD9-4EF0-B9E2-6636DAA82B7C}" type="presParOf" srcId="{4F614BD8-ED1D-4FC9-BD51-AF4D32C6A4E0}" destId="{20777B15-ABDC-4FAF-A6FA-CC4F21082C38}" srcOrd="1" destOrd="0" presId="urn:microsoft.com/office/officeart/2005/8/layout/hierarchy1"/>
    <dgm:cxn modelId="{2F55BECE-4FB5-45DA-8FCE-9479717F1193}" type="presParOf" srcId="{20777B15-ABDC-4FAF-A6FA-CC4F21082C38}" destId="{5CB2DA75-E9EA-4806-8DEF-5DE41D499A56}" srcOrd="0" destOrd="0" presId="urn:microsoft.com/office/officeart/2005/8/layout/hierarchy1"/>
    <dgm:cxn modelId="{2C2D5612-192A-4143-9180-EB70F3C6556E}" type="presParOf" srcId="{20777B15-ABDC-4FAF-A6FA-CC4F21082C38}" destId="{86236125-1ECF-48F2-9F85-9CBC05676CC1}" srcOrd="1" destOrd="0" presId="urn:microsoft.com/office/officeart/2005/8/layout/hierarchy1"/>
    <dgm:cxn modelId="{795AF16B-0D10-43F5-896F-405834F6E754}" type="presParOf" srcId="{86236125-1ECF-48F2-9F85-9CBC05676CC1}" destId="{C45AE836-BE97-4047-A76E-8F76D82EBC1C}" srcOrd="0" destOrd="0" presId="urn:microsoft.com/office/officeart/2005/8/layout/hierarchy1"/>
    <dgm:cxn modelId="{0B290436-47A4-4B16-8EBE-A084E3A7A256}" type="presParOf" srcId="{C45AE836-BE97-4047-A76E-8F76D82EBC1C}" destId="{DF0FB060-CD71-4FC1-9C62-0B43A6CA6AEC}" srcOrd="0" destOrd="0" presId="urn:microsoft.com/office/officeart/2005/8/layout/hierarchy1"/>
    <dgm:cxn modelId="{23B5AA2B-7EF3-412D-92E4-42C10811A998}" type="presParOf" srcId="{C45AE836-BE97-4047-A76E-8F76D82EBC1C}" destId="{C3C1A0DB-BD38-4FE0-9267-B04BB92C1505}" srcOrd="1" destOrd="0" presId="urn:microsoft.com/office/officeart/2005/8/layout/hierarchy1"/>
    <dgm:cxn modelId="{8AA2C0E2-D836-49CA-AA04-E55F50B5685E}" type="presParOf" srcId="{86236125-1ECF-48F2-9F85-9CBC05676CC1}" destId="{CDEAB9F1-1743-45A7-A93E-C0F5CA5DB85B}" srcOrd="1" destOrd="0" presId="urn:microsoft.com/office/officeart/2005/8/layout/hierarchy1"/>
    <dgm:cxn modelId="{28581900-4178-45D2-A736-BAFC38EFBE5F}" type="presParOf" srcId="{20777B15-ABDC-4FAF-A6FA-CC4F21082C38}" destId="{993E69E6-63D8-48F4-806C-E99FFD74E42F}" srcOrd="2" destOrd="0" presId="urn:microsoft.com/office/officeart/2005/8/layout/hierarchy1"/>
    <dgm:cxn modelId="{78FD1F6F-5624-40B6-B670-A0E2068F4059}" type="presParOf" srcId="{20777B15-ABDC-4FAF-A6FA-CC4F21082C38}" destId="{ED5D2959-5163-4213-8065-129C5CAEA553}" srcOrd="3" destOrd="0" presId="urn:microsoft.com/office/officeart/2005/8/layout/hierarchy1"/>
    <dgm:cxn modelId="{23295218-6303-40C3-9F7A-D8623F7384AB}" type="presParOf" srcId="{ED5D2959-5163-4213-8065-129C5CAEA553}" destId="{E65F42A3-DDD4-445A-8A2C-6E6F64F4B168}" srcOrd="0" destOrd="0" presId="urn:microsoft.com/office/officeart/2005/8/layout/hierarchy1"/>
    <dgm:cxn modelId="{AD827A4B-FDC7-429A-B913-EA2A4AA9BB2E}" type="presParOf" srcId="{E65F42A3-DDD4-445A-8A2C-6E6F64F4B168}" destId="{35F377AC-CB7B-464A-8A55-6970932C0848}" srcOrd="0" destOrd="0" presId="urn:microsoft.com/office/officeart/2005/8/layout/hierarchy1"/>
    <dgm:cxn modelId="{B063DD45-59B1-4B5C-9A57-5DB629B5C29B}" type="presParOf" srcId="{E65F42A3-DDD4-445A-8A2C-6E6F64F4B168}" destId="{CC62C496-B453-4DC9-94AA-93A94375DFEB}" srcOrd="1" destOrd="0" presId="urn:microsoft.com/office/officeart/2005/8/layout/hierarchy1"/>
    <dgm:cxn modelId="{60B7E169-4500-43FF-9C30-A14806E1A262}" type="presParOf" srcId="{ED5D2959-5163-4213-8065-129C5CAEA553}" destId="{121CCEEE-69EE-4E0A-A307-9A931D7FB60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3B9AF7-FD88-43F3-8D0C-EFEFEC768A6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C958083-6E47-421A-8B64-1CDFF344290B}">
      <dgm:prSet phldrT="[Text]"/>
      <dgm:spPr/>
      <dgm:t>
        <a:bodyPr/>
        <a:lstStyle/>
        <a:p>
          <a:r>
            <a:rPr lang="en-US" dirty="0" smtClean="0"/>
            <a:t>Lien</a:t>
          </a:r>
          <a:endParaRPr lang="en-US" dirty="0"/>
        </a:p>
      </dgm:t>
    </dgm:pt>
    <dgm:pt modelId="{2210442B-58EA-4967-A9E6-A326022C5A47}" type="parTrans" cxnId="{931C3DD3-081A-4C79-9D04-E33E7418FC94}">
      <dgm:prSet/>
      <dgm:spPr/>
      <dgm:t>
        <a:bodyPr/>
        <a:lstStyle/>
        <a:p>
          <a:endParaRPr lang="en-US"/>
        </a:p>
      </dgm:t>
    </dgm:pt>
    <dgm:pt modelId="{BD0454B7-6922-4A75-BDD5-01EAF052D4F3}" type="sibTrans" cxnId="{931C3DD3-081A-4C79-9D04-E33E7418FC94}">
      <dgm:prSet/>
      <dgm:spPr/>
      <dgm:t>
        <a:bodyPr/>
        <a:lstStyle/>
        <a:p>
          <a:endParaRPr lang="en-US"/>
        </a:p>
      </dgm:t>
    </dgm:pt>
    <dgm:pt modelId="{791CC745-C5DD-40D0-88FD-C801D3B6FD67}">
      <dgm:prSet phldrT="[Text]"/>
      <dgm:spPr/>
      <dgm:t>
        <a:bodyPr/>
        <a:lstStyle/>
        <a:p>
          <a:r>
            <a:rPr lang="en-US" dirty="0" smtClean="0"/>
            <a:t>Particular</a:t>
          </a:r>
          <a:endParaRPr lang="en-US" dirty="0"/>
        </a:p>
      </dgm:t>
    </dgm:pt>
    <dgm:pt modelId="{D7243C90-EEAB-4890-9FC6-E73C70652060}" type="parTrans" cxnId="{83C05FBE-2619-485F-B3A2-42877BB31677}">
      <dgm:prSet/>
      <dgm:spPr/>
      <dgm:t>
        <a:bodyPr/>
        <a:lstStyle/>
        <a:p>
          <a:endParaRPr lang="en-US"/>
        </a:p>
      </dgm:t>
    </dgm:pt>
    <dgm:pt modelId="{B171565B-D516-410F-A332-2624FCDA2C23}" type="sibTrans" cxnId="{83C05FBE-2619-485F-B3A2-42877BB31677}">
      <dgm:prSet/>
      <dgm:spPr/>
      <dgm:t>
        <a:bodyPr/>
        <a:lstStyle/>
        <a:p>
          <a:endParaRPr lang="en-US"/>
        </a:p>
      </dgm:t>
    </dgm:pt>
    <dgm:pt modelId="{629C46F8-93EF-455E-B34E-6F181DAE5784}">
      <dgm:prSet phldrT="[Text]"/>
      <dgm:spPr/>
      <dgm:t>
        <a:bodyPr/>
        <a:lstStyle/>
        <a:p>
          <a:r>
            <a:rPr lang="en-US" dirty="0" smtClean="0"/>
            <a:t>General</a:t>
          </a:r>
          <a:endParaRPr lang="en-US" dirty="0"/>
        </a:p>
      </dgm:t>
    </dgm:pt>
    <dgm:pt modelId="{4E0F9578-9205-43E5-92BC-30CFBA3D5DF7}" type="parTrans" cxnId="{D8A48E58-DC97-4B13-97AC-8CE39CEB061D}">
      <dgm:prSet/>
      <dgm:spPr/>
      <dgm:t>
        <a:bodyPr/>
        <a:lstStyle/>
        <a:p>
          <a:endParaRPr lang="en-US"/>
        </a:p>
      </dgm:t>
    </dgm:pt>
    <dgm:pt modelId="{2172644B-5B41-4085-A53F-527A7F8D8BC0}" type="sibTrans" cxnId="{D8A48E58-DC97-4B13-97AC-8CE39CEB061D}">
      <dgm:prSet/>
      <dgm:spPr/>
      <dgm:t>
        <a:bodyPr/>
        <a:lstStyle/>
        <a:p>
          <a:endParaRPr lang="en-US"/>
        </a:p>
      </dgm:t>
    </dgm:pt>
    <dgm:pt modelId="{E3380953-0616-4036-B74B-67DA8DD15717}" type="pres">
      <dgm:prSet presAssocID="{DD3B9AF7-FD88-43F3-8D0C-EFEFEC768A6D}" presName="hierChild1" presStyleCnt="0">
        <dgm:presLayoutVars>
          <dgm:chPref val="1"/>
          <dgm:dir/>
          <dgm:animOne val="branch"/>
          <dgm:animLvl val="lvl"/>
          <dgm:resizeHandles/>
        </dgm:presLayoutVars>
      </dgm:prSet>
      <dgm:spPr/>
      <dgm:t>
        <a:bodyPr/>
        <a:lstStyle/>
        <a:p>
          <a:endParaRPr lang="en-US"/>
        </a:p>
      </dgm:t>
    </dgm:pt>
    <dgm:pt modelId="{98E268B8-13B3-4DCC-AFCB-D100839910A5}" type="pres">
      <dgm:prSet presAssocID="{3C958083-6E47-421A-8B64-1CDFF344290B}" presName="hierRoot1" presStyleCnt="0"/>
      <dgm:spPr/>
    </dgm:pt>
    <dgm:pt modelId="{2AC81356-2E90-46A3-9840-D9FCC2CF5448}" type="pres">
      <dgm:prSet presAssocID="{3C958083-6E47-421A-8B64-1CDFF344290B}" presName="composite" presStyleCnt="0"/>
      <dgm:spPr/>
    </dgm:pt>
    <dgm:pt modelId="{0E86B22E-7819-4532-972B-216C59688B57}" type="pres">
      <dgm:prSet presAssocID="{3C958083-6E47-421A-8B64-1CDFF344290B}" presName="background" presStyleLbl="node0" presStyleIdx="0" presStyleCnt="1"/>
      <dgm:spPr/>
    </dgm:pt>
    <dgm:pt modelId="{E954EBE3-1201-4A38-9021-19A6A5547220}" type="pres">
      <dgm:prSet presAssocID="{3C958083-6E47-421A-8B64-1CDFF344290B}" presName="text" presStyleLbl="fgAcc0" presStyleIdx="0" presStyleCnt="1">
        <dgm:presLayoutVars>
          <dgm:chPref val="3"/>
        </dgm:presLayoutVars>
      </dgm:prSet>
      <dgm:spPr/>
      <dgm:t>
        <a:bodyPr/>
        <a:lstStyle/>
        <a:p>
          <a:endParaRPr lang="en-US"/>
        </a:p>
      </dgm:t>
    </dgm:pt>
    <dgm:pt modelId="{1A5C937A-EA9D-49AC-8C76-7E8FB6CF472C}" type="pres">
      <dgm:prSet presAssocID="{3C958083-6E47-421A-8B64-1CDFF344290B}" presName="hierChild2" presStyleCnt="0"/>
      <dgm:spPr/>
    </dgm:pt>
    <dgm:pt modelId="{484D0FB3-21D0-4C88-BD51-A09B911C2262}" type="pres">
      <dgm:prSet presAssocID="{D7243C90-EEAB-4890-9FC6-E73C70652060}" presName="Name10" presStyleLbl="parChTrans1D2" presStyleIdx="0" presStyleCnt="2"/>
      <dgm:spPr/>
      <dgm:t>
        <a:bodyPr/>
        <a:lstStyle/>
        <a:p>
          <a:endParaRPr lang="en-US"/>
        </a:p>
      </dgm:t>
    </dgm:pt>
    <dgm:pt modelId="{BF665851-7303-4C12-A43E-AE73D654D38D}" type="pres">
      <dgm:prSet presAssocID="{791CC745-C5DD-40D0-88FD-C801D3B6FD67}" presName="hierRoot2" presStyleCnt="0"/>
      <dgm:spPr/>
    </dgm:pt>
    <dgm:pt modelId="{E3822BDE-1718-496F-9C56-04204BC31127}" type="pres">
      <dgm:prSet presAssocID="{791CC745-C5DD-40D0-88FD-C801D3B6FD67}" presName="composite2" presStyleCnt="0"/>
      <dgm:spPr/>
    </dgm:pt>
    <dgm:pt modelId="{CC83A1CA-8575-44B2-B258-4AC812E574AD}" type="pres">
      <dgm:prSet presAssocID="{791CC745-C5DD-40D0-88FD-C801D3B6FD67}" presName="background2" presStyleLbl="node2" presStyleIdx="0" presStyleCnt="2"/>
      <dgm:spPr/>
    </dgm:pt>
    <dgm:pt modelId="{814BD178-E8D2-4DA4-BC8B-EC83CE08E995}" type="pres">
      <dgm:prSet presAssocID="{791CC745-C5DD-40D0-88FD-C801D3B6FD67}" presName="text2" presStyleLbl="fgAcc2" presStyleIdx="0" presStyleCnt="2">
        <dgm:presLayoutVars>
          <dgm:chPref val="3"/>
        </dgm:presLayoutVars>
      </dgm:prSet>
      <dgm:spPr/>
      <dgm:t>
        <a:bodyPr/>
        <a:lstStyle/>
        <a:p>
          <a:endParaRPr lang="en-US"/>
        </a:p>
      </dgm:t>
    </dgm:pt>
    <dgm:pt modelId="{45991FFB-50CA-4CD7-B42D-85AA24F89ACE}" type="pres">
      <dgm:prSet presAssocID="{791CC745-C5DD-40D0-88FD-C801D3B6FD67}" presName="hierChild3" presStyleCnt="0"/>
      <dgm:spPr/>
    </dgm:pt>
    <dgm:pt modelId="{7C30CBA2-E565-42CB-B2AE-90AB4912A24D}" type="pres">
      <dgm:prSet presAssocID="{4E0F9578-9205-43E5-92BC-30CFBA3D5DF7}" presName="Name10" presStyleLbl="parChTrans1D2" presStyleIdx="1" presStyleCnt="2"/>
      <dgm:spPr/>
      <dgm:t>
        <a:bodyPr/>
        <a:lstStyle/>
        <a:p>
          <a:endParaRPr lang="en-US"/>
        </a:p>
      </dgm:t>
    </dgm:pt>
    <dgm:pt modelId="{318CA407-BFB2-409A-BEE4-3983AE42D0BB}" type="pres">
      <dgm:prSet presAssocID="{629C46F8-93EF-455E-B34E-6F181DAE5784}" presName="hierRoot2" presStyleCnt="0"/>
      <dgm:spPr/>
    </dgm:pt>
    <dgm:pt modelId="{0B5E3F42-71EE-41DC-8FAD-00EDF5DC18ED}" type="pres">
      <dgm:prSet presAssocID="{629C46F8-93EF-455E-B34E-6F181DAE5784}" presName="composite2" presStyleCnt="0"/>
      <dgm:spPr/>
    </dgm:pt>
    <dgm:pt modelId="{9DA762AA-1167-4121-A3A0-CE2AF5B0449F}" type="pres">
      <dgm:prSet presAssocID="{629C46F8-93EF-455E-B34E-6F181DAE5784}" presName="background2" presStyleLbl="node2" presStyleIdx="1" presStyleCnt="2"/>
      <dgm:spPr/>
    </dgm:pt>
    <dgm:pt modelId="{AEC6C9A4-7375-43B3-80ED-468EC5923ADE}" type="pres">
      <dgm:prSet presAssocID="{629C46F8-93EF-455E-B34E-6F181DAE5784}" presName="text2" presStyleLbl="fgAcc2" presStyleIdx="1" presStyleCnt="2">
        <dgm:presLayoutVars>
          <dgm:chPref val="3"/>
        </dgm:presLayoutVars>
      </dgm:prSet>
      <dgm:spPr/>
      <dgm:t>
        <a:bodyPr/>
        <a:lstStyle/>
        <a:p>
          <a:endParaRPr lang="en-US"/>
        </a:p>
      </dgm:t>
    </dgm:pt>
    <dgm:pt modelId="{0FD646D0-D96D-4B39-A85B-C68D660AB1C1}" type="pres">
      <dgm:prSet presAssocID="{629C46F8-93EF-455E-B34E-6F181DAE5784}" presName="hierChild3" presStyleCnt="0"/>
      <dgm:spPr/>
    </dgm:pt>
  </dgm:ptLst>
  <dgm:cxnLst>
    <dgm:cxn modelId="{4030669C-C3E2-4EDD-9020-79D6474A6A7D}" type="presOf" srcId="{DD3B9AF7-FD88-43F3-8D0C-EFEFEC768A6D}" destId="{E3380953-0616-4036-B74B-67DA8DD15717}" srcOrd="0" destOrd="0" presId="urn:microsoft.com/office/officeart/2005/8/layout/hierarchy1"/>
    <dgm:cxn modelId="{516FC0DB-2C83-4AA9-AF3E-2F6422A9B329}" type="presOf" srcId="{791CC745-C5DD-40D0-88FD-C801D3B6FD67}" destId="{814BD178-E8D2-4DA4-BC8B-EC83CE08E995}" srcOrd="0" destOrd="0" presId="urn:microsoft.com/office/officeart/2005/8/layout/hierarchy1"/>
    <dgm:cxn modelId="{D8A48E58-DC97-4B13-97AC-8CE39CEB061D}" srcId="{3C958083-6E47-421A-8B64-1CDFF344290B}" destId="{629C46F8-93EF-455E-B34E-6F181DAE5784}" srcOrd="1" destOrd="0" parTransId="{4E0F9578-9205-43E5-92BC-30CFBA3D5DF7}" sibTransId="{2172644B-5B41-4085-A53F-527A7F8D8BC0}"/>
    <dgm:cxn modelId="{9E6C1F99-C016-4E6E-94BF-8ECEF5E2C904}" type="presOf" srcId="{D7243C90-EEAB-4890-9FC6-E73C70652060}" destId="{484D0FB3-21D0-4C88-BD51-A09B911C2262}" srcOrd="0" destOrd="0" presId="urn:microsoft.com/office/officeart/2005/8/layout/hierarchy1"/>
    <dgm:cxn modelId="{BD49CA11-631E-4261-8F89-BEA260645A89}" type="presOf" srcId="{3C958083-6E47-421A-8B64-1CDFF344290B}" destId="{E954EBE3-1201-4A38-9021-19A6A5547220}" srcOrd="0" destOrd="0" presId="urn:microsoft.com/office/officeart/2005/8/layout/hierarchy1"/>
    <dgm:cxn modelId="{83C05FBE-2619-485F-B3A2-42877BB31677}" srcId="{3C958083-6E47-421A-8B64-1CDFF344290B}" destId="{791CC745-C5DD-40D0-88FD-C801D3B6FD67}" srcOrd="0" destOrd="0" parTransId="{D7243C90-EEAB-4890-9FC6-E73C70652060}" sibTransId="{B171565B-D516-410F-A332-2624FCDA2C23}"/>
    <dgm:cxn modelId="{931C3DD3-081A-4C79-9D04-E33E7418FC94}" srcId="{DD3B9AF7-FD88-43F3-8D0C-EFEFEC768A6D}" destId="{3C958083-6E47-421A-8B64-1CDFF344290B}" srcOrd="0" destOrd="0" parTransId="{2210442B-58EA-4967-A9E6-A326022C5A47}" sibTransId="{BD0454B7-6922-4A75-BDD5-01EAF052D4F3}"/>
    <dgm:cxn modelId="{284659B5-BC70-4C96-B9F6-70509BD2A1F1}" type="presOf" srcId="{4E0F9578-9205-43E5-92BC-30CFBA3D5DF7}" destId="{7C30CBA2-E565-42CB-B2AE-90AB4912A24D}" srcOrd="0" destOrd="0" presId="urn:microsoft.com/office/officeart/2005/8/layout/hierarchy1"/>
    <dgm:cxn modelId="{E67DF996-2B39-489C-8C63-3759DC6ACAD0}" type="presOf" srcId="{629C46F8-93EF-455E-B34E-6F181DAE5784}" destId="{AEC6C9A4-7375-43B3-80ED-468EC5923ADE}" srcOrd="0" destOrd="0" presId="urn:microsoft.com/office/officeart/2005/8/layout/hierarchy1"/>
    <dgm:cxn modelId="{1DCF4B8B-B678-4543-9137-8B7B65D43DF8}" type="presParOf" srcId="{E3380953-0616-4036-B74B-67DA8DD15717}" destId="{98E268B8-13B3-4DCC-AFCB-D100839910A5}" srcOrd="0" destOrd="0" presId="urn:microsoft.com/office/officeart/2005/8/layout/hierarchy1"/>
    <dgm:cxn modelId="{35425A98-ADD1-4ACF-A121-C6A1362A5F27}" type="presParOf" srcId="{98E268B8-13B3-4DCC-AFCB-D100839910A5}" destId="{2AC81356-2E90-46A3-9840-D9FCC2CF5448}" srcOrd="0" destOrd="0" presId="urn:microsoft.com/office/officeart/2005/8/layout/hierarchy1"/>
    <dgm:cxn modelId="{35FD006E-9DAA-4997-9D8B-8FB23B5B09B9}" type="presParOf" srcId="{2AC81356-2E90-46A3-9840-D9FCC2CF5448}" destId="{0E86B22E-7819-4532-972B-216C59688B57}" srcOrd="0" destOrd="0" presId="urn:microsoft.com/office/officeart/2005/8/layout/hierarchy1"/>
    <dgm:cxn modelId="{303044E2-CD99-4AF4-A86F-38F6F0C86D6F}" type="presParOf" srcId="{2AC81356-2E90-46A3-9840-D9FCC2CF5448}" destId="{E954EBE3-1201-4A38-9021-19A6A5547220}" srcOrd="1" destOrd="0" presId="urn:microsoft.com/office/officeart/2005/8/layout/hierarchy1"/>
    <dgm:cxn modelId="{D603C2C4-5491-48B4-8DED-7F15E42C1935}" type="presParOf" srcId="{98E268B8-13B3-4DCC-AFCB-D100839910A5}" destId="{1A5C937A-EA9D-49AC-8C76-7E8FB6CF472C}" srcOrd="1" destOrd="0" presId="urn:microsoft.com/office/officeart/2005/8/layout/hierarchy1"/>
    <dgm:cxn modelId="{CCDA6424-69D8-4B6D-9EDD-6A236EDD59E4}" type="presParOf" srcId="{1A5C937A-EA9D-49AC-8C76-7E8FB6CF472C}" destId="{484D0FB3-21D0-4C88-BD51-A09B911C2262}" srcOrd="0" destOrd="0" presId="urn:microsoft.com/office/officeart/2005/8/layout/hierarchy1"/>
    <dgm:cxn modelId="{DEA989A1-E889-4434-B027-25E3E47C9369}" type="presParOf" srcId="{1A5C937A-EA9D-49AC-8C76-7E8FB6CF472C}" destId="{BF665851-7303-4C12-A43E-AE73D654D38D}" srcOrd="1" destOrd="0" presId="urn:microsoft.com/office/officeart/2005/8/layout/hierarchy1"/>
    <dgm:cxn modelId="{F5F1D64C-29F4-45D3-A81B-9051BA3FDA64}" type="presParOf" srcId="{BF665851-7303-4C12-A43E-AE73D654D38D}" destId="{E3822BDE-1718-496F-9C56-04204BC31127}" srcOrd="0" destOrd="0" presId="urn:microsoft.com/office/officeart/2005/8/layout/hierarchy1"/>
    <dgm:cxn modelId="{D4D56870-11FD-4250-A668-7011998F3078}" type="presParOf" srcId="{E3822BDE-1718-496F-9C56-04204BC31127}" destId="{CC83A1CA-8575-44B2-B258-4AC812E574AD}" srcOrd="0" destOrd="0" presId="urn:microsoft.com/office/officeart/2005/8/layout/hierarchy1"/>
    <dgm:cxn modelId="{CC0A43D7-1F40-4DE4-B1FB-3B3447AC936F}" type="presParOf" srcId="{E3822BDE-1718-496F-9C56-04204BC31127}" destId="{814BD178-E8D2-4DA4-BC8B-EC83CE08E995}" srcOrd="1" destOrd="0" presId="urn:microsoft.com/office/officeart/2005/8/layout/hierarchy1"/>
    <dgm:cxn modelId="{017CE8F2-CA80-45B6-AC56-535F4C0A7447}" type="presParOf" srcId="{BF665851-7303-4C12-A43E-AE73D654D38D}" destId="{45991FFB-50CA-4CD7-B42D-85AA24F89ACE}" srcOrd="1" destOrd="0" presId="urn:microsoft.com/office/officeart/2005/8/layout/hierarchy1"/>
    <dgm:cxn modelId="{69193CE9-C2B7-4144-AE24-BBC51896E46B}" type="presParOf" srcId="{1A5C937A-EA9D-49AC-8C76-7E8FB6CF472C}" destId="{7C30CBA2-E565-42CB-B2AE-90AB4912A24D}" srcOrd="2" destOrd="0" presId="urn:microsoft.com/office/officeart/2005/8/layout/hierarchy1"/>
    <dgm:cxn modelId="{F61CAC3F-92A3-4122-B1BB-0CD198A62659}" type="presParOf" srcId="{1A5C937A-EA9D-49AC-8C76-7E8FB6CF472C}" destId="{318CA407-BFB2-409A-BEE4-3983AE42D0BB}" srcOrd="3" destOrd="0" presId="urn:microsoft.com/office/officeart/2005/8/layout/hierarchy1"/>
    <dgm:cxn modelId="{8DAFF00F-9232-435B-92BA-5D3675F04C0F}" type="presParOf" srcId="{318CA407-BFB2-409A-BEE4-3983AE42D0BB}" destId="{0B5E3F42-71EE-41DC-8FAD-00EDF5DC18ED}" srcOrd="0" destOrd="0" presId="urn:microsoft.com/office/officeart/2005/8/layout/hierarchy1"/>
    <dgm:cxn modelId="{5F3FBACF-D94E-46A3-9E7D-C46058C174D4}" type="presParOf" srcId="{0B5E3F42-71EE-41DC-8FAD-00EDF5DC18ED}" destId="{9DA762AA-1167-4121-A3A0-CE2AF5B0449F}" srcOrd="0" destOrd="0" presId="urn:microsoft.com/office/officeart/2005/8/layout/hierarchy1"/>
    <dgm:cxn modelId="{5B9B04D6-BE53-4644-B349-0F9CEC455EB7}" type="presParOf" srcId="{0B5E3F42-71EE-41DC-8FAD-00EDF5DC18ED}" destId="{AEC6C9A4-7375-43B3-80ED-468EC5923ADE}" srcOrd="1" destOrd="0" presId="urn:microsoft.com/office/officeart/2005/8/layout/hierarchy1"/>
    <dgm:cxn modelId="{71FF2133-BEDA-43D9-A5BD-5B829EA468BB}" type="presParOf" srcId="{318CA407-BFB2-409A-BEE4-3983AE42D0BB}" destId="{0FD646D0-D96D-4B39-A85B-C68D660AB1C1}"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797977-6A63-44B0-96FF-56D21FE7A99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EB77AB9-5C4E-42F2-844D-F9D52E104010}">
      <dgm:prSet phldrT="[Text]"/>
      <dgm:spPr/>
      <dgm:t>
        <a:bodyPr/>
        <a:lstStyle/>
        <a:p>
          <a:r>
            <a:rPr lang="en-US" dirty="0" smtClean="0"/>
            <a:t>Deposits</a:t>
          </a:r>
          <a:endParaRPr lang="en-US" dirty="0"/>
        </a:p>
      </dgm:t>
    </dgm:pt>
    <dgm:pt modelId="{5112A382-3F9A-4A39-910D-ACBA2DB409C3}" type="parTrans" cxnId="{E61C3400-A4FD-49DB-BA17-6D02E6CB2E78}">
      <dgm:prSet/>
      <dgm:spPr/>
      <dgm:t>
        <a:bodyPr/>
        <a:lstStyle/>
        <a:p>
          <a:endParaRPr lang="en-US"/>
        </a:p>
      </dgm:t>
    </dgm:pt>
    <dgm:pt modelId="{90E841FF-FC0E-4188-BF86-2345FBB7A8CE}" type="sibTrans" cxnId="{E61C3400-A4FD-49DB-BA17-6D02E6CB2E78}">
      <dgm:prSet/>
      <dgm:spPr/>
      <dgm:t>
        <a:bodyPr/>
        <a:lstStyle/>
        <a:p>
          <a:endParaRPr lang="en-US"/>
        </a:p>
      </dgm:t>
    </dgm:pt>
    <dgm:pt modelId="{221CEA83-E7A0-4E77-930F-B250E4B75B04}">
      <dgm:prSet phldrT="[Text]"/>
      <dgm:spPr/>
      <dgm:t>
        <a:bodyPr/>
        <a:lstStyle/>
        <a:p>
          <a:r>
            <a:rPr lang="en-US" dirty="0" smtClean="0"/>
            <a:t>Demand</a:t>
          </a:r>
          <a:endParaRPr lang="en-US" dirty="0"/>
        </a:p>
      </dgm:t>
    </dgm:pt>
    <dgm:pt modelId="{EE01B495-DDFD-49BE-A06D-A1D4A28B3381}" type="parTrans" cxnId="{5370B7AB-49AD-46F0-9DAA-ECF3D54C23EA}">
      <dgm:prSet/>
      <dgm:spPr/>
      <dgm:t>
        <a:bodyPr/>
        <a:lstStyle/>
        <a:p>
          <a:endParaRPr lang="en-US"/>
        </a:p>
      </dgm:t>
    </dgm:pt>
    <dgm:pt modelId="{A873EAEB-964F-460F-B515-E6634395BAA4}" type="sibTrans" cxnId="{5370B7AB-49AD-46F0-9DAA-ECF3D54C23EA}">
      <dgm:prSet/>
      <dgm:spPr/>
      <dgm:t>
        <a:bodyPr/>
        <a:lstStyle/>
        <a:p>
          <a:endParaRPr lang="en-US"/>
        </a:p>
      </dgm:t>
    </dgm:pt>
    <dgm:pt modelId="{9721EF58-DB59-4D6F-AA8B-D67F07D57876}">
      <dgm:prSet phldrT="[Text]"/>
      <dgm:spPr/>
      <dgm:t>
        <a:bodyPr/>
        <a:lstStyle/>
        <a:p>
          <a:r>
            <a:rPr lang="en-US" dirty="0" smtClean="0"/>
            <a:t>Time/Term</a:t>
          </a:r>
          <a:endParaRPr lang="en-US" dirty="0"/>
        </a:p>
      </dgm:t>
    </dgm:pt>
    <dgm:pt modelId="{BDEB91E3-C8AD-4CD8-84F8-5FB2D64E211B}" type="parTrans" cxnId="{D4B89002-1E2D-4375-B537-84055D55E0F0}">
      <dgm:prSet/>
      <dgm:spPr/>
      <dgm:t>
        <a:bodyPr/>
        <a:lstStyle/>
        <a:p>
          <a:endParaRPr lang="en-US"/>
        </a:p>
      </dgm:t>
    </dgm:pt>
    <dgm:pt modelId="{674D7E26-151D-4AC7-91D3-49B3333ADA38}" type="sibTrans" cxnId="{D4B89002-1E2D-4375-B537-84055D55E0F0}">
      <dgm:prSet/>
      <dgm:spPr/>
      <dgm:t>
        <a:bodyPr/>
        <a:lstStyle/>
        <a:p>
          <a:endParaRPr lang="en-US"/>
        </a:p>
      </dgm:t>
    </dgm:pt>
    <dgm:pt modelId="{78712D21-D6F7-47E1-8CD0-1F9E322FD50B}" type="pres">
      <dgm:prSet presAssocID="{1D797977-6A63-44B0-96FF-56D21FE7A993}" presName="hierChild1" presStyleCnt="0">
        <dgm:presLayoutVars>
          <dgm:chPref val="1"/>
          <dgm:dir/>
          <dgm:animOne val="branch"/>
          <dgm:animLvl val="lvl"/>
          <dgm:resizeHandles/>
        </dgm:presLayoutVars>
      </dgm:prSet>
      <dgm:spPr/>
      <dgm:t>
        <a:bodyPr/>
        <a:lstStyle/>
        <a:p>
          <a:endParaRPr lang="en-US"/>
        </a:p>
      </dgm:t>
    </dgm:pt>
    <dgm:pt modelId="{BBCEBE7A-5065-4BD7-8E8B-E2CD1BE5B3BC}" type="pres">
      <dgm:prSet presAssocID="{3EB77AB9-5C4E-42F2-844D-F9D52E104010}" presName="hierRoot1" presStyleCnt="0"/>
      <dgm:spPr/>
    </dgm:pt>
    <dgm:pt modelId="{E1AAFA00-6CF9-461B-8038-B4A0ADC857B6}" type="pres">
      <dgm:prSet presAssocID="{3EB77AB9-5C4E-42F2-844D-F9D52E104010}" presName="composite" presStyleCnt="0"/>
      <dgm:spPr/>
    </dgm:pt>
    <dgm:pt modelId="{E73FC856-1F6D-4A3D-B1CD-64864D39B977}" type="pres">
      <dgm:prSet presAssocID="{3EB77AB9-5C4E-42F2-844D-F9D52E104010}" presName="background" presStyleLbl="node0" presStyleIdx="0" presStyleCnt="1"/>
      <dgm:spPr/>
    </dgm:pt>
    <dgm:pt modelId="{FA69A15F-F41E-4A19-8F86-0244280521FF}" type="pres">
      <dgm:prSet presAssocID="{3EB77AB9-5C4E-42F2-844D-F9D52E104010}" presName="text" presStyleLbl="fgAcc0" presStyleIdx="0" presStyleCnt="1">
        <dgm:presLayoutVars>
          <dgm:chPref val="3"/>
        </dgm:presLayoutVars>
      </dgm:prSet>
      <dgm:spPr/>
      <dgm:t>
        <a:bodyPr/>
        <a:lstStyle/>
        <a:p>
          <a:endParaRPr lang="en-US"/>
        </a:p>
      </dgm:t>
    </dgm:pt>
    <dgm:pt modelId="{68D930FB-A56E-4326-9714-7B7E9DCACA7E}" type="pres">
      <dgm:prSet presAssocID="{3EB77AB9-5C4E-42F2-844D-F9D52E104010}" presName="hierChild2" presStyleCnt="0"/>
      <dgm:spPr/>
    </dgm:pt>
    <dgm:pt modelId="{DB7E0E09-5EF4-4082-8A0D-34040B23A97C}" type="pres">
      <dgm:prSet presAssocID="{EE01B495-DDFD-49BE-A06D-A1D4A28B3381}" presName="Name10" presStyleLbl="parChTrans1D2" presStyleIdx="0" presStyleCnt="2"/>
      <dgm:spPr/>
      <dgm:t>
        <a:bodyPr/>
        <a:lstStyle/>
        <a:p>
          <a:endParaRPr lang="en-US"/>
        </a:p>
      </dgm:t>
    </dgm:pt>
    <dgm:pt modelId="{A91A187E-5257-4F75-AAD1-151F5ED516A2}" type="pres">
      <dgm:prSet presAssocID="{221CEA83-E7A0-4E77-930F-B250E4B75B04}" presName="hierRoot2" presStyleCnt="0"/>
      <dgm:spPr/>
    </dgm:pt>
    <dgm:pt modelId="{2B7DC76E-1890-4D84-B256-BE8B753F1B76}" type="pres">
      <dgm:prSet presAssocID="{221CEA83-E7A0-4E77-930F-B250E4B75B04}" presName="composite2" presStyleCnt="0"/>
      <dgm:spPr/>
    </dgm:pt>
    <dgm:pt modelId="{4E4ACD44-E512-41F7-A2D8-684A175729E1}" type="pres">
      <dgm:prSet presAssocID="{221CEA83-E7A0-4E77-930F-B250E4B75B04}" presName="background2" presStyleLbl="node2" presStyleIdx="0" presStyleCnt="2"/>
      <dgm:spPr/>
    </dgm:pt>
    <dgm:pt modelId="{29C0E25C-5896-4509-9EDB-B6D51603FFFA}" type="pres">
      <dgm:prSet presAssocID="{221CEA83-E7A0-4E77-930F-B250E4B75B04}" presName="text2" presStyleLbl="fgAcc2" presStyleIdx="0" presStyleCnt="2">
        <dgm:presLayoutVars>
          <dgm:chPref val="3"/>
        </dgm:presLayoutVars>
      </dgm:prSet>
      <dgm:spPr/>
      <dgm:t>
        <a:bodyPr/>
        <a:lstStyle/>
        <a:p>
          <a:endParaRPr lang="en-US"/>
        </a:p>
      </dgm:t>
    </dgm:pt>
    <dgm:pt modelId="{DCEAC5D2-0BEA-4235-A3A3-9E3B5D408CCF}" type="pres">
      <dgm:prSet presAssocID="{221CEA83-E7A0-4E77-930F-B250E4B75B04}" presName="hierChild3" presStyleCnt="0"/>
      <dgm:spPr/>
    </dgm:pt>
    <dgm:pt modelId="{41A8E4C6-C3C7-497E-9389-ECE00DC1F66E}" type="pres">
      <dgm:prSet presAssocID="{BDEB91E3-C8AD-4CD8-84F8-5FB2D64E211B}" presName="Name10" presStyleLbl="parChTrans1D2" presStyleIdx="1" presStyleCnt="2"/>
      <dgm:spPr/>
      <dgm:t>
        <a:bodyPr/>
        <a:lstStyle/>
        <a:p>
          <a:endParaRPr lang="en-US"/>
        </a:p>
      </dgm:t>
    </dgm:pt>
    <dgm:pt modelId="{2ACCB9CE-60F4-4C53-BE80-2A29A9DF2368}" type="pres">
      <dgm:prSet presAssocID="{9721EF58-DB59-4D6F-AA8B-D67F07D57876}" presName="hierRoot2" presStyleCnt="0"/>
      <dgm:spPr/>
    </dgm:pt>
    <dgm:pt modelId="{E43CABC5-97B0-4358-8431-2F985E8CC604}" type="pres">
      <dgm:prSet presAssocID="{9721EF58-DB59-4D6F-AA8B-D67F07D57876}" presName="composite2" presStyleCnt="0"/>
      <dgm:spPr/>
    </dgm:pt>
    <dgm:pt modelId="{6666817D-458D-44F0-8E93-F4DD44F02B6D}" type="pres">
      <dgm:prSet presAssocID="{9721EF58-DB59-4D6F-AA8B-D67F07D57876}" presName="background2" presStyleLbl="node2" presStyleIdx="1" presStyleCnt="2"/>
      <dgm:spPr/>
    </dgm:pt>
    <dgm:pt modelId="{00ED15D3-C5FB-4DC1-B4F9-8D10398F0149}" type="pres">
      <dgm:prSet presAssocID="{9721EF58-DB59-4D6F-AA8B-D67F07D57876}" presName="text2" presStyleLbl="fgAcc2" presStyleIdx="1" presStyleCnt="2">
        <dgm:presLayoutVars>
          <dgm:chPref val="3"/>
        </dgm:presLayoutVars>
      </dgm:prSet>
      <dgm:spPr/>
      <dgm:t>
        <a:bodyPr/>
        <a:lstStyle/>
        <a:p>
          <a:endParaRPr lang="en-US"/>
        </a:p>
      </dgm:t>
    </dgm:pt>
    <dgm:pt modelId="{65D3DA1F-DD6E-4F0D-9DB4-6D5BCE5AA1AA}" type="pres">
      <dgm:prSet presAssocID="{9721EF58-DB59-4D6F-AA8B-D67F07D57876}" presName="hierChild3" presStyleCnt="0"/>
      <dgm:spPr/>
    </dgm:pt>
  </dgm:ptLst>
  <dgm:cxnLst>
    <dgm:cxn modelId="{666305CD-D9B5-4E83-A6D5-FA27506A8801}" type="presOf" srcId="{BDEB91E3-C8AD-4CD8-84F8-5FB2D64E211B}" destId="{41A8E4C6-C3C7-497E-9389-ECE00DC1F66E}" srcOrd="0" destOrd="0" presId="urn:microsoft.com/office/officeart/2005/8/layout/hierarchy1"/>
    <dgm:cxn modelId="{B7E88013-144B-488F-95B8-0B74854D3B9B}" type="presOf" srcId="{3EB77AB9-5C4E-42F2-844D-F9D52E104010}" destId="{FA69A15F-F41E-4A19-8F86-0244280521FF}" srcOrd="0" destOrd="0" presId="urn:microsoft.com/office/officeart/2005/8/layout/hierarchy1"/>
    <dgm:cxn modelId="{A5469710-0C2B-4E5D-84F5-902AA5E4576D}" type="presOf" srcId="{221CEA83-E7A0-4E77-930F-B250E4B75B04}" destId="{29C0E25C-5896-4509-9EDB-B6D51603FFFA}" srcOrd="0" destOrd="0" presId="urn:microsoft.com/office/officeart/2005/8/layout/hierarchy1"/>
    <dgm:cxn modelId="{781D0EF2-81B8-46FA-BE07-4D08FEE8A166}" type="presOf" srcId="{1D797977-6A63-44B0-96FF-56D21FE7A993}" destId="{78712D21-D6F7-47E1-8CD0-1F9E322FD50B}" srcOrd="0" destOrd="0" presId="urn:microsoft.com/office/officeart/2005/8/layout/hierarchy1"/>
    <dgm:cxn modelId="{5370B7AB-49AD-46F0-9DAA-ECF3D54C23EA}" srcId="{3EB77AB9-5C4E-42F2-844D-F9D52E104010}" destId="{221CEA83-E7A0-4E77-930F-B250E4B75B04}" srcOrd="0" destOrd="0" parTransId="{EE01B495-DDFD-49BE-A06D-A1D4A28B3381}" sibTransId="{A873EAEB-964F-460F-B515-E6634395BAA4}"/>
    <dgm:cxn modelId="{16172F3D-9A6F-4961-9E4F-572B210CED58}" type="presOf" srcId="{EE01B495-DDFD-49BE-A06D-A1D4A28B3381}" destId="{DB7E0E09-5EF4-4082-8A0D-34040B23A97C}" srcOrd="0" destOrd="0" presId="urn:microsoft.com/office/officeart/2005/8/layout/hierarchy1"/>
    <dgm:cxn modelId="{8FC482E8-D33A-4562-8709-3CEF253E1BEC}" type="presOf" srcId="{9721EF58-DB59-4D6F-AA8B-D67F07D57876}" destId="{00ED15D3-C5FB-4DC1-B4F9-8D10398F0149}" srcOrd="0" destOrd="0" presId="urn:microsoft.com/office/officeart/2005/8/layout/hierarchy1"/>
    <dgm:cxn modelId="{D4B89002-1E2D-4375-B537-84055D55E0F0}" srcId="{3EB77AB9-5C4E-42F2-844D-F9D52E104010}" destId="{9721EF58-DB59-4D6F-AA8B-D67F07D57876}" srcOrd="1" destOrd="0" parTransId="{BDEB91E3-C8AD-4CD8-84F8-5FB2D64E211B}" sibTransId="{674D7E26-151D-4AC7-91D3-49B3333ADA38}"/>
    <dgm:cxn modelId="{E61C3400-A4FD-49DB-BA17-6D02E6CB2E78}" srcId="{1D797977-6A63-44B0-96FF-56D21FE7A993}" destId="{3EB77AB9-5C4E-42F2-844D-F9D52E104010}" srcOrd="0" destOrd="0" parTransId="{5112A382-3F9A-4A39-910D-ACBA2DB409C3}" sibTransId="{90E841FF-FC0E-4188-BF86-2345FBB7A8CE}"/>
    <dgm:cxn modelId="{772F8832-1507-46B3-ABC3-07767DCB9903}" type="presParOf" srcId="{78712D21-D6F7-47E1-8CD0-1F9E322FD50B}" destId="{BBCEBE7A-5065-4BD7-8E8B-E2CD1BE5B3BC}" srcOrd="0" destOrd="0" presId="urn:microsoft.com/office/officeart/2005/8/layout/hierarchy1"/>
    <dgm:cxn modelId="{E7818710-B075-41E6-A44E-995184DD87D6}" type="presParOf" srcId="{BBCEBE7A-5065-4BD7-8E8B-E2CD1BE5B3BC}" destId="{E1AAFA00-6CF9-461B-8038-B4A0ADC857B6}" srcOrd="0" destOrd="0" presId="urn:microsoft.com/office/officeart/2005/8/layout/hierarchy1"/>
    <dgm:cxn modelId="{AA365337-E6E5-45F6-8218-47E6D03FEEDE}" type="presParOf" srcId="{E1AAFA00-6CF9-461B-8038-B4A0ADC857B6}" destId="{E73FC856-1F6D-4A3D-B1CD-64864D39B977}" srcOrd="0" destOrd="0" presId="urn:microsoft.com/office/officeart/2005/8/layout/hierarchy1"/>
    <dgm:cxn modelId="{FA0212E1-20D0-41F5-B4F2-48229294B6FF}" type="presParOf" srcId="{E1AAFA00-6CF9-461B-8038-B4A0ADC857B6}" destId="{FA69A15F-F41E-4A19-8F86-0244280521FF}" srcOrd="1" destOrd="0" presId="urn:microsoft.com/office/officeart/2005/8/layout/hierarchy1"/>
    <dgm:cxn modelId="{36AFCF39-71EF-4F7B-B1D4-4128B385F2EA}" type="presParOf" srcId="{BBCEBE7A-5065-4BD7-8E8B-E2CD1BE5B3BC}" destId="{68D930FB-A56E-4326-9714-7B7E9DCACA7E}" srcOrd="1" destOrd="0" presId="urn:microsoft.com/office/officeart/2005/8/layout/hierarchy1"/>
    <dgm:cxn modelId="{FFE82296-77F8-472C-B7F8-0DAA5D3AFC4D}" type="presParOf" srcId="{68D930FB-A56E-4326-9714-7B7E9DCACA7E}" destId="{DB7E0E09-5EF4-4082-8A0D-34040B23A97C}" srcOrd="0" destOrd="0" presId="urn:microsoft.com/office/officeart/2005/8/layout/hierarchy1"/>
    <dgm:cxn modelId="{EC5AA54B-3EFA-4E80-A887-A9E83F55A0C0}" type="presParOf" srcId="{68D930FB-A56E-4326-9714-7B7E9DCACA7E}" destId="{A91A187E-5257-4F75-AAD1-151F5ED516A2}" srcOrd="1" destOrd="0" presId="urn:microsoft.com/office/officeart/2005/8/layout/hierarchy1"/>
    <dgm:cxn modelId="{A9192EDF-E0D5-4D20-9A93-C39A51B27B60}" type="presParOf" srcId="{A91A187E-5257-4F75-AAD1-151F5ED516A2}" destId="{2B7DC76E-1890-4D84-B256-BE8B753F1B76}" srcOrd="0" destOrd="0" presId="urn:microsoft.com/office/officeart/2005/8/layout/hierarchy1"/>
    <dgm:cxn modelId="{11CDF376-D193-47BA-B905-726C87D151B1}" type="presParOf" srcId="{2B7DC76E-1890-4D84-B256-BE8B753F1B76}" destId="{4E4ACD44-E512-41F7-A2D8-684A175729E1}" srcOrd="0" destOrd="0" presId="urn:microsoft.com/office/officeart/2005/8/layout/hierarchy1"/>
    <dgm:cxn modelId="{1705506C-7856-42BE-9CFA-B2B6F7643DE6}" type="presParOf" srcId="{2B7DC76E-1890-4D84-B256-BE8B753F1B76}" destId="{29C0E25C-5896-4509-9EDB-B6D51603FFFA}" srcOrd="1" destOrd="0" presId="urn:microsoft.com/office/officeart/2005/8/layout/hierarchy1"/>
    <dgm:cxn modelId="{73AA416F-5E88-4990-B318-C13B30B5CD60}" type="presParOf" srcId="{A91A187E-5257-4F75-AAD1-151F5ED516A2}" destId="{DCEAC5D2-0BEA-4235-A3A3-9E3B5D408CCF}" srcOrd="1" destOrd="0" presId="urn:microsoft.com/office/officeart/2005/8/layout/hierarchy1"/>
    <dgm:cxn modelId="{FDC08CB9-339A-4D4F-84D6-5D707025DD8D}" type="presParOf" srcId="{68D930FB-A56E-4326-9714-7B7E9DCACA7E}" destId="{41A8E4C6-C3C7-497E-9389-ECE00DC1F66E}" srcOrd="2" destOrd="0" presId="urn:microsoft.com/office/officeart/2005/8/layout/hierarchy1"/>
    <dgm:cxn modelId="{57C6DCA5-B751-437C-AAAA-BE372EC1BF7B}" type="presParOf" srcId="{68D930FB-A56E-4326-9714-7B7E9DCACA7E}" destId="{2ACCB9CE-60F4-4C53-BE80-2A29A9DF2368}" srcOrd="3" destOrd="0" presId="urn:microsoft.com/office/officeart/2005/8/layout/hierarchy1"/>
    <dgm:cxn modelId="{AE993DCC-1C69-48A0-85E4-E47D28601247}" type="presParOf" srcId="{2ACCB9CE-60F4-4C53-BE80-2A29A9DF2368}" destId="{E43CABC5-97B0-4358-8431-2F985E8CC604}" srcOrd="0" destOrd="0" presId="urn:microsoft.com/office/officeart/2005/8/layout/hierarchy1"/>
    <dgm:cxn modelId="{EC8385B6-3CC3-41DE-964F-F3456682B8AB}" type="presParOf" srcId="{E43CABC5-97B0-4358-8431-2F985E8CC604}" destId="{6666817D-458D-44F0-8E93-F4DD44F02B6D}" srcOrd="0" destOrd="0" presId="urn:microsoft.com/office/officeart/2005/8/layout/hierarchy1"/>
    <dgm:cxn modelId="{07AD02C3-2078-4C15-84E0-73C103C3E1C0}" type="presParOf" srcId="{E43CABC5-97B0-4358-8431-2F985E8CC604}" destId="{00ED15D3-C5FB-4DC1-B4F9-8D10398F0149}" srcOrd="1" destOrd="0" presId="urn:microsoft.com/office/officeart/2005/8/layout/hierarchy1"/>
    <dgm:cxn modelId="{88905F78-035D-4051-ABF6-1F23FC823782}" type="presParOf" srcId="{2ACCB9CE-60F4-4C53-BE80-2A29A9DF2368}" destId="{65D3DA1F-DD6E-4F0D-9DB4-6D5BCE5AA1A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B78005-3BCD-4458-B92F-BAE9A037434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585B1890-EDB3-4673-9094-9F437FEE3975}">
      <dgm:prSet phldrT="[Text]"/>
      <dgm:spPr/>
      <dgm:t>
        <a:bodyPr/>
        <a:lstStyle/>
        <a:p>
          <a:r>
            <a:rPr lang="en-US" dirty="0" smtClean="0"/>
            <a:t>Demand Deposits </a:t>
          </a:r>
          <a:endParaRPr lang="en-US" dirty="0"/>
        </a:p>
      </dgm:t>
    </dgm:pt>
    <dgm:pt modelId="{42A3EE77-EC17-4935-9B79-024D3096AADE}" type="parTrans" cxnId="{2C1DF585-7CE4-457F-B6B8-0E1686D29FC7}">
      <dgm:prSet/>
      <dgm:spPr/>
      <dgm:t>
        <a:bodyPr/>
        <a:lstStyle/>
        <a:p>
          <a:endParaRPr lang="en-US"/>
        </a:p>
      </dgm:t>
    </dgm:pt>
    <dgm:pt modelId="{264F8F7F-D398-43E8-B671-FFB7EB52DFE1}" type="sibTrans" cxnId="{2C1DF585-7CE4-457F-B6B8-0E1686D29FC7}">
      <dgm:prSet/>
      <dgm:spPr/>
      <dgm:t>
        <a:bodyPr/>
        <a:lstStyle/>
        <a:p>
          <a:endParaRPr lang="en-US"/>
        </a:p>
      </dgm:t>
    </dgm:pt>
    <dgm:pt modelId="{C23A8764-0C5F-4558-B7B8-356E342943B8}">
      <dgm:prSet phldrT="[Text]"/>
      <dgm:spPr/>
      <dgm:t>
        <a:bodyPr/>
        <a:lstStyle/>
        <a:p>
          <a:r>
            <a:rPr lang="en-US" dirty="0" smtClean="0"/>
            <a:t>Current Deposits</a:t>
          </a:r>
          <a:endParaRPr lang="en-US" dirty="0"/>
        </a:p>
      </dgm:t>
    </dgm:pt>
    <dgm:pt modelId="{7C4FE4D5-FF06-4483-8930-15975A0452CF}" type="parTrans" cxnId="{7701BC05-5DAF-4DFC-998D-3A39FF1AB38A}">
      <dgm:prSet/>
      <dgm:spPr/>
      <dgm:t>
        <a:bodyPr/>
        <a:lstStyle/>
        <a:p>
          <a:endParaRPr lang="en-US"/>
        </a:p>
      </dgm:t>
    </dgm:pt>
    <dgm:pt modelId="{5C5C7EF8-0FEE-42CF-B763-43C72E235911}" type="sibTrans" cxnId="{7701BC05-5DAF-4DFC-998D-3A39FF1AB38A}">
      <dgm:prSet/>
      <dgm:spPr/>
      <dgm:t>
        <a:bodyPr/>
        <a:lstStyle/>
        <a:p>
          <a:endParaRPr lang="en-US"/>
        </a:p>
      </dgm:t>
    </dgm:pt>
    <dgm:pt modelId="{68B8725F-3E25-4582-9CA5-0E1D08B45423}">
      <dgm:prSet phldrT="[Text]"/>
      <dgm:spPr/>
      <dgm:t>
        <a:bodyPr/>
        <a:lstStyle/>
        <a:p>
          <a:r>
            <a:rPr lang="en-US" dirty="0" smtClean="0"/>
            <a:t>Saving Deposits</a:t>
          </a:r>
          <a:endParaRPr lang="en-US" dirty="0"/>
        </a:p>
      </dgm:t>
    </dgm:pt>
    <dgm:pt modelId="{6905CAF2-E80E-47D2-8268-476ED01FD102}" type="parTrans" cxnId="{523654C4-1E54-458D-B0CD-F65471355B78}">
      <dgm:prSet/>
      <dgm:spPr/>
      <dgm:t>
        <a:bodyPr/>
        <a:lstStyle/>
        <a:p>
          <a:endParaRPr lang="en-US"/>
        </a:p>
      </dgm:t>
    </dgm:pt>
    <dgm:pt modelId="{033537D4-7D8A-4959-8643-76DBF9D49A8C}" type="sibTrans" cxnId="{523654C4-1E54-458D-B0CD-F65471355B78}">
      <dgm:prSet/>
      <dgm:spPr/>
      <dgm:t>
        <a:bodyPr/>
        <a:lstStyle/>
        <a:p>
          <a:endParaRPr lang="en-US"/>
        </a:p>
      </dgm:t>
    </dgm:pt>
    <dgm:pt modelId="{AD4C3D99-10DE-43F6-943A-8EAD3F50F683}" type="pres">
      <dgm:prSet presAssocID="{34B78005-3BCD-4458-B92F-BAE9A0374341}" presName="diagram" presStyleCnt="0">
        <dgm:presLayoutVars>
          <dgm:chPref val="1"/>
          <dgm:dir/>
          <dgm:animOne val="branch"/>
          <dgm:animLvl val="lvl"/>
          <dgm:resizeHandles/>
        </dgm:presLayoutVars>
      </dgm:prSet>
      <dgm:spPr/>
      <dgm:t>
        <a:bodyPr/>
        <a:lstStyle/>
        <a:p>
          <a:endParaRPr lang="en-US"/>
        </a:p>
      </dgm:t>
    </dgm:pt>
    <dgm:pt modelId="{8493AE65-4532-4941-A43C-C2D10F8DCB37}" type="pres">
      <dgm:prSet presAssocID="{585B1890-EDB3-4673-9094-9F437FEE3975}" presName="root" presStyleCnt="0"/>
      <dgm:spPr/>
    </dgm:pt>
    <dgm:pt modelId="{91ECA146-3F76-4E82-8591-19CE24368B1B}" type="pres">
      <dgm:prSet presAssocID="{585B1890-EDB3-4673-9094-9F437FEE3975}" presName="rootComposite" presStyleCnt="0"/>
      <dgm:spPr/>
    </dgm:pt>
    <dgm:pt modelId="{897B39DA-D697-491F-80AE-1F2314C2EDFD}" type="pres">
      <dgm:prSet presAssocID="{585B1890-EDB3-4673-9094-9F437FEE3975}" presName="rootText" presStyleLbl="node1" presStyleIdx="0" presStyleCnt="1"/>
      <dgm:spPr/>
      <dgm:t>
        <a:bodyPr/>
        <a:lstStyle/>
        <a:p>
          <a:endParaRPr lang="en-US"/>
        </a:p>
      </dgm:t>
    </dgm:pt>
    <dgm:pt modelId="{5015DFA6-755A-4574-8021-BD859B8EC720}" type="pres">
      <dgm:prSet presAssocID="{585B1890-EDB3-4673-9094-9F437FEE3975}" presName="rootConnector" presStyleLbl="node1" presStyleIdx="0" presStyleCnt="1"/>
      <dgm:spPr/>
      <dgm:t>
        <a:bodyPr/>
        <a:lstStyle/>
        <a:p>
          <a:endParaRPr lang="en-US"/>
        </a:p>
      </dgm:t>
    </dgm:pt>
    <dgm:pt modelId="{6B8FB62C-45F9-4BA5-BD66-02BE5A93487A}" type="pres">
      <dgm:prSet presAssocID="{585B1890-EDB3-4673-9094-9F437FEE3975}" presName="childShape" presStyleCnt="0"/>
      <dgm:spPr/>
    </dgm:pt>
    <dgm:pt modelId="{6FAA81FD-ACE2-41D5-8242-C9E3EA5C1E95}" type="pres">
      <dgm:prSet presAssocID="{7C4FE4D5-FF06-4483-8930-15975A0452CF}" presName="Name13" presStyleLbl="parChTrans1D2" presStyleIdx="0" presStyleCnt="2"/>
      <dgm:spPr/>
      <dgm:t>
        <a:bodyPr/>
        <a:lstStyle/>
        <a:p>
          <a:endParaRPr lang="en-US"/>
        </a:p>
      </dgm:t>
    </dgm:pt>
    <dgm:pt modelId="{FA9CBC3F-E07A-44C1-9B37-A966041E1963}" type="pres">
      <dgm:prSet presAssocID="{C23A8764-0C5F-4558-B7B8-356E342943B8}" presName="childText" presStyleLbl="bgAcc1" presStyleIdx="0" presStyleCnt="2">
        <dgm:presLayoutVars>
          <dgm:bulletEnabled val="1"/>
        </dgm:presLayoutVars>
      </dgm:prSet>
      <dgm:spPr/>
      <dgm:t>
        <a:bodyPr/>
        <a:lstStyle/>
        <a:p>
          <a:endParaRPr lang="en-US"/>
        </a:p>
      </dgm:t>
    </dgm:pt>
    <dgm:pt modelId="{A254E240-56A6-457A-8F06-621141EDF897}" type="pres">
      <dgm:prSet presAssocID="{6905CAF2-E80E-47D2-8268-476ED01FD102}" presName="Name13" presStyleLbl="parChTrans1D2" presStyleIdx="1" presStyleCnt="2"/>
      <dgm:spPr/>
      <dgm:t>
        <a:bodyPr/>
        <a:lstStyle/>
        <a:p>
          <a:endParaRPr lang="en-US"/>
        </a:p>
      </dgm:t>
    </dgm:pt>
    <dgm:pt modelId="{29127406-BB89-429E-8109-C2C391F88E44}" type="pres">
      <dgm:prSet presAssocID="{68B8725F-3E25-4582-9CA5-0E1D08B45423}" presName="childText" presStyleLbl="bgAcc1" presStyleIdx="1" presStyleCnt="2">
        <dgm:presLayoutVars>
          <dgm:bulletEnabled val="1"/>
        </dgm:presLayoutVars>
      </dgm:prSet>
      <dgm:spPr/>
      <dgm:t>
        <a:bodyPr/>
        <a:lstStyle/>
        <a:p>
          <a:endParaRPr lang="en-US"/>
        </a:p>
      </dgm:t>
    </dgm:pt>
  </dgm:ptLst>
  <dgm:cxnLst>
    <dgm:cxn modelId="{5FC99735-DFAD-4BCB-8555-BEA588DC58F7}" type="presOf" srcId="{7C4FE4D5-FF06-4483-8930-15975A0452CF}" destId="{6FAA81FD-ACE2-41D5-8242-C9E3EA5C1E95}" srcOrd="0" destOrd="0" presId="urn:microsoft.com/office/officeart/2005/8/layout/hierarchy3"/>
    <dgm:cxn modelId="{54AE4232-774D-4465-A315-2D57EEDB6B9B}" type="presOf" srcId="{585B1890-EDB3-4673-9094-9F437FEE3975}" destId="{5015DFA6-755A-4574-8021-BD859B8EC720}" srcOrd="1" destOrd="0" presId="urn:microsoft.com/office/officeart/2005/8/layout/hierarchy3"/>
    <dgm:cxn modelId="{2D3A9146-FDC3-4AFB-B39E-83D35FEF428E}" type="presOf" srcId="{34B78005-3BCD-4458-B92F-BAE9A0374341}" destId="{AD4C3D99-10DE-43F6-943A-8EAD3F50F683}" srcOrd="0" destOrd="0" presId="urn:microsoft.com/office/officeart/2005/8/layout/hierarchy3"/>
    <dgm:cxn modelId="{ED91598A-0539-458C-956B-D01FCA16506B}" type="presOf" srcId="{C23A8764-0C5F-4558-B7B8-356E342943B8}" destId="{FA9CBC3F-E07A-44C1-9B37-A966041E1963}" srcOrd="0" destOrd="0" presId="urn:microsoft.com/office/officeart/2005/8/layout/hierarchy3"/>
    <dgm:cxn modelId="{7F71B60D-4283-4C85-A0E5-4D39F63E934B}" type="presOf" srcId="{585B1890-EDB3-4673-9094-9F437FEE3975}" destId="{897B39DA-D697-491F-80AE-1F2314C2EDFD}" srcOrd="0" destOrd="0" presId="urn:microsoft.com/office/officeart/2005/8/layout/hierarchy3"/>
    <dgm:cxn modelId="{718E7F41-C436-4293-8906-7D29BF313763}" type="presOf" srcId="{68B8725F-3E25-4582-9CA5-0E1D08B45423}" destId="{29127406-BB89-429E-8109-C2C391F88E44}" srcOrd="0" destOrd="0" presId="urn:microsoft.com/office/officeart/2005/8/layout/hierarchy3"/>
    <dgm:cxn modelId="{0DE65B7F-1B94-4DBE-840A-2FC9FCF4CFBF}" type="presOf" srcId="{6905CAF2-E80E-47D2-8268-476ED01FD102}" destId="{A254E240-56A6-457A-8F06-621141EDF897}" srcOrd="0" destOrd="0" presId="urn:microsoft.com/office/officeart/2005/8/layout/hierarchy3"/>
    <dgm:cxn modelId="{2C1DF585-7CE4-457F-B6B8-0E1686D29FC7}" srcId="{34B78005-3BCD-4458-B92F-BAE9A0374341}" destId="{585B1890-EDB3-4673-9094-9F437FEE3975}" srcOrd="0" destOrd="0" parTransId="{42A3EE77-EC17-4935-9B79-024D3096AADE}" sibTransId="{264F8F7F-D398-43E8-B671-FFB7EB52DFE1}"/>
    <dgm:cxn modelId="{7701BC05-5DAF-4DFC-998D-3A39FF1AB38A}" srcId="{585B1890-EDB3-4673-9094-9F437FEE3975}" destId="{C23A8764-0C5F-4558-B7B8-356E342943B8}" srcOrd="0" destOrd="0" parTransId="{7C4FE4D5-FF06-4483-8930-15975A0452CF}" sibTransId="{5C5C7EF8-0FEE-42CF-B763-43C72E235911}"/>
    <dgm:cxn modelId="{523654C4-1E54-458D-B0CD-F65471355B78}" srcId="{585B1890-EDB3-4673-9094-9F437FEE3975}" destId="{68B8725F-3E25-4582-9CA5-0E1D08B45423}" srcOrd="1" destOrd="0" parTransId="{6905CAF2-E80E-47D2-8268-476ED01FD102}" sibTransId="{033537D4-7D8A-4959-8643-76DBF9D49A8C}"/>
    <dgm:cxn modelId="{068A21F5-2264-4249-847C-247E1FDC85D0}" type="presParOf" srcId="{AD4C3D99-10DE-43F6-943A-8EAD3F50F683}" destId="{8493AE65-4532-4941-A43C-C2D10F8DCB37}" srcOrd="0" destOrd="0" presId="urn:microsoft.com/office/officeart/2005/8/layout/hierarchy3"/>
    <dgm:cxn modelId="{22DD59DA-D501-4B7D-817B-5693A102C145}" type="presParOf" srcId="{8493AE65-4532-4941-A43C-C2D10F8DCB37}" destId="{91ECA146-3F76-4E82-8591-19CE24368B1B}" srcOrd="0" destOrd="0" presId="urn:microsoft.com/office/officeart/2005/8/layout/hierarchy3"/>
    <dgm:cxn modelId="{63953144-424F-4F97-9DCD-A8B77305C323}" type="presParOf" srcId="{91ECA146-3F76-4E82-8591-19CE24368B1B}" destId="{897B39DA-D697-491F-80AE-1F2314C2EDFD}" srcOrd="0" destOrd="0" presId="urn:microsoft.com/office/officeart/2005/8/layout/hierarchy3"/>
    <dgm:cxn modelId="{B0B0D7F6-7DE2-4963-B51C-3F8F3F052AF4}" type="presParOf" srcId="{91ECA146-3F76-4E82-8591-19CE24368B1B}" destId="{5015DFA6-755A-4574-8021-BD859B8EC720}" srcOrd="1" destOrd="0" presId="urn:microsoft.com/office/officeart/2005/8/layout/hierarchy3"/>
    <dgm:cxn modelId="{95887064-54F1-42EF-B9EE-CE81C1BB89E1}" type="presParOf" srcId="{8493AE65-4532-4941-A43C-C2D10F8DCB37}" destId="{6B8FB62C-45F9-4BA5-BD66-02BE5A93487A}" srcOrd="1" destOrd="0" presId="urn:microsoft.com/office/officeart/2005/8/layout/hierarchy3"/>
    <dgm:cxn modelId="{B3273388-0187-4038-A94C-CE6DAB92370F}" type="presParOf" srcId="{6B8FB62C-45F9-4BA5-BD66-02BE5A93487A}" destId="{6FAA81FD-ACE2-41D5-8242-C9E3EA5C1E95}" srcOrd="0" destOrd="0" presId="urn:microsoft.com/office/officeart/2005/8/layout/hierarchy3"/>
    <dgm:cxn modelId="{448AC873-D730-42E1-B274-D77D7BEF7E81}" type="presParOf" srcId="{6B8FB62C-45F9-4BA5-BD66-02BE5A93487A}" destId="{FA9CBC3F-E07A-44C1-9B37-A966041E1963}" srcOrd="1" destOrd="0" presId="urn:microsoft.com/office/officeart/2005/8/layout/hierarchy3"/>
    <dgm:cxn modelId="{B2A9B51F-CD75-4CCA-9FED-4B35DC76B6B0}" type="presParOf" srcId="{6B8FB62C-45F9-4BA5-BD66-02BE5A93487A}" destId="{A254E240-56A6-457A-8F06-621141EDF897}" srcOrd="2" destOrd="0" presId="urn:microsoft.com/office/officeart/2005/8/layout/hierarchy3"/>
    <dgm:cxn modelId="{F0CB2BDD-81AA-45F8-8821-5E1664EB9E75}" type="presParOf" srcId="{6B8FB62C-45F9-4BA5-BD66-02BE5A93487A}" destId="{29127406-BB89-429E-8109-C2C391F88E44}"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77EFFE6-648E-4F5F-93B4-E1E408F18865}" type="datetimeFigureOut">
              <a:rPr lang="en-US" smtClean="0"/>
              <a:pPr/>
              <a:t>5/11/2019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DFD194C-4810-4D36-BDF5-6D5E296292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DFD194C-4810-4D36-BDF5-6D5E2962921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DFD194C-4810-4D36-BDF5-6D5E2962921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DFD194C-4810-4D36-BDF5-6D5E2962921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DFD194C-4810-4D36-BDF5-6D5E2962921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DFD194C-4810-4D36-BDF5-6D5E2962921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0DFD194C-4810-4D36-BDF5-6D5E2962921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0DFD194C-4810-4D36-BDF5-6D5E2962921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77EFFE6-648E-4F5F-93B4-E1E408F18865}" type="datetimeFigureOut">
              <a:rPr lang="en-US" smtClean="0"/>
              <a:pPr/>
              <a:t>5/11/2019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0DFD194C-4810-4D36-BDF5-6D5E2962921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77EFFE6-648E-4F5F-93B4-E1E408F18865}" type="datetimeFigureOut">
              <a:rPr lang="en-US" smtClean="0"/>
              <a:pPr/>
              <a:t>5/11/2019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DFD194C-4810-4D36-BDF5-6D5E2962921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77EFFE6-648E-4F5F-93B4-E1E408F18865}" type="datetimeFigureOut">
              <a:rPr lang="en-US" smtClean="0"/>
              <a:pPr/>
              <a:t>5/11/2019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DFD194C-4810-4D36-BDF5-6D5E2962921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7EFFE6-648E-4F5F-93B4-E1E408F18865}" type="datetimeFigureOut">
              <a:rPr lang="en-US" smtClean="0"/>
              <a:pPr/>
              <a:t>5/11/2019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DFD194C-4810-4D36-BDF5-6D5E2962921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133600"/>
            <a:ext cx="8458200" cy="2286000"/>
          </a:xfrm>
        </p:spPr>
        <p:txBody>
          <a:bodyPr>
            <a:normAutofit fontScale="90000"/>
          </a:bodyPr>
          <a:lstStyle/>
          <a:p>
            <a:r>
              <a:rPr lang="en-US" dirty="0" smtClean="0"/>
              <a:t>Banking Law-</a:t>
            </a:r>
            <a:br>
              <a:rPr lang="en-US" dirty="0" smtClean="0"/>
            </a:br>
            <a:r>
              <a:rPr lang="en-US" dirty="0" smtClean="0"/>
              <a:t>		</a:t>
            </a:r>
            <a:r>
              <a:rPr lang="en-US" dirty="0" err="1" smtClean="0"/>
              <a:t>Anusha</a:t>
            </a:r>
            <a:r>
              <a:rPr lang="en-US" dirty="0" smtClean="0"/>
              <a:t> M </a:t>
            </a:r>
            <a:r>
              <a:rPr lang="en-US" dirty="0" err="1" smtClean="0"/>
              <a:t>Virupannavar</a:t>
            </a:r>
            <a:r>
              <a:rPr lang="en-US" dirty="0" smtClean="0"/>
              <a:t/>
            </a:r>
            <a:br>
              <a:rPr lang="en-US" dirty="0" smtClean="0"/>
            </a:br>
            <a:r>
              <a:rPr lang="en-US" dirty="0" smtClean="0"/>
              <a:t>            Assistant Professor</a:t>
            </a:r>
            <a:br>
              <a:rPr lang="en-US" dirty="0" smtClean="0"/>
            </a:br>
            <a:r>
              <a:rPr lang="en-US" dirty="0" smtClean="0"/>
              <a:t>            KLE Society’s </a:t>
            </a:r>
            <a:r>
              <a:rPr lang="en-US" dirty="0" err="1" smtClean="0"/>
              <a:t>Law,Bengaluru</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305800" cy="5321491"/>
          </a:xfrm>
        </p:spPr>
        <p:txBody>
          <a:bodyPr>
            <a:normAutofit lnSpcReduction="10000"/>
          </a:bodyPr>
          <a:lstStyle/>
          <a:p>
            <a:r>
              <a:rPr lang="en-US" dirty="0" smtClean="0"/>
              <a:t>Transformed from receipt to a bank note- considerable circulation.</a:t>
            </a:r>
          </a:p>
          <a:p>
            <a:r>
              <a:rPr lang="en-US" dirty="0" smtClean="0"/>
              <a:t>Large money were left with them.</a:t>
            </a:r>
          </a:p>
          <a:p>
            <a:r>
              <a:rPr lang="en-US" dirty="0" smtClean="0"/>
              <a:t>Following Dutch bankers-thought it is profitable to lend which is to be repaid within a fixed time.</a:t>
            </a:r>
          </a:p>
          <a:p>
            <a:r>
              <a:rPr lang="en-US" dirty="0" smtClean="0"/>
              <a:t>In order to attract more depositors they began to offer interest on deposits.</a:t>
            </a:r>
          </a:p>
          <a:p>
            <a:endParaRPr lang="en-US" dirty="0" smtClean="0"/>
          </a:p>
          <a:p>
            <a:r>
              <a:rPr lang="en-US" b="1" dirty="0" smtClean="0"/>
              <a:t>Current banking</a:t>
            </a:r>
          </a:p>
          <a:p>
            <a:r>
              <a:rPr lang="en-US" dirty="0" smtClean="0"/>
              <a:t>In 1672, English banking received a rude setback.</a:t>
            </a:r>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Customer is one who has either a current account or a deposit account or, in absence of it, some relation with the bank in the ordinary course of business, that can be seen as banking business.</a:t>
            </a:r>
          </a:p>
          <a:p>
            <a:r>
              <a:rPr lang="en-US" dirty="0" smtClean="0"/>
              <a:t>Paget: to constitute a “customer”, there must be some recognizable course or habit on the part of a person of dealing with bank in the nature of regular banking business.</a:t>
            </a:r>
          </a:p>
          <a:p>
            <a:pPr lvl="1">
              <a:buNone/>
            </a:pPr>
            <a:r>
              <a:rPr lang="en-US" dirty="0" smtClean="0"/>
              <a:t>An isolated transaction or a series of transaction not</a:t>
            </a:r>
          </a:p>
          <a:p>
            <a:pPr lvl="1">
              <a:buNone/>
            </a:pPr>
            <a:r>
              <a:rPr lang="en-US" dirty="0" smtClean="0"/>
              <a:t>Sufficient . He does not seems to </a:t>
            </a:r>
            <a:r>
              <a:rPr lang="en-US" dirty="0" err="1" smtClean="0"/>
              <a:t>favour</a:t>
            </a:r>
            <a:r>
              <a:rPr lang="en-US" dirty="0" smtClean="0"/>
              <a:t> the school,</a:t>
            </a:r>
          </a:p>
          <a:p>
            <a:pPr lvl="1">
              <a:buNone/>
            </a:pPr>
            <a:r>
              <a:rPr lang="en-US" dirty="0" smtClean="0"/>
              <a:t>which thinks that duration of relationship is not of</a:t>
            </a:r>
          </a:p>
          <a:p>
            <a:pPr lvl="1">
              <a:buNone/>
            </a:pPr>
            <a:r>
              <a:rPr lang="en-US" dirty="0" smtClean="0"/>
              <a:t>the essence.   </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0"/>
            <a:ext cx="8153400" cy="5257800"/>
          </a:xfrm>
        </p:spPr>
        <p:txBody>
          <a:bodyPr>
            <a:normAutofit fontScale="92500" lnSpcReduction="10000"/>
          </a:bodyPr>
          <a:lstStyle/>
          <a:p>
            <a:r>
              <a:rPr lang="en-US" dirty="0" smtClean="0"/>
              <a:t>Single transaction may constitute a customer:</a:t>
            </a:r>
          </a:p>
          <a:p>
            <a:pPr>
              <a:buNone/>
            </a:pPr>
            <a:r>
              <a:rPr lang="en-US" dirty="0" smtClean="0"/>
              <a:t>   </a:t>
            </a:r>
            <a:r>
              <a:rPr lang="en-US" i="1" dirty="0" smtClean="0"/>
              <a:t>Savory &amp; Co. </a:t>
            </a:r>
            <a:r>
              <a:rPr lang="en-US" dirty="0" smtClean="0"/>
              <a:t>v. </a:t>
            </a:r>
            <a:r>
              <a:rPr lang="en-US" i="1" dirty="0" smtClean="0"/>
              <a:t>Lloyds Bank Ltd</a:t>
            </a:r>
          </a:p>
          <a:p>
            <a:r>
              <a:rPr lang="en-US" b="1" dirty="0" smtClean="0"/>
              <a:t>Frequency anticipated</a:t>
            </a:r>
          </a:p>
          <a:p>
            <a:r>
              <a:rPr lang="en-US" dirty="0" smtClean="0"/>
              <a:t>Frequency of transaction is not essential to constitute a person as a customer but it is true to say that his position is must be such that transaction are likely to become frequent.</a:t>
            </a:r>
          </a:p>
          <a:p>
            <a:r>
              <a:rPr lang="en-US" b="1" dirty="0" smtClean="0"/>
              <a:t>Dealing to be of a banking nature</a:t>
            </a:r>
          </a:p>
          <a:p>
            <a:r>
              <a:rPr lang="en-US" dirty="0" smtClean="0"/>
              <a:t>If a person occasionally goes to a cashier of bank &amp; gets </a:t>
            </a:r>
            <a:r>
              <a:rPr lang="en-US" dirty="0" err="1" smtClean="0"/>
              <a:t>cheques</a:t>
            </a:r>
            <a:r>
              <a:rPr lang="en-US" dirty="0" smtClean="0"/>
              <a:t> cashed or deposits, valuables or securities for safe custody or buy some stamps, he does not thereby become a customer of the bank, it is a casual service not a transaction of banking business.    </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lnSpcReduction="10000"/>
          </a:bodyPr>
          <a:lstStyle/>
          <a:p>
            <a:r>
              <a:rPr lang="en-US" dirty="0" smtClean="0"/>
              <a:t>H.L Hart: “ a customer is one who has an account with a banker or for whom a banker habitually undertake to act as such.”</a:t>
            </a:r>
            <a:endParaRPr lang="en-US" i="1" dirty="0" smtClean="0"/>
          </a:p>
          <a:p>
            <a:r>
              <a:rPr lang="en-US" dirty="0" smtClean="0"/>
              <a:t>HC of  Kerala in </a:t>
            </a:r>
            <a:r>
              <a:rPr lang="en-US" i="1" dirty="0" smtClean="0"/>
              <a:t>Central Bank of India Ltd. v. </a:t>
            </a:r>
            <a:r>
              <a:rPr lang="en-US" i="1" dirty="0" err="1" smtClean="0"/>
              <a:t>Gopinath</a:t>
            </a:r>
            <a:r>
              <a:rPr lang="en-US" i="1" dirty="0" smtClean="0"/>
              <a:t> Nair, </a:t>
            </a:r>
            <a:r>
              <a:rPr lang="en-US" dirty="0" smtClean="0"/>
              <a:t>AIR 1970 Ker. 74.</a:t>
            </a:r>
          </a:p>
          <a:p>
            <a:r>
              <a:rPr lang="en-US" dirty="0" smtClean="0"/>
              <a:t>A customer is a person who has the habit of resorting to the same place, to do the business.</a:t>
            </a:r>
          </a:p>
          <a:p>
            <a:r>
              <a:rPr lang="en-US" dirty="0" smtClean="0"/>
              <a:t>A customer is a person whose money has been accepted on the footing, that the banker will honour up to the amount standing to his credit, irrespective of his connection being of short or long standing.</a:t>
            </a:r>
          </a:p>
          <a:p>
            <a:r>
              <a:rPr lang="en-US" dirty="0" smtClean="0"/>
              <a:t>Deposit doesn’t constitute bailment.</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nvPr>
        </p:nvGraphicFramePr>
        <p:xfrm>
          <a:off x="609600" y="533400"/>
          <a:ext cx="8077200" cy="5473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0"/>
            <a:ext cx="8153400" cy="5397691"/>
          </a:xfrm>
        </p:spPr>
        <p:txBody>
          <a:bodyPr/>
          <a:lstStyle/>
          <a:p>
            <a:r>
              <a:rPr lang="en-US" b="1" dirty="0" smtClean="0"/>
              <a:t>Customer (creditor) to make demand on banker (debtor)</a:t>
            </a:r>
            <a:endParaRPr lang="en-US" dirty="0" smtClean="0"/>
          </a:p>
          <a:p>
            <a:r>
              <a:rPr lang="en-US" i="1" dirty="0" err="1" smtClean="0"/>
              <a:t>Joachimson</a:t>
            </a:r>
            <a:r>
              <a:rPr lang="en-US" i="1" dirty="0" smtClean="0"/>
              <a:t>  </a:t>
            </a:r>
            <a:r>
              <a:rPr lang="en-US" dirty="0" smtClean="0"/>
              <a:t>v. </a:t>
            </a:r>
            <a:r>
              <a:rPr lang="en-US" i="1" dirty="0" smtClean="0"/>
              <a:t>Swiss Bank Corporation</a:t>
            </a:r>
          </a:p>
          <a:p>
            <a:r>
              <a:rPr lang="en-US" dirty="0" smtClean="0">
                <a:solidFill>
                  <a:srgbClr val="FF0000"/>
                </a:solidFill>
              </a:rPr>
              <a:t>Debt due from bank </a:t>
            </a:r>
            <a:r>
              <a:rPr lang="en-US" dirty="0" smtClean="0"/>
              <a:t>to customer &amp; debt due from </a:t>
            </a:r>
            <a:r>
              <a:rPr lang="en-US" dirty="0" smtClean="0">
                <a:solidFill>
                  <a:srgbClr val="00B0F0"/>
                </a:solidFill>
              </a:rPr>
              <a:t>ordinary borrower </a:t>
            </a:r>
            <a:r>
              <a:rPr lang="en-US" dirty="0" smtClean="0"/>
              <a:t>have two distinctions. So far banker is concerned the rule that debtor should find , doesn’t apply. Here the creditor (customer) has to make a demand to the debtor (bank). The demand can be made only at that branch of the bank where customer has an account.</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err="1" smtClean="0"/>
              <a:t>Velji</a:t>
            </a:r>
            <a:r>
              <a:rPr lang="en-US" i="1" dirty="0" smtClean="0"/>
              <a:t> </a:t>
            </a:r>
            <a:r>
              <a:rPr lang="en-US" i="1" dirty="0" err="1" smtClean="0"/>
              <a:t>Lakhamsey</a:t>
            </a:r>
            <a:r>
              <a:rPr lang="en-US" i="1" dirty="0" smtClean="0"/>
              <a:t> &amp; Co. </a:t>
            </a:r>
            <a:r>
              <a:rPr lang="en-US" dirty="0" err="1" smtClean="0"/>
              <a:t>v.</a:t>
            </a:r>
            <a:r>
              <a:rPr lang="en-US" i="1" dirty="0" err="1" smtClean="0"/>
              <a:t>Dr</a:t>
            </a:r>
            <a:r>
              <a:rPr lang="en-US" i="1" dirty="0" smtClean="0"/>
              <a:t>. </a:t>
            </a:r>
            <a:r>
              <a:rPr lang="en-US" i="1" dirty="0" err="1" smtClean="0"/>
              <a:t>Bannaji</a:t>
            </a:r>
            <a:r>
              <a:rPr lang="en-US" i="1" dirty="0" smtClean="0"/>
              <a:t> (1955) 25 Comp. </a:t>
            </a:r>
            <a:r>
              <a:rPr lang="en-US" i="1" dirty="0" err="1" smtClean="0"/>
              <a:t>Cas</a:t>
            </a:r>
            <a:r>
              <a:rPr lang="en-US" i="1" dirty="0" smtClean="0"/>
              <a:t> 395.</a:t>
            </a:r>
          </a:p>
          <a:p>
            <a:r>
              <a:rPr lang="en-US" dirty="0" smtClean="0"/>
              <a:t>Any amount due from banker to customer cannot be claimed as </a:t>
            </a:r>
            <a:r>
              <a:rPr lang="en-US" dirty="0" smtClean="0">
                <a:solidFill>
                  <a:srgbClr val="FF0000"/>
                </a:solidFill>
              </a:rPr>
              <a:t>preferential creditor </a:t>
            </a:r>
            <a:r>
              <a:rPr lang="en-US" dirty="0" smtClean="0"/>
              <a:t>if the bank is wound up. But customer may give certain specific directions to the bank &amp; constitute bank as his agent. Agency brings about fiduciary relationship which lasts until the agency is terminated. </a:t>
            </a:r>
            <a:endParaRPr lang="en-US" dirty="0"/>
          </a:p>
        </p:txBody>
      </p:sp>
      <p:sp>
        <p:nvSpPr>
          <p:cNvPr id="3" name="Title 2"/>
          <p:cNvSpPr>
            <a:spLocks noGrp="1"/>
          </p:cNvSpPr>
          <p:nvPr>
            <p:ph type="title"/>
          </p:nvPr>
        </p:nvSpPr>
        <p:spPr/>
        <p:txBody>
          <a:bodyPr/>
          <a:lstStyle/>
          <a:p>
            <a:r>
              <a:rPr lang="en-US" dirty="0" smtClean="0"/>
              <a:t>Debtor &amp; Creditor </a:t>
            </a: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i="1" dirty="0" smtClean="0"/>
              <a:t>Indian Bank </a:t>
            </a:r>
            <a:r>
              <a:rPr lang="en-US" i="1" dirty="0" err="1" smtClean="0"/>
              <a:t>Alumini</a:t>
            </a:r>
            <a:r>
              <a:rPr lang="en-US" dirty="0" err="1" smtClean="0"/>
              <a:t>um</a:t>
            </a:r>
            <a:r>
              <a:rPr lang="en-US" dirty="0" smtClean="0"/>
              <a:t> v. </a:t>
            </a:r>
            <a:r>
              <a:rPr lang="en-US" i="1" dirty="0" smtClean="0"/>
              <a:t>Industries Ltd </a:t>
            </a:r>
            <a:r>
              <a:rPr lang="en-US" dirty="0" smtClean="0"/>
              <a:t>(1990)69 Comp </a:t>
            </a:r>
            <a:r>
              <a:rPr lang="en-US" dirty="0" err="1" smtClean="0"/>
              <a:t>Cas</a:t>
            </a:r>
            <a:r>
              <a:rPr lang="en-US" dirty="0" smtClean="0"/>
              <a:t> 427 (Ker) (DB)</a:t>
            </a:r>
          </a:p>
          <a:p>
            <a:r>
              <a:rPr lang="en-US" dirty="0" smtClean="0"/>
              <a:t>The company got license to import </a:t>
            </a:r>
            <a:r>
              <a:rPr lang="en-US" dirty="0" err="1" smtClean="0"/>
              <a:t>ignots</a:t>
            </a:r>
            <a:r>
              <a:rPr lang="en-US" dirty="0" smtClean="0"/>
              <a:t>.</a:t>
            </a:r>
          </a:p>
          <a:p>
            <a:r>
              <a:rPr lang="en-US" dirty="0" smtClean="0"/>
              <a:t>By letter dated 4</a:t>
            </a:r>
            <a:r>
              <a:rPr lang="en-US" baseline="30000" dirty="0" smtClean="0"/>
              <a:t>th</a:t>
            </a:r>
            <a:r>
              <a:rPr lang="en-US" dirty="0" smtClean="0"/>
              <a:t> February 996 the company requested to bank to execute an undertaking to the foreign supplier to effect import. Accordingly, the bank gave undertaking to make remittance to the foreign supplier.</a:t>
            </a:r>
          </a:p>
          <a:p>
            <a:r>
              <a:rPr lang="en-US" dirty="0" smtClean="0"/>
              <a:t>By the letter dated 10</a:t>
            </a:r>
            <a:r>
              <a:rPr lang="en-US" baseline="30000" dirty="0" smtClean="0"/>
              <a:t>th</a:t>
            </a:r>
            <a:r>
              <a:rPr lang="en-US" dirty="0" smtClean="0"/>
              <a:t> May 1996 company informed the bank that it had deposited requisite money &amp; requested it to remit money to Govt. </a:t>
            </a: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533400"/>
            <a:ext cx="8077200" cy="5473891"/>
          </a:xfrm>
        </p:spPr>
        <p:txBody>
          <a:bodyPr/>
          <a:lstStyle/>
          <a:p>
            <a:r>
              <a:rPr lang="en-US" dirty="0" smtClean="0"/>
              <a:t>In the same letter it also informed bank that it would be depositing the money for Calcutta consignment soon &amp; actually deposited money on 23</a:t>
            </a:r>
            <a:r>
              <a:rPr lang="en-US" baseline="30000" dirty="0" smtClean="0"/>
              <a:t>rd</a:t>
            </a:r>
            <a:r>
              <a:rPr lang="en-US" dirty="0" smtClean="0"/>
              <a:t> May 1996.</a:t>
            </a:r>
          </a:p>
          <a:p>
            <a:r>
              <a:rPr lang="en-US" dirty="0" smtClean="0"/>
              <a:t>Bank made remittance on 10</a:t>
            </a:r>
            <a:r>
              <a:rPr lang="en-US" baseline="30000" dirty="0" smtClean="0"/>
              <a:t>th</a:t>
            </a:r>
            <a:r>
              <a:rPr lang="en-US" dirty="0" smtClean="0"/>
              <a:t> July 1996. </a:t>
            </a:r>
          </a:p>
          <a:p>
            <a:r>
              <a:rPr lang="en-US" dirty="0" smtClean="0"/>
              <a:t>In the mean time, the rupee was devalued, as a result of which the Co. had to pay additional amount of Rs. 8.78 </a:t>
            </a:r>
            <a:r>
              <a:rPr lang="en-US" dirty="0" err="1" smtClean="0"/>
              <a:t>lacs</a:t>
            </a:r>
            <a:r>
              <a:rPr lang="en-US" dirty="0" smtClean="0"/>
              <a:t> which it claimed from bank for its negligence in not remitting the money in time, which it could do.</a:t>
            </a: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153400" cy="5473891"/>
          </a:xfrm>
        </p:spPr>
        <p:txBody>
          <a:bodyPr/>
          <a:lstStyle/>
          <a:p>
            <a:r>
              <a:rPr lang="en-US" dirty="0" smtClean="0"/>
              <a:t>Holding the bank liable for loss, the Court observed : “..the bank which was required to possess expertise, instead of exercising expertise or care, acted carelessness…it is not an unforeseeable event like devaluation which was directly responsible for loss.”</a:t>
            </a:r>
          </a:p>
          <a:p>
            <a:r>
              <a:rPr lang="en-US" dirty="0" smtClean="0"/>
              <a:t>In determining the negligence, the test is the standard of the ordinary competent banker.</a:t>
            </a:r>
          </a:p>
          <a:p>
            <a:r>
              <a:rPr lang="en-US" dirty="0" smtClean="0"/>
              <a:t>The requisite standard is that which ordinary competent bankers ought to exercise &amp; not what the bankers do in fact exercise.   </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i="1" dirty="0" err="1" smtClean="0"/>
              <a:t>Hedely</a:t>
            </a:r>
            <a:r>
              <a:rPr lang="en-US" i="1" dirty="0" smtClean="0"/>
              <a:t>  Byrne &amp; Co. Ltd. </a:t>
            </a:r>
            <a:r>
              <a:rPr lang="en-US" dirty="0" err="1" smtClean="0"/>
              <a:t>v.</a:t>
            </a:r>
            <a:r>
              <a:rPr lang="en-US" i="1" dirty="0" err="1" smtClean="0"/>
              <a:t>Heller</a:t>
            </a:r>
            <a:r>
              <a:rPr lang="en-US" i="1" dirty="0" smtClean="0"/>
              <a:t> &amp; Partners Ltd. </a:t>
            </a:r>
            <a:r>
              <a:rPr lang="en-US" dirty="0" smtClean="0"/>
              <a:t>[1963]2 All ER 577.</a:t>
            </a:r>
          </a:p>
          <a:p>
            <a:r>
              <a:rPr lang="en-US" dirty="0" smtClean="0"/>
              <a:t>If the banker upon receiving a </a:t>
            </a:r>
            <a:r>
              <a:rPr lang="en-US" dirty="0" smtClean="0">
                <a:solidFill>
                  <a:srgbClr val="FF0000"/>
                </a:solidFill>
              </a:rPr>
              <a:t>request for information</a:t>
            </a:r>
            <a:r>
              <a:rPr lang="en-US" dirty="0" smtClean="0"/>
              <a:t> or advice in circumstances that show that his skill or judgment in being relied upon gives the information or advice without clear disclaimer of responsibility, he accepts a legal duty to exercise proper care in doing  so., even though he is not under any contractual or fiduciary obligation to the inquirer, if he is negligent an action for damages will lie.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181600"/>
          </a:xfrm>
        </p:spPr>
        <p:txBody>
          <a:bodyPr>
            <a:normAutofit lnSpcReduction="10000"/>
          </a:bodyPr>
          <a:lstStyle/>
          <a:p>
            <a:r>
              <a:rPr lang="en-US" dirty="0" smtClean="0"/>
              <a:t>Charles II borrowed heavily and repudiated his debts.</a:t>
            </a:r>
          </a:p>
          <a:p>
            <a:r>
              <a:rPr lang="en-US" dirty="0" smtClean="0"/>
              <a:t>Crisis ensued, leading to general suspension of payments. Confidence, however, was restored.</a:t>
            </a:r>
          </a:p>
          <a:p>
            <a:r>
              <a:rPr lang="en-US" dirty="0" smtClean="0"/>
              <a:t>Receive deposits on “current account” </a:t>
            </a:r>
            <a:r>
              <a:rPr lang="en-US" i="1" dirty="0" smtClean="0"/>
              <a:t>i.e., </a:t>
            </a:r>
            <a:r>
              <a:rPr lang="en-US" dirty="0" smtClean="0"/>
              <a:t>money withdrawal without notice.</a:t>
            </a:r>
          </a:p>
          <a:p>
            <a:r>
              <a:rPr lang="en-US" b="1" dirty="0" smtClean="0"/>
              <a:t>Bank of England (1694)</a:t>
            </a:r>
          </a:p>
          <a:p>
            <a:r>
              <a:rPr lang="en-US" dirty="0" smtClean="0"/>
              <a:t>The Tonnage Act</a:t>
            </a:r>
          </a:p>
          <a:p>
            <a:r>
              <a:rPr lang="en-US" dirty="0" smtClean="0"/>
              <a:t> Financial difficulties of William III, was carrying war with France.</a:t>
            </a:r>
          </a:p>
          <a:p>
            <a:r>
              <a:rPr lang="en-US" dirty="0" smtClean="0"/>
              <a:t>The public distrust of goldsmiths.</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i="1" dirty="0" err="1" smtClean="0"/>
              <a:t>Tournier</a:t>
            </a:r>
            <a:r>
              <a:rPr lang="en-US" i="1" dirty="0" smtClean="0"/>
              <a:t> </a:t>
            </a:r>
            <a:r>
              <a:rPr lang="en-US" dirty="0" smtClean="0"/>
              <a:t>v. </a:t>
            </a:r>
            <a:r>
              <a:rPr lang="en-US" i="1" dirty="0" smtClean="0"/>
              <a:t>National Provincial  &amp; Union Bank of  England </a:t>
            </a:r>
            <a:r>
              <a:rPr lang="en-US" dirty="0" smtClean="0"/>
              <a:t>[1924]1KB 461.</a:t>
            </a:r>
          </a:p>
          <a:p>
            <a:r>
              <a:rPr lang="en-US" dirty="0" smtClean="0"/>
              <a:t>Duty of secrecy is not absolute but qualified.</a:t>
            </a:r>
          </a:p>
          <a:p>
            <a:r>
              <a:rPr lang="en-US" dirty="0" err="1" smtClean="0"/>
              <a:t>i</a:t>
            </a:r>
            <a:r>
              <a:rPr lang="en-US" dirty="0" smtClean="0"/>
              <a:t>. where disclosure is under compulsion of law.</a:t>
            </a:r>
          </a:p>
          <a:p>
            <a:r>
              <a:rPr lang="en-US" dirty="0" smtClean="0"/>
              <a:t>ii. Where there is a duty to the public to disclose.</a:t>
            </a:r>
          </a:p>
          <a:p>
            <a:r>
              <a:rPr lang="en-US" dirty="0" smtClean="0"/>
              <a:t>iii. Where the interest of the bank require disclosure.</a:t>
            </a:r>
          </a:p>
          <a:p>
            <a:r>
              <a:rPr lang="en-US" dirty="0" smtClean="0"/>
              <a:t>iv. Where the disclosure is made  by the express or implied consent of the customer.</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Sec. 5 of Bankers’ Book Evidence Act, 1891: no officer of the bank shall in any legal proceeding to which bank is not party be compellable to produce any bankers’ book…</a:t>
            </a:r>
          </a:p>
          <a:p>
            <a:r>
              <a:rPr lang="en-US" dirty="0" smtClean="0"/>
              <a:t>Nobody can seek through a writ petition an inquiry into commercial transactions between the banker and the customer.</a:t>
            </a:r>
          </a:p>
          <a:p>
            <a:r>
              <a:rPr lang="en-US" dirty="0" smtClean="0"/>
              <a:t>  </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0"/>
            <a:ext cx="8153400" cy="5397691"/>
          </a:xfrm>
        </p:spPr>
        <p:txBody>
          <a:bodyPr>
            <a:normAutofit/>
          </a:bodyPr>
          <a:lstStyle/>
          <a:p>
            <a:r>
              <a:rPr lang="en-US" b="1" dirty="0" smtClean="0"/>
              <a:t>Duties of Banker</a:t>
            </a:r>
          </a:p>
          <a:p>
            <a:r>
              <a:rPr lang="en-US" dirty="0" smtClean="0"/>
              <a:t>a. banker has contractual </a:t>
            </a:r>
            <a:r>
              <a:rPr lang="en-US" dirty="0" smtClean="0">
                <a:solidFill>
                  <a:srgbClr val="FF0000"/>
                </a:solidFill>
              </a:rPr>
              <a:t>duty of care </a:t>
            </a:r>
            <a:r>
              <a:rPr lang="en-US" dirty="0" smtClean="0"/>
              <a:t>to his customer in the conduct of customer business.</a:t>
            </a:r>
          </a:p>
          <a:p>
            <a:r>
              <a:rPr lang="en-US" dirty="0" smtClean="0"/>
              <a:t>b. </a:t>
            </a:r>
            <a:r>
              <a:rPr lang="en-US" dirty="0" smtClean="0">
                <a:solidFill>
                  <a:srgbClr val="002060"/>
                </a:solidFill>
              </a:rPr>
              <a:t>duty to honour </a:t>
            </a:r>
            <a:r>
              <a:rPr lang="en-US" dirty="0" err="1" smtClean="0">
                <a:solidFill>
                  <a:srgbClr val="002060"/>
                </a:solidFill>
              </a:rPr>
              <a:t>cheque</a:t>
            </a:r>
            <a:r>
              <a:rPr lang="en-US" dirty="0" smtClean="0">
                <a:solidFill>
                  <a:srgbClr val="002060"/>
                </a:solidFill>
              </a:rPr>
              <a:t> </a:t>
            </a:r>
            <a:r>
              <a:rPr lang="en-US" dirty="0" smtClean="0"/>
              <a:t>up to the credit balance or agreed overdraft.</a:t>
            </a:r>
          </a:p>
          <a:p>
            <a:r>
              <a:rPr lang="en-US" dirty="0" smtClean="0"/>
              <a:t>c. </a:t>
            </a:r>
            <a:r>
              <a:rPr lang="en-US" dirty="0" smtClean="0">
                <a:solidFill>
                  <a:srgbClr val="FF0000"/>
                </a:solidFill>
              </a:rPr>
              <a:t>Duty not to pay without authority:</a:t>
            </a:r>
          </a:p>
          <a:p>
            <a:r>
              <a:rPr lang="en-US" dirty="0" smtClean="0">
                <a:solidFill>
                  <a:srgbClr val="FF0000"/>
                </a:solidFill>
              </a:rPr>
              <a:t>           </a:t>
            </a:r>
            <a:r>
              <a:rPr lang="en-US" dirty="0" smtClean="0"/>
              <a:t>when the banker pays a </a:t>
            </a:r>
            <a:r>
              <a:rPr lang="en-US" dirty="0" err="1" smtClean="0"/>
              <a:t>cheque</a:t>
            </a:r>
            <a:r>
              <a:rPr lang="en-US" dirty="0" smtClean="0"/>
              <a:t> which is void of material alteration, or on which the drawer signature has been forged, the general rule is that the customer’s account cannot be debited with the amount so paid.</a:t>
            </a: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0"/>
            <a:ext cx="8077200" cy="5550091"/>
          </a:xfrm>
        </p:spPr>
        <p:txBody>
          <a:bodyPr/>
          <a:lstStyle/>
          <a:p>
            <a:r>
              <a:rPr lang="en-US" dirty="0" smtClean="0"/>
              <a:t>d. duty of secrecy </a:t>
            </a:r>
          </a:p>
          <a:p>
            <a:r>
              <a:rPr lang="en-US" dirty="0" smtClean="0"/>
              <a:t>e. If in a particular case the giving of </a:t>
            </a:r>
            <a:r>
              <a:rPr lang="en-US" dirty="0" smtClean="0">
                <a:solidFill>
                  <a:srgbClr val="FF0000"/>
                </a:solidFill>
              </a:rPr>
              <a:t>advice</a:t>
            </a:r>
            <a:r>
              <a:rPr lang="en-US" dirty="0" smtClean="0"/>
              <a:t> forms part of banker’s business, it is under  a duty to take reasonable care in giving it.</a:t>
            </a:r>
          </a:p>
          <a:p>
            <a:r>
              <a:rPr lang="en-US" dirty="0" smtClean="0"/>
              <a:t>f. Safe custody arrangements.</a:t>
            </a:r>
          </a:p>
          <a:p>
            <a:r>
              <a:rPr lang="en-US" dirty="0" smtClean="0"/>
              <a:t>g. </a:t>
            </a:r>
            <a:r>
              <a:rPr lang="en-US" dirty="0" smtClean="0">
                <a:solidFill>
                  <a:srgbClr val="FF0000"/>
                </a:solidFill>
              </a:rPr>
              <a:t>Bank Statement</a:t>
            </a:r>
            <a:r>
              <a:rPr lang="en-US" dirty="0" smtClean="0"/>
              <a:t>: a banker is under a duty to keep accurate record of operations of its customer’s account.</a:t>
            </a:r>
          </a:p>
          <a:p>
            <a:r>
              <a:rPr lang="en-US" dirty="0" smtClean="0"/>
              <a:t> h. a bank may seek </a:t>
            </a:r>
            <a:r>
              <a:rPr lang="en-US" dirty="0" smtClean="0">
                <a:solidFill>
                  <a:srgbClr val="FF0000"/>
                </a:solidFill>
              </a:rPr>
              <a:t>exclusion of liability </a:t>
            </a:r>
            <a:r>
              <a:rPr lang="en-US" dirty="0" smtClean="0"/>
              <a:t>in matters specifically provided in the contract</a:t>
            </a:r>
            <a:r>
              <a:rPr lang="en-US" dirty="0" smtClean="0">
                <a:solidFill>
                  <a:srgbClr val="FF0000"/>
                </a:solidFill>
              </a:rPr>
              <a:t> </a:t>
            </a:r>
            <a:r>
              <a:rPr lang="en-US" dirty="0" smtClean="0"/>
              <a:t>between the bank &amp; </a:t>
            </a:r>
            <a:r>
              <a:rPr lang="en-US" smtClean="0"/>
              <a:t>his customer.</a:t>
            </a:r>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When a banker buys or sells securities on behalf of his customer, he performs agency function .</a:t>
            </a:r>
          </a:p>
          <a:p>
            <a:r>
              <a:rPr lang="en-US" dirty="0" smtClean="0"/>
              <a:t>Payment of tax, insurance premiums, telephone or electricity bills, prepare income tax returns of customers.</a:t>
            </a:r>
          </a:p>
          <a:p>
            <a:r>
              <a:rPr lang="en-US" dirty="0" smtClean="0"/>
              <a:t>Similarly when banker collects </a:t>
            </a:r>
            <a:r>
              <a:rPr lang="en-US" dirty="0" err="1" smtClean="0"/>
              <a:t>cheques</a:t>
            </a:r>
            <a:r>
              <a:rPr lang="en-US" dirty="0" smtClean="0"/>
              <a:t>, dividends, bills or promissory note on his customer behalf, he acts as his agent.</a:t>
            </a:r>
          </a:p>
          <a:p>
            <a:r>
              <a:rPr lang="en-US" dirty="0" smtClean="0"/>
              <a:t>Banker may also act in various other agency capacities for example, as a trustee, attorney, executor, auctioneer, correspondence with income tax authorities etc. </a:t>
            </a:r>
            <a:endParaRPr lang="en-US" dirty="0"/>
          </a:p>
        </p:txBody>
      </p:sp>
      <p:sp>
        <p:nvSpPr>
          <p:cNvPr id="3" name="Title 2"/>
          <p:cNvSpPr>
            <a:spLocks noGrp="1"/>
          </p:cNvSpPr>
          <p:nvPr>
            <p:ph type="title"/>
          </p:nvPr>
        </p:nvSpPr>
        <p:spPr/>
        <p:txBody>
          <a:bodyPr/>
          <a:lstStyle/>
          <a:p>
            <a:r>
              <a:rPr lang="en-US" dirty="0" smtClean="0"/>
              <a:t>Banker as a agent of Customer</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dirty="0" err="1" smtClean="0"/>
              <a:t>Eg</a:t>
            </a:r>
            <a:r>
              <a:rPr lang="en-US" dirty="0" smtClean="0"/>
              <a:t>. A entrusts Rs. 50,000/- to his banker B for buying securities of stated particulars. B’s position is an agent to A (customer)</a:t>
            </a:r>
          </a:p>
          <a:p>
            <a:r>
              <a:rPr lang="en-US" b="1" dirty="0" smtClean="0"/>
              <a:t>No bank provides service without authority of the customer</a:t>
            </a:r>
          </a:p>
          <a:p>
            <a:r>
              <a:rPr lang="en-US" dirty="0" smtClean="0"/>
              <a:t>In a case, ICICI issued General Insurance Medical Policy for his customer without his consent &amp; withdrew Rs. 9000/- from his account. Consumer forum has ordered to refund whole amount and compensation of 10,000.</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5550091"/>
          </a:xfrm>
        </p:spPr>
        <p:txBody>
          <a:bodyPr>
            <a:normAutofit fontScale="92500" lnSpcReduction="10000"/>
          </a:bodyPr>
          <a:lstStyle/>
          <a:p>
            <a:r>
              <a:rPr lang="en-US" b="1" dirty="0" smtClean="0"/>
              <a:t>Condition for payment of  deposit amount.</a:t>
            </a:r>
          </a:p>
          <a:p>
            <a:r>
              <a:rPr lang="en-US" dirty="0" err="1" smtClean="0"/>
              <a:t>i</a:t>
            </a:r>
            <a:r>
              <a:rPr lang="en-US" dirty="0" smtClean="0"/>
              <a:t>. </a:t>
            </a:r>
            <a:r>
              <a:rPr lang="en-US" b="1" dirty="0" smtClean="0"/>
              <a:t>creditor must demand payment</a:t>
            </a:r>
            <a:r>
              <a:rPr lang="en-US" dirty="0" smtClean="0"/>
              <a:t>.</a:t>
            </a:r>
          </a:p>
          <a:p>
            <a:r>
              <a:rPr lang="en-US" dirty="0" smtClean="0"/>
              <a:t>Banker accepts money with additional obligation to honour </a:t>
            </a:r>
            <a:r>
              <a:rPr lang="en-US" dirty="0" err="1" smtClean="0"/>
              <a:t>cheque</a:t>
            </a:r>
            <a:r>
              <a:rPr lang="en-US" dirty="0" smtClean="0"/>
              <a:t>.</a:t>
            </a:r>
          </a:p>
          <a:p>
            <a:r>
              <a:rPr lang="en-US" dirty="0" smtClean="0"/>
              <a:t>If the banker returns the deposited amount on his own accord by closing the account, </a:t>
            </a:r>
            <a:r>
              <a:rPr lang="en-US" dirty="0" err="1" smtClean="0"/>
              <a:t>cheque</a:t>
            </a:r>
            <a:r>
              <a:rPr lang="en-US" dirty="0" smtClean="0"/>
              <a:t> issued by depositor is dishonored, his reputation might be effected. </a:t>
            </a:r>
          </a:p>
          <a:p>
            <a:r>
              <a:rPr lang="en-US" b="1" dirty="0" smtClean="0"/>
              <a:t>ii. Proper place and time</a:t>
            </a:r>
            <a:r>
              <a:rPr lang="en-US" dirty="0" smtClean="0"/>
              <a:t> </a:t>
            </a:r>
          </a:p>
          <a:p>
            <a:r>
              <a:rPr lang="en-US" dirty="0" smtClean="0"/>
              <a:t>Demand for the payment of the deposit must be made at the same branch of the bank concerned.</a:t>
            </a:r>
          </a:p>
          <a:p>
            <a:r>
              <a:rPr lang="en-US" dirty="0" smtClean="0"/>
              <a:t>Now Central Banking Solution (CBS) system has made payment possible at any branch of the same bank &amp; under Automatic Teller Machine (ATM) customer can take payment anywhere at any bank.</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dirty="0" smtClean="0"/>
              <a:t>Demand must be made during banking hours only on a working day of the bank.</a:t>
            </a:r>
          </a:p>
          <a:p>
            <a:r>
              <a:rPr lang="en-US" b="1" dirty="0" smtClean="0"/>
              <a:t>iii. Demand must made in proper manner</a:t>
            </a:r>
          </a:p>
          <a:p>
            <a:r>
              <a:rPr lang="en-US" dirty="0" smtClean="0"/>
              <a:t>Through a </a:t>
            </a:r>
            <a:r>
              <a:rPr lang="en-US" dirty="0" err="1" smtClean="0"/>
              <a:t>cheques</a:t>
            </a:r>
            <a:r>
              <a:rPr lang="en-US" dirty="0" smtClean="0"/>
              <a:t>, drafts, order or otherwise.</a:t>
            </a:r>
          </a:p>
          <a:p>
            <a:r>
              <a:rPr lang="en-US" dirty="0" smtClean="0"/>
              <a:t>Demand should not be made verbally through a telephonic message or in any such manner.</a:t>
            </a:r>
          </a:p>
          <a:p>
            <a:r>
              <a:rPr lang="en-US" dirty="0" smtClean="0"/>
              <a:t> The above aspects also explains that bank is not an ordinary debtor but a </a:t>
            </a:r>
            <a:r>
              <a:rPr lang="en-US" b="1" dirty="0" smtClean="0"/>
              <a:t>favored debtor </a:t>
            </a:r>
            <a:r>
              <a:rPr lang="en-US" dirty="0" smtClean="0"/>
              <a:t>or privileged debtor. Some more points are as follows:</a:t>
            </a:r>
          </a:p>
          <a:p>
            <a:r>
              <a:rPr lang="en-US" dirty="0" smtClean="0"/>
              <a:t>No security for deposits.</a:t>
            </a:r>
          </a:p>
          <a:p>
            <a:endParaRPr lang="en-US" dirty="0" smtClean="0"/>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Ordinary loans are subject to limitation period. In case FD there is automatic renewal.</a:t>
            </a:r>
          </a:p>
          <a:p>
            <a:r>
              <a:rPr lang="en-US" dirty="0" smtClean="0"/>
              <a:t>The bank can claim right to combine the accounts of the customer whereas such right cannot be claimed in case of ordinary debt.</a:t>
            </a: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b="1" dirty="0" smtClean="0"/>
              <a:t>Refusal to providing services by bank to its customer not proper</a:t>
            </a:r>
          </a:p>
          <a:p>
            <a:r>
              <a:rPr lang="en-US" dirty="0" smtClean="0"/>
              <a:t>In </a:t>
            </a:r>
            <a:r>
              <a:rPr lang="en-US" i="1" dirty="0" err="1" smtClean="0"/>
              <a:t>Purewal</a:t>
            </a:r>
            <a:r>
              <a:rPr lang="en-US" i="1" dirty="0" smtClean="0"/>
              <a:t> &amp; Associates </a:t>
            </a:r>
            <a:r>
              <a:rPr lang="en-US" dirty="0" err="1" smtClean="0"/>
              <a:t>v.</a:t>
            </a:r>
            <a:r>
              <a:rPr lang="en-US" i="1" dirty="0" err="1" smtClean="0"/>
              <a:t>Punjab</a:t>
            </a:r>
            <a:r>
              <a:rPr lang="en-US" i="1" dirty="0" smtClean="0"/>
              <a:t> National Bank </a:t>
            </a:r>
            <a:r>
              <a:rPr lang="en-US" dirty="0" smtClean="0"/>
              <a:t>AIR 1993SC 954.</a:t>
            </a:r>
          </a:p>
          <a:p>
            <a:r>
              <a:rPr lang="en-US" dirty="0" smtClean="0"/>
              <a:t>It was held that the appellants who manufacture watches &amp; clocks were denied banking services on the ground that the appellants, who allegedly owe large sum of money to the bank, have failed and neglected to repay the same.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1"/>
            <a:ext cx="8077200" cy="5257800"/>
          </a:xfrm>
        </p:spPr>
        <p:txBody>
          <a:bodyPr/>
          <a:lstStyle/>
          <a:p>
            <a:r>
              <a:rPr lang="en-US" dirty="0" smtClean="0"/>
              <a:t>Mr. Patterson-raise $1,200,000, a loan to the </a:t>
            </a:r>
            <a:r>
              <a:rPr lang="en-US" dirty="0" err="1" smtClean="0"/>
              <a:t>Govt</a:t>
            </a:r>
            <a:r>
              <a:rPr lang="en-US" dirty="0" smtClean="0"/>
              <a:t>, certain concession the right to issue notes were given to proposed institution.</a:t>
            </a:r>
          </a:p>
          <a:p>
            <a:r>
              <a:rPr lang="en-US" dirty="0" smtClean="0"/>
              <a:t>Certain important provisions of the Act are as follows-</a:t>
            </a:r>
          </a:p>
          <a:p>
            <a:pPr marL="624078" indent="-514350">
              <a:buAutoNum type="arabicPeriod"/>
            </a:pPr>
            <a:r>
              <a:rPr lang="en-US" dirty="0" smtClean="0"/>
              <a:t>Authorized the raising of $1,200,00 by subscription, the subscribers forming a corporation called “The Governor and company of the Bank of England”</a:t>
            </a:r>
          </a:p>
          <a:p>
            <a:pPr marL="624078" indent="-514350">
              <a:buAutoNum type="arabicPeriod"/>
            </a:pP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8305800" cy="5397691"/>
          </a:xfrm>
        </p:spPr>
        <p:txBody>
          <a:bodyPr>
            <a:normAutofit lnSpcReduction="10000"/>
          </a:bodyPr>
          <a:lstStyle/>
          <a:p>
            <a:r>
              <a:rPr lang="en-US" dirty="0" smtClean="0"/>
              <a:t>Appellants alleged that the monopolist nationalized banking sector has virtually made it impossible for the appellants to avail themselves of normal banking services &amp; operation such as furnishing of Letter of Credit for import purposes, payment of wages, taxes, salaries and payment of raw –material suppliers etc.</a:t>
            </a:r>
          </a:p>
          <a:p>
            <a:r>
              <a:rPr lang="en-US" dirty="0" smtClean="0"/>
              <a:t>SC held that the respondent shall allow the operations of one current account, which will be free from the incidents of banker’s lien , so as to enable the appellants to carry on its normal day-to-day business transaction. </a:t>
            </a:r>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153400" cy="5473891"/>
          </a:xfrm>
        </p:spPr>
        <p:txBody>
          <a:bodyPr/>
          <a:lstStyle/>
          <a:p>
            <a:r>
              <a:rPr lang="en-US" dirty="0" smtClean="0"/>
              <a:t>Respondent bank is at liberty to institute a suit or other appropriate proceedings against the appellants for the recovery of alleged dues.</a:t>
            </a:r>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may be studied under following headings:</a:t>
            </a:r>
          </a:p>
          <a:p>
            <a:r>
              <a:rPr lang="en-US" dirty="0" smtClean="0"/>
              <a:t>1. general obligation of banker towards customer.</a:t>
            </a:r>
          </a:p>
          <a:p>
            <a:r>
              <a:rPr lang="en-US" dirty="0" smtClean="0"/>
              <a:t>2. rights of bankers.</a:t>
            </a:r>
          </a:p>
          <a:p>
            <a:r>
              <a:rPr lang="en-US" dirty="0" smtClean="0"/>
              <a:t>3. the obligations &amp; rights of the customers.</a:t>
            </a:r>
          </a:p>
          <a:p>
            <a:r>
              <a:rPr lang="en-US" b="1" dirty="0" smtClean="0"/>
              <a:t>Banker’s obligations : statutory duties of banks</a:t>
            </a:r>
          </a:p>
          <a:p>
            <a:r>
              <a:rPr lang="en-US" dirty="0" smtClean="0"/>
              <a:t>1. Obligation (duty) to honour </a:t>
            </a:r>
            <a:r>
              <a:rPr lang="en-US" dirty="0" err="1" smtClean="0"/>
              <a:t>cheques</a:t>
            </a:r>
            <a:r>
              <a:rPr lang="en-US" dirty="0" smtClean="0"/>
              <a:t>.</a:t>
            </a:r>
          </a:p>
          <a:p>
            <a:r>
              <a:rPr lang="en-US" dirty="0" smtClean="0"/>
              <a:t>2. Obligation to maintain secrecy of accounts.</a:t>
            </a:r>
            <a:endParaRPr lang="en-US" dirty="0"/>
          </a:p>
        </p:txBody>
      </p:sp>
      <p:sp>
        <p:nvSpPr>
          <p:cNvPr id="3" name="Title 2"/>
          <p:cNvSpPr>
            <a:spLocks noGrp="1"/>
          </p:cNvSpPr>
          <p:nvPr>
            <p:ph type="title"/>
          </p:nvPr>
        </p:nvSpPr>
        <p:spPr/>
        <p:txBody>
          <a:bodyPr>
            <a:normAutofit fontScale="90000"/>
          </a:bodyPr>
          <a:lstStyle/>
          <a:p>
            <a:r>
              <a:rPr lang="en-US" dirty="0" smtClean="0"/>
              <a:t>Special features of relationship between Banker &amp; Customer</a:t>
            </a: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dirty="0" smtClean="0"/>
              <a:t>3.Obligation to honour guarantee.</a:t>
            </a:r>
          </a:p>
          <a:p>
            <a:r>
              <a:rPr lang="en-US" dirty="0" smtClean="0"/>
              <a:t>4. Obligation to honour letter of credit.</a:t>
            </a:r>
          </a:p>
          <a:p>
            <a:r>
              <a:rPr lang="en-US" dirty="0" smtClean="0"/>
              <a:t>5. Obligation of recovery of debts by legal means.</a:t>
            </a:r>
          </a:p>
          <a:p>
            <a:r>
              <a:rPr lang="en-US" dirty="0" smtClean="0"/>
              <a:t>6. Dropping box for collection of </a:t>
            </a:r>
            <a:r>
              <a:rPr lang="en-US" dirty="0" err="1" smtClean="0"/>
              <a:t>cheques</a:t>
            </a:r>
            <a:r>
              <a:rPr lang="en-US" dirty="0" smtClean="0"/>
              <a:t> &amp; banks liability.</a:t>
            </a:r>
          </a:p>
          <a:p>
            <a:r>
              <a:rPr lang="en-US" dirty="0" smtClean="0"/>
              <a:t>7. To maintain correct account of the customer.</a:t>
            </a:r>
          </a:p>
          <a:p>
            <a:r>
              <a:rPr lang="en-US" dirty="0" smtClean="0"/>
              <a:t>8. Obligation of banker not to convert excess credit as overdraft. </a:t>
            </a: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r>
              <a:rPr lang="en-US" b="1" dirty="0" smtClean="0"/>
              <a:t>1. Obligation (duty) to honour </a:t>
            </a:r>
            <a:r>
              <a:rPr lang="en-US" b="1" dirty="0" err="1" smtClean="0"/>
              <a:t>cheques</a:t>
            </a:r>
            <a:endParaRPr lang="en-US" b="1" dirty="0" smtClean="0"/>
          </a:p>
          <a:p>
            <a:r>
              <a:rPr lang="en-US" dirty="0" smtClean="0"/>
              <a:t>Sec 31 of NI Act, 1881: Liability of </a:t>
            </a:r>
            <a:r>
              <a:rPr lang="en-US" dirty="0" err="1" smtClean="0"/>
              <a:t>drawee</a:t>
            </a:r>
            <a:r>
              <a:rPr lang="en-US" dirty="0" smtClean="0"/>
              <a:t> of </a:t>
            </a:r>
            <a:r>
              <a:rPr lang="en-US" dirty="0" err="1" smtClean="0"/>
              <a:t>cheque</a:t>
            </a:r>
            <a:r>
              <a:rPr lang="en-US" dirty="0" smtClean="0"/>
              <a:t>.—</a:t>
            </a:r>
          </a:p>
          <a:p>
            <a:r>
              <a:rPr lang="en-US" dirty="0" smtClean="0"/>
              <a:t>The </a:t>
            </a:r>
            <a:r>
              <a:rPr lang="en-US" dirty="0" err="1" smtClean="0"/>
              <a:t>drawee</a:t>
            </a:r>
            <a:r>
              <a:rPr lang="en-US" dirty="0" smtClean="0"/>
              <a:t> of a </a:t>
            </a:r>
            <a:r>
              <a:rPr lang="en-US" dirty="0" err="1" smtClean="0"/>
              <a:t>cheque</a:t>
            </a:r>
            <a:r>
              <a:rPr lang="en-US" dirty="0" smtClean="0"/>
              <a:t> having sufficient funds of the drawer in his hands properly applicable to the payment of such </a:t>
            </a:r>
            <a:r>
              <a:rPr lang="en-US" dirty="0" err="1" smtClean="0"/>
              <a:t>cheque</a:t>
            </a:r>
            <a:r>
              <a:rPr lang="en-US" dirty="0" smtClean="0"/>
              <a:t> must pay the </a:t>
            </a:r>
            <a:r>
              <a:rPr lang="en-US" dirty="0" err="1" smtClean="0"/>
              <a:t>cheque</a:t>
            </a:r>
            <a:r>
              <a:rPr lang="en-US" dirty="0" smtClean="0"/>
              <a:t> when duly required so to do, and , in default of such payment, must compensate the drawer for any loss or damage caused by such default.</a:t>
            </a:r>
            <a:endParaRPr lang="en-US" b="1"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181600"/>
          </a:xfrm>
        </p:spPr>
        <p:txBody>
          <a:bodyPr/>
          <a:lstStyle/>
          <a:p>
            <a:r>
              <a:rPr lang="en-US" dirty="0" smtClean="0"/>
              <a:t>The banker is bound to honour his customer </a:t>
            </a:r>
            <a:r>
              <a:rPr lang="en-US" dirty="0" err="1" smtClean="0"/>
              <a:t>cheques</a:t>
            </a:r>
            <a:r>
              <a:rPr lang="en-US" dirty="0" smtClean="0"/>
              <a:t> provided following conditions are </a:t>
            </a:r>
            <a:r>
              <a:rPr lang="en-US" dirty="0" err="1" smtClean="0"/>
              <a:t>fullfilled</a:t>
            </a:r>
            <a:r>
              <a:rPr lang="en-US" dirty="0" smtClean="0"/>
              <a:t>:</a:t>
            </a:r>
          </a:p>
          <a:p>
            <a:r>
              <a:rPr lang="en-US" b="1" dirty="0" err="1" smtClean="0"/>
              <a:t>i</a:t>
            </a:r>
            <a:r>
              <a:rPr lang="en-US" b="1" dirty="0" smtClean="0"/>
              <a:t>. there must be sufficient funds</a:t>
            </a:r>
          </a:p>
          <a:p>
            <a:r>
              <a:rPr lang="en-US" dirty="0" smtClean="0"/>
              <a:t>By sufficient funds is meant funds at least equal to the amount of the </a:t>
            </a:r>
            <a:r>
              <a:rPr lang="en-US" dirty="0" err="1" smtClean="0"/>
              <a:t>cheque</a:t>
            </a:r>
            <a:r>
              <a:rPr lang="en-US" dirty="0" smtClean="0"/>
              <a:t> presented.</a:t>
            </a:r>
          </a:p>
          <a:p>
            <a:r>
              <a:rPr lang="en-US" dirty="0" smtClean="0"/>
              <a:t>The funds must be sufficient in the hands of the banker.</a:t>
            </a:r>
          </a:p>
          <a:p>
            <a:r>
              <a:rPr lang="en-US" dirty="0" smtClean="0"/>
              <a:t>Generally </a:t>
            </a:r>
            <a:r>
              <a:rPr lang="en-US" dirty="0" err="1" smtClean="0"/>
              <a:t>cheques</a:t>
            </a:r>
            <a:r>
              <a:rPr lang="en-US" dirty="0" smtClean="0"/>
              <a:t> sent for collection by the customer are not treated as cash in the hands of the banker until the same is </a:t>
            </a:r>
            <a:r>
              <a:rPr lang="en-US" dirty="0" err="1" smtClean="0"/>
              <a:t>realised</a:t>
            </a:r>
            <a:r>
              <a:rPr lang="en-US" dirty="0" smtClean="0"/>
              <a:t>. </a:t>
            </a:r>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lnSpcReduction="10000"/>
          </a:bodyPr>
          <a:lstStyle/>
          <a:p>
            <a:r>
              <a:rPr lang="en-US" dirty="0" smtClean="0"/>
              <a:t>A banker should, therefore, be given sufficient time to realize the amount of </a:t>
            </a:r>
            <a:r>
              <a:rPr lang="en-US" dirty="0" err="1" smtClean="0"/>
              <a:t>cheques</a:t>
            </a:r>
            <a:r>
              <a:rPr lang="en-US" dirty="0" smtClean="0"/>
              <a:t> sent for collection before  the said amount is drawn by the customer.</a:t>
            </a:r>
          </a:p>
          <a:p>
            <a:pPr>
              <a:buNone/>
            </a:pPr>
            <a:r>
              <a:rPr lang="en-US" dirty="0" smtClean="0"/>
              <a:t>		If the customer draws a </a:t>
            </a:r>
            <a:r>
              <a:rPr lang="en-US" dirty="0" err="1" smtClean="0"/>
              <a:t>cheque</a:t>
            </a:r>
            <a:r>
              <a:rPr lang="en-US" dirty="0" smtClean="0"/>
              <a:t> on such unrealized amounts, the banker will be justified in dishonoring the </a:t>
            </a:r>
            <a:r>
              <a:rPr lang="en-US" dirty="0" err="1" smtClean="0"/>
              <a:t>cheques</a:t>
            </a:r>
            <a:r>
              <a:rPr lang="en-US" dirty="0" smtClean="0"/>
              <a:t> with the remark “effect not cleared”</a:t>
            </a:r>
          </a:p>
          <a:p>
            <a:r>
              <a:rPr lang="en-US" dirty="0" smtClean="0"/>
              <a:t>No obligation to make part payment of the </a:t>
            </a:r>
            <a:r>
              <a:rPr lang="en-US" dirty="0" err="1" smtClean="0"/>
              <a:t>cheque</a:t>
            </a:r>
            <a:r>
              <a:rPr lang="en-US" dirty="0" smtClean="0"/>
              <a:t>.</a:t>
            </a:r>
          </a:p>
          <a:p>
            <a:r>
              <a:rPr lang="en-US" dirty="0" smtClean="0"/>
              <a:t>If the payee of the </a:t>
            </a:r>
            <a:r>
              <a:rPr lang="en-US" dirty="0" err="1" smtClean="0"/>
              <a:t>cheque</a:t>
            </a:r>
            <a:r>
              <a:rPr lang="en-US" dirty="0" smtClean="0"/>
              <a:t> makes a deposit in the account of the drawer to make up such </a:t>
            </a:r>
            <a:r>
              <a:rPr lang="en-US" dirty="0" err="1" smtClean="0"/>
              <a:t>defciency</a:t>
            </a:r>
            <a:r>
              <a:rPr lang="en-US" dirty="0" smtClean="0"/>
              <a:t>… </a:t>
            </a: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lnSpcReduction="10000"/>
          </a:bodyPr>
          <a:lstStyle/>
          <a:p>
            <a:r>
              <a:rPr lang="en-US" dirty="0" smtClean="0"/>
              <a:t>ii. </a:t>
            </a:r>
            <a:r>
              <a:rPr lang="en-US" b="1" dirty="0" smtClean="0"/>
              <a:t>Funds must be properly applicable to the payment of the </a:t>
            </a:r>
            <a:r>
              <a:rPr lang="en-US" b="1" dirty="0" err="1" smtClean="0"/>
              <a:t>cheque</a:t>
            </a:r>
            <a:endParaRPr lang="en-US" b="1" dirty="0" smtClean="0"/>
          </a:p>
          <a:p>
            <a:r>
              <a:rPr lang="en-US" dirty="0" smtClean="0"/>
              <a:t>Customer might be having several bank accounts in his various capacities.</a:t>
            </a:r>
          </a:p>
          <a:p>
            <a:r>
              <a:rPr lang="en-US" dirty="0" smtClean="0"/>
              <a:t>It is essential that the account on which a </a:t>
            </a:r>
            <a:r>
              <a:rPr lang="en-US" dirty="0" err="1" smtClean="0"/>
              <a:t>cheque</a:t>
            </a:r>
            <a:r>
              <a:rPr lang="en-US" dirty="0" smtClean="0"/>
              <a:t> is drawn must have sufficient funds.</a:t>
            </a:r>
          </a:p>
          <a:p>
            <a:r>
              <a:rPr lang="en-US" dirty="0" smtClean="0"/>
              <a:t>If some funds are earmarked by the customer for some specific purpose, the said funds are not available for honoring his </a:t>
            </a:r>
            <a:r>
              <a:rPr lang="en-US" dirty="0" err="1" smtClean="0"/>
              <a:t>cheque</a:t>
            </a:r>
            <a:r>
              <a:rPr lang="en-US" dirty="0" smtClean="0"/>
              <a:t>.</a:t>
            </a:r>
          </a:p>
          <a:p>
            <a:r>
              <a:rPr lang="en-US" dirty="0" smtClean="0"/>
              <a:t>Customer cannot draw a </a:t>
            </a:r>
            <a:r>
              <a:rPr lang="en-US" dirty="0" err="1" smtClean="0"/>
              <a:t>cheque</a:t>
            </a:r>
            <a:r>
              <a:rPr lang="en-US" dirty="0" smtClean="0"/>
              <a:t> on the basis of the FD with the banker as it is deposited under a separate agreement for a specific period &amp; can be withdrawn in the prescribed manner and not through a </a:t>
            </a:r>
            <a:r>
              <a:rPr lang="en-US" dirty="0" err="1" smtClean="0"/>
              <a:t>cheque</a:t>
            </a:r>
            <a:r>
              <a:rPr lang="en-US" dirty="0" smtClean="0"/>
              <a:t>. </a:t>
            </a:r>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lstStyle/>
          <a:p>
            <a:r>
              <a:rPr lang="en-US" b="1" dirty="0" smtClean="0"/>
              <a:t>iii. Banker must be duly required to pay</a:t>
            </a:r>
          </a:p>
          <a:p>
            <a:r>
              <a:rPr lang="en-US" dirty="0" smtClean="0"/>
              <a:t>Within 3 months from the date of </a:t>
            </a:r>
            <a:r>
              <a:rPr lang="en-US" dirty="0" err="1" smtClean="0"/>
              <a:t>cheque</a:t>
            </a:r>
            <a:r>
              <a:rPr lang="en-US" dirty="0" smtClean="0"/>
              <a:t> must be presented for payment. On the expiry of this period the </a:t>
            </a:r>
            <a:r>
              <a:rPr lang="en-US" dirty="0" err="1" smtClean="0"/>
              <a:t>cheque</a:t>
            </a:r>
            <a:r>
              <a:rPr lang="en-US" dirty="0" smtClean="0"/>
              <a:t> is treated as stale &amp; banker dishonors the </a:t>
            </a:r>
            <a:r>
              <a:rPr lang="en-US" dirty="0" err="1" smtClean="0"/>
              <a:t>cheque</a:t>
            </a:r>
            <a:r>
              <a:rPr lang="en-US" dirty="0" smtClean="0"/>
              <a:t>.</a:t>
            </a:r>
          </a:p>
          <a:p>
            <a:r>
              <a:rPr lang="en-US" dirty="0" smtClean="0"/>
              <a:t>A post dated </a:t>
            </a:r>
            <a:r>
              <a:rPr lang="en-US" dirty="0" err="1" smtClean="0"/>
              <a:t>cheque</a:t>
            </a:r>
            <a:r>
              <a:rPr lang="en-US" dirty="0" smtClean="0"/>
              <a:t> is also dishonored, because the order of the drawer becomes effective only on the date given in the </a:t>
            </a:r>
            <a:r>
              <a:rPr lang="en-US" dirty="0" err="1" smtClean="0"/>
              <a:t>cheque</a:t>
            </a:r>
            <a:r>
              <a:rPr lang="en-US" dirty="0" smtClean="0"/>
              <a:t>.  </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105400"/>
          </a:xfrm>
        </p:spPr>
        <p:txBody>
          <a:bodyPr/>
          <a:lstStyle/>
          <a:p>
            <a:r>
              <a:rPr lang="en-US" b="1" dirty="0" smtClean="0"/>
              <a:t>iv. Justified dishonor</a:t>
            </a:r>
          </a:p>
          <a:p>
            <a:r>
              <a:rPr lang="en-US" dirty="0" smtClean="0"/>
              <a:t>The bank has valid conditions for dishonor of </a:t>
            </a:r>
            <a:r>
              <a:rPr lang="en-US" dirty="0" err="1" smtClean="0"/>
              <a:t>cheques</a:t>
            </a:r>
            <a:r>
              <a:rPr lang="en-US" dirty="0" smtClean="0"/>
              <a:t> </a:t>
            </a:r>
            <a:r>
              <a:rPr lang="en-US" i="1" dirty="0" smtClean="0"/>
              <a:t>e.g.,</a:t>
            </a:r>
            <a:r>
              <a:rPr lang="en-US" dirty="0" smtClean="0"/>
              <a:t> undated, post dated </a:t>
            </a:r>
            <a:r>
              <a:rPr lang="en-US" dirty="0" err="1" smtClean="0"/>
              <a:t>cheques</a:t>
            </a:r>
            <a:r>
              <a:rPr lang="en-US" dirty="0" smtClean="0"/>
              <a:t>, mutilated </a:t>
            </a:r>
            <a:r>
              <a:rPr lang="en-US" dirty="0" err="1" smtClean="0"/>
              <a:t>cheques</a:t>
            </a:r>
            <a:r>
              <a:rPr lang="en-US" dirty="0" smtClean="0"/>
              <a:t>, </a:t>
            </a:r>
            <a:r>
              <a:rPr lang="en-US" dirty="0" err="1" smtClean="0"/>
              <a:t>cheques</a:t>
            </a:r>
            <a:r>
              <a:rPr lang="en-US" dirty="0" smtClean="0"/>
              <a:t> with material alteration, where amount differs in words and figures, death and insolvency of drawer etc.</a:t>
            </a:r>
          </a:p>
          <a:p>
            <a:pPr>
              <a:buNone/>
            </a:pPr>
            <a:endParaRPr lang="en-US" dirty="0" smtClean="0"/>
          </a:p>
          <a:p>
            <a:r>
              <a:rPr lang="en-US" b="1" dirty="0" smtClean="0"/>
              <a:t>Garnishee Order</a:t>
            </a:r>
          </a:p>
          <a:p>
            <a:r>
              <a:rPr lang="en-US" dirty="0" smtClean="0"/>
              <a:t>No obligation on banker to honour </a:t>
            </a:r>
            <a:r>
              <a:rPr lang="en-US" dirty="0" err="1" smtClean="0"/>
              <a:t>cheque</a:t>
            </a:r>
            <a:r>
              <a:rPr lang="en-US" dirty="0" smtClean="0"/>
              <a:t> on the receipt of garnishee order, issued under Order XXI Rule 46 of CPC, 1908.</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04800"/>
            <a:ext cx="8153400" cy="5397691"/>
          </a:xfrm>
        </p:spPr>
        <p:txBody>
          <a:bodyPr/>
          <a:lstStyle/>
          <a:p>
            <a:pPr>
              <a:buNone/>
            </a:pPr>
            <a:r>
              <a:rPr lang="en-US" dirty="0" smtClean="0"/>
              <a:t>2.The Corporation was to lend the whole of its capital to the </a:t>
            </a:r>
            <a:r>
              <a:rPr lang="en-US" dirty="0" err="1" smtClean="0"/>
              <a:t>Govt</a:t>
            </a:r>
            <a:r>
              <a:rPr lang="en-US" dirty="0" smtClean="0"/>
              <a:t> , interest @ 8% &amp; $4000 for expenses of management.</a:t>
            </a:r>
          </a:p>
          <a:p>
            <a:pPr>
              <a:buNone/>
            </a:pPr>
            <a:r>
              <a:rPr lang="en-US" dirty="0" smtClean="0"/>
              <a:t>3. Corp. have a privilege of bank for12 years, </a:t>
            </a:r>
            <a:r>
              <a:rPr lang="en-US" dirty="0" err="1" smtClean="0"/>
              <a:t>Govt</a:t>
            </a:r>
            <a:r>
              <a:rPr lang="en-US" dirty="0" smtClean="0"/>
              <a:t> preserved the right of  annulling the charter after giving 1 yr notice </a:t>
            </a:r>
            <a:r>
              <a:rPr lang="en-US" dirty="0" err="1" smtClean="0"/>
              <a:t>toCorp</a:t>
            </a:r>
            <a:r>
              <a:rPr lang="en-US" dirty="0" smtClean="0"/>
              <a:t>.</a:t>
            </a:r>
          </a:p>
          <a:p>
            <a:pPr>
              <a:buNone/>
            </a:pPr>
            <a:r>
              <a:rPr lang="en-US" dirty="0" smtClean="0"/>
              <a:t>4. Corp. was forbidden to trade in any merchandise, but allowed to deal in bill of exchange, gold or silver bullion &amp; to sell wares or merchandise upon which it has advanced money.     </a:t>
            </a:r>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fontScale="92500"/>
          </a:bodyPr>
          <a:lstStyle/>
          <a:p>
            <a:r>
              <a:rPr lang="en-US" dirty="0" smtClean="0"/>
              <a:t>If the debtor fails to pay debt owned by him to his creditor, he may apply to the court for the issue of garnishee order on the banker of his debtor.</a:t>
            </a:r>
          </a:p>
          <a:p>
            <a:r>
              <a:rPr lang="en-US" dirty="0" smtClean="0"/>
              <a:t>The account of the customer with the banker thus, becomes suspended &amp; banker is under an obligation not to make any payment from the account concerned after receipt of garnishee order.</a:t>
            </a:r>
          </a:p>
          <a:p>
            <a:r>
              <a:rPr lang="en-US" dirty="0" smtClean="0"/>
              <a:t>The creditor, on whose request the order is issued, is called judgment creditor; the debtor whose money is frozen is called judgment debtor &amp; the banker who is the debtor of the judgment debtor is called the Garnishee. </a:t>
            </a:r>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a:bodyPr>
          <a:lstStyle/>
          <a:p>
            <a:r>
              <a:rPr lang="en-US" dirty="0" smtClean="0"/>
              <a:t>Garnishee order is issued in two parts</a:t>
            </a:r>
          </a:p>
          <a:p>
            <a:r>
              <a:rPr lang="en-US" dirty="0" smtClean="0"/>
              <a:t>1. Court directs the banker to stop payments out of the account of the judgment debtor. Such order, is called </a:t>
            </a:r>
            <a:r>
              <a:rPr lang="en-US" i="1" dirty="0" smtClean="0"/>
              <a:t>Order Nisi.</a:t>
            </a:r>
          </a:p>
          <a:p>
            <a:r>
              <a:rPr lang="en-US" dirty="0" smtClean="0"/>
              <a:t>Seeks explanation from banker as to why the funds in the said account should not be utilized for meeting judgment creditor’s claim.</a:t>
            </a:r>
          </a:p>
          <a:p>
            <a:r>
              <a:rPr lang="en-US" dirty="0" smtClean="0"/>
              <a:t>The banker is prohibited from paying the amount due to his customer on the date of receipt of the </a:t>
            </a:r>
            <a:r>
              <a:rPr lang="en-US" i="1" dirty="0" smtClean="0"/>
              <a:t>Order Nisi.</a:t>
            </a:r>
          </a:p>
          <a:p>
            <a:r>
              <a:rPr lang="en-US" dirty="0" smtClean="0"/>
              <a:t>Banker should immediately inform the customer so that dishonor of </a:t>
            </a:r>
            <a:r>
              <a:rPr lang="en-US" dirty="0" err="1" smtClean="0"/>
              <a:t>cheque</a:t>
            </a:r>
            <a:r>
              <a:rPr lang="en-US" dirty="0" smtClean="0"/>
              <a:t> issued by him may be avoided.    </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153400" cy="5473891"/>
          </a:xfrm>
        </p:spPr>
        <p:txBody>
          <a:bodyPr>
            <a:normAutofit lnSpcReduction="10000"/>
          </a:bodyPr>
          <a:lstStyle/>
          <a:p>
            <a:r>
              <a:rPr lang="en-US" dirty="0" smtClean="0"/>
              <a:t>After banker files his explanation, if any, the court may issue final order, called </a:t>
            </a:r>
            <a:r>
              <a:rPr lang="en-US" i="1" dirty="0" smtClean="0"/>
              <a:t>order Absolute.</a:t>
            </a:r>
          </a:p>
          <a:p>
            <a:r>
              <a:rPr lang="en-US" dirty="0" smtClean="0"/>
              <a:t>The entire balance or specified amount is attached to be handed over to the judgment creditor.</a:t>
            </a:r>
          </a:p>
          <a:p>
            <a:r>
              <a:rPr lang="en-US" dirty="0" smtClean="0"/>
              <a:t>On receipt of such order the banker is bound to pay garnished funds to the judgment creditor &amp; his liability towards his customer is discharged to that extent.</a:t>
            </a:r>
          </a:p>
          <a:p>
            <a:r>
              <a:rPr lang="en-US" dirty="0" smtClean="0"/>
              <a:t>The suspended account may be revived after payment has been made to judgment creditor as per directions of the court.</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82000" cy="5626291"/>
          </a:xfrm>
        </p:spPr>
        <p:txBody>
          <a:bodyPr/>
          <a:lstStyle/>
          <a:p>
            <a:r>
              <a:rPr lang="en-US" dirty="0" smtClean="0"/>
              <a:t>If the entire amount in the account is garnished or attached &amp; if the banker pays any amount out of the same which is in excess of the amount of debt of the creditor, he will render himself liable for such payment. </a:t>
            </a:r>
          </a:p>
          <a:p>
            <a:r>
              <a:rPr lang="en-US" dirty="0" smtClean="0"/>
              <a:t>Overdraft</a:t>
            </a:r>
          </a:p>
          <a:p>
            <a:r>
              <a:rPr lang="en-US" dirty="0" smtClean="0"/>
              <a:t>The right to set off any debt owed by the customer before the amount to which the Garnishee order applies is determined. But debt has to be actual debt not a contingent one.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lnSpcReduction="10000"/>
          </a:bodyPr>
          <a:lstStyle/>
          <a:p>
            <a:r>
              <a:rPr lang="en-US" dirty="0" smtClean="0"/>
              <a:t>G.O attaches the balance standing to the credit of the principal debtor  </a:t>
            </a:r>
            <a:r>
              <a:rPr lang="en-US" b="1" dirty="0" smtClean="0"/>
              <a:t>at the time the order </a:t>
            </a:r>
            <a:r>
              <a:rPr lang="en-US" dirty="0" smtClean="0"/>
              <a:t>is served on the banker.</a:t>
            </a:r>
          </a:p>
          <a:p>
            <a:r>
              <a:rPr lang="en-US" dirty="0" smtClean="0"/>
              <a:t>Garnishee order does not applies to:</a:t>
            </a:r>
          </a:p>
          <a:p>
            <a:r>
              <a:rPr lang="en-US" dirty="0" smtClean="0"/>
              <a:t>1. amounts of </a:t>
            </a:r>
            <a:r>
              <a:rPr lang="en-US" dirty="0" err="1" smtClean="0"/>
              <a:t>cheques</a:t>
            </a:r>
            <a:r>
              <a:rPr lang="en-US" dirty="0" smtClean="0"/>
              <a:t>, draft, bills etc., sent for collection by the customer, which remains </a:t>
            </a:r>
            <a:r>
              <a:rPr lang="en-US" dirty="0" err="1" smtClean="0"/>
              <a:t>uncleared</a:t>
            </a:r>
            <a:r>
              <a:rPr lang="en-US" dirty="0" smtClean="0"/>
              <a:t> at the time of the receipt of the order.</a:t>
            </a:r>
          </a:p>
          <a:p>
            <a:r>
              <a:rPr lang="en-US" dirty="0" smtClean="0"/>
              <a:t>2. sale proceeds of the customer securities, which have not been received by the banker.</a:t>
            </a:r>
          </a:p>
          <a:p>
            <a:r>
              <a:rPr lang="en-US" dirty="0" smtClean="0"/>
              <a:t>G.O cannot attach the amounts deposited into the customer account, after G.O has been served on the banker. </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638800"/>
          </a:xfrm>
        </p:spPr>
        <p:txBody>
          <a:bodyPr>
            <a:normAutofit fontScale="92500" lnSpcReduction="10000"/>
          </a:bodyPr>
          <a:lstStyle/>
          <a:p>
            <a:r>
              <a:rPr lang="en-US" dirty="0" smtClean="0"/>
              <a:t>G.O is not effective on the payments already made by the banker before order is served upon him.</a:t>
            </a:r>
          </a:p>
          <a:p>
            <a:pPr>
              <a:buFont typeface="Arial" pitchFamily="34" charset="0"/>
              <a:buChar char="•"/>
            </a:pPr>
            <a:r>
              <a:rPr lang="en-US" dirty="0" err="1" smtClean="0"/>
              <a:t>Cheque</a:t>
            </a:r>
            <a:r>
              <a:rPr lang="en-US" dirty="0" smtClean="0"/>
              <a:t> presented for payment and its actual payment is not yet been made…</a:t>
            </a:r>
          </a:p>
          <a:p>
            <a:pPr>
              <a:buFont typeface="Wingdings" pitchFamily="2" charset="2"/>
              <a:buChar char="ü"/>
            </a:pPr>
            <a:r>
              <a:rPr lang="en-US" dirty="0" smtClean="0"/>
              <a:t> G.O is not </a:t>
            </a:r>
            <a:r>
              <a:rPr lang="en-US" dirty="0" err="1" smtClean="0"/>
              <a:t>applicabe</a:t>
            </a:r>
            <a:r>
              <a:rPr lang="en-US" dirty="0" smtClean="0"/>
              <a:t> to:</a:t>
            </a:r>
          </a:p>
          <a:p>
            <a:pPr marL="624078" indent="-514350">
              <a:buAutoNum type="arabicPeriod"/>
            </a:pPr>
            <a:r>
              <a:rPr lang="en-US" dirty="0" smtClean="0"/>
              <a:t>Money held abroad by the </a:t>
            </a:r>
            <a:r>
              <a:rPr lang="en-US" dirty="0" err="1" smtClean="0"/>
              <a:t>judgement</a:t>
            </a:r>
            <a:r>
              <a:rPr lang="en-US" dirty="0" smtClean="0"/>
              <a:t> debtor.</a:t>
            </a:r>
          </a:p>
          <a:p>
            <a:pPr marL="624078" indent="-514350">
              <a:buAutoNum type="arabicPeriod"/>
            </a:pPr>
            <a:r>
              <a:rPr lang="en-US" dirty="0" smtClean="0"/>
              <a:t>Securities held in the safe custody of the banker.</a:t>
            </a:r>
          </a:p>
          <a:p>
            <a:pPr marL="624078" indent="-514350">
              <a:buFont typeface="Wingdings" pitchFamily="2" charset="2"/>
              <a:buChar char="q"/>
            </a:pPr>
            <a:r>
              <a:rPr lang="en-US" dirty="0" smtClean="0"/>
              <a:t>G.O may be served on the head office of the bank concerned &amp; it will be treated as sufficient notice to all of its branches. H.O is given reasonable time to intimate all the concerned branches.</a:t>
            </a:r>
          </a:p>
          <a:p>
            <a:pPr marL="624078" indent="-514350">
              <a:buFont typeface="Wingdings" pitchFamily="2" charset="2"/>
              <a:buChar char="q"/>
            </a:pPr>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77500" lnSpcReduction="20000"/>
          </a:bodyPr>
          <a:lstStyle/>
          <a:p>
            <a:r>
              <a:rPr lang="en-US" b="1" dirty="0" smtClean="0"/>
              <a:t>Joint accounts: </a:t>
            </a:r>
            <a:r>
              <a:rPr lang="en-US" dirty="0" smtClean="0"/>
              <a:t>joint account is opened in the names of two or more persons</a:t>
            </a:r>
          </a:p>
          <a:p>
            <a:r>
              <a:rPr lang="en-US" dirty="0" smtClean="0"/>
              <a:t> if only one of them is a </a:t>
            </a:r>
            <a:r>
              <a:rPr lang="en-US" dirty="0" err="1" smtClean="0"/>
              <a:t>judgement</a:t>
            </a:r>
            <a:r>
              <a:rPr lang="en-US" dirty="0" smtClean="0"/>
              <a:t> debtor the joint account cannot be attached.</a:t>
            </a:r>
          </a:p>
          <a:p>
            <a:r>
              <a:rPr lang="en-US" dirty="0" smtClean="0"/>
              <a:t> </a:t>
            </a:r>
            <a:r>
              <a:rPr lang="en-US" b="1" dirty="0" smtClean="0"/>
              <a:t>partnership accounts: </a:t>
            </a:r>
            <a:r>
              <a:rPr lang="en-US" dirty="0" smtClean="0"/>
              <a:t>if a partner is a </a:t>
            </a:r>
            <a:r>
              <a:rPr lang="en-US" dirty="0" err="1" smtClean="0"/>
              <a:t>judgement</a:t>
            </a:r>
            <a:r>
              <a:rPr lang="en-US" dirty="0" smtClean="0"/>
              <a:t> debtor only his Individual account may be attached and not that of the firm or other partners.</a:t>
            </a:r>
          </a:p>
          <a:p>
            <a:r>
              <a:rPr lang="en-US" dirty="0" smtClean="0"/>
              <a:t>When the garnishee deposits the attached amount in the court, creditor becomes a secured creditor.</a:t>
            </a:r>
          </a:p>
          <a:p>
            <a:r>
              <a:rPr lang="en-US" i="1" dirty="0" err="1" smtClean="0"/>
              <a:t>Rikhabchand</a:t>
            </a:r>
            <a:r>
              <a:rPr lang="en-US" i="1" dirty="0" smtClean="0"/>
              <a:t> </a:t>
            </a:r>
            <a:r>
              <a:rPr lang="en-US" i="1" dirty="0" err="1" smtClean="0"/>
              <a:t>Mohanlal</a:t>
            </a:r>
            <a:r>
              <a:rPr lang="en-US" i="1" dirty="0" smtClean="0"/>
              <a:t> </a:t>
            </a:r>
            <a:r>
              <a:rPr lang="en-US" i="1" dirty="0" err="1" smtClean="0"/>
              <a:t>Surana</a:t>
            </a:r>
            <a:r>
              <a:rPr lang="en-US" i="1" dirty="0" smtClean="0"/>
              <a:t> </a:t>
            </a:r>
            <a:r>
              <a:rPr lang="en-US" dirty="0" smtClean="0"/>
              <a:t>v. </a:t>
            </a:r>
            <a:r>
              <a:rPr lang="en-US" i="1" dirty="0" smtClean="0"/>
              <a:t>Sholapur Spinning and weaving Co. Ltd.</a:t>
            </a:r>
          </a:p>
          <a:p>
            <a:r>
              <a:rPr lang="en-US" dirty="0" smtClean="0"/>
              <a:t>When the attachment is only by a prohibitory order then the attaching creditor has no right in the property attached but once the property or money comes into the position of the court then it would follow that they are constructively held by the court for attaching creditor.</a:t>
            </a:r>
          </a:p>
          <a:p>
            <a:r>
              <a:rPr lang="en-US" dirty="0" smtClean="0"/>
              <a:t>Credit balance in the account of a customer of a banker may be attached by </a:t>
            </a:r>
            <a:r>
              <a:rPr lang="en-US" b="1" dirty="0" smtClean="0"/>
              <a:t>Income Tax authorities</a:t>
            </a:r>
            <a:r>
              <a:rPr lang="en-US" dirty="0" smtClean="0"/>
              <a:t>.</a:t>
            </a: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457200"/>
            <a:ext cx="8153400" cy="5550091"/>
          </a:xfrm>
        </p:spPr>
        <p:txBody>
          <a:bodyPr>
            <a:normAutofit fontScale="92500" lnSpcReduction="10000"/>
          </a:bodyPr>
          <a:lstStyle/>
          <a:p>
            <a:r>
              <a:rPr lang="en-GB" dirty="0" smtClean="0"/>
              <a:t>Loss or damage in </a:t>
            </a:r>
            <a:r>
              <a:rPr lang="en-GB" dirty="0" smtClean="0">
                <a:solidFill>
                  <a:srgbClr val="FF0000"/>
                </a:solidFill>
              </a:rPr>
              <a:t>section 31 </a:t>
            </a:r>
            <a:r>
              <a:rPr lang="en-GB" dirty="0" smtClean="0"/>
              <a:t>of Negotiable Instrument Act means and includes </a:t>
            </a:r>
            <a:endParaRPr lang="en-US" dirty="0" smtClean="0"/>
          </a:p>
          <a:p>
            <a:r>
              <a:rPr lang="en-GB" dirty="0" smtClean="0"/>
              <a:t>1.monitory loss suffered by the customer and </a:t>
            </a:r>
            <a:endParaRPr lang="en-US" dirty="0" smtClean="0"/>
          </a:p>
          <a:p>
            <a:r>
              <a:rPr lang="en-GB" dirty="0" smtClean="0"/>
              <a:t>2.loss of credit or reputation in the market</a:t>
            </a:r>
            <a:endParaRPr lang="en-US" dirty="0" smtClean="0"/>
          </a:p>
          <a:p>
            <a:r>
              <a:rPr lang="en-GB" dirty="0" smtClean="0"/>
              <a:t> </a:t>
            </a:r>
            <a:r>
              <a:rPr lang="en-GB" b="1" dirty="0" smtClean="0"/>
              <a:t>in case of traders </a:t>
            </a:r>
            <a:r>
              <a:rPr lang="en-GB" dirty="0" smtClean="0"/>
              <a:t>and Businessman reputation of credit is a Foundation on which their business depend.</a:t>
            </a:r>
          </a:p>
          <a:p>
            <a:r>
              <a:rPr lang="en-GB" dirty="0" smtClean="0"/>
              <a:t> there is natural presumption in law that a trader suffer loss of reputation in case his cheque is wrongfully </a:t>
            </a:r>
            <a:r>
              <a:rPr lang="en-GB" dirty="0" err="1" smtClean="0"/>
              <a:t>dishonored</a:t>
            </a:r>
            <a:r>
              <a:rPr lang="en-GB" dirty="0" smtClean="0"/>
              <a:t> by his banker. </a:t>
            </a:r>
          </a:p>
          <a:p>
            <a:r>
              <a:rPr lang="en-GB" dirty="0" smtClean="0"/>
              <a:t>He is  entitled to claims not only general damages but also substantial damages for such loss of credit or reputation and even without proving the special loss suffered by him because in his case </a:t>
            </a:r>
            <a:r>
              <a:rPr lang="en-GB" dirty="0" smtClean="0">
                <a:solidFill>
                  <a:srgbClr val="FF0000"/>
                </a:solidFill>
              </a:rPr>
              <a:t>loss is presumed.</a:t>
            </a:r>
            <a:endParaRPr lang="en-US" dirty="0" smtClean="0">
              <a:solidFill>
                <a:srgbClr val="FF0000"/>
              </a:solidFill>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normAutofit fontScale="92500" lnSpcReduction="10000"/>
          </a:bodyPr>
          <a:lstStyle/>
          <a:p>
            <a:r>
              <a:rPr lang="en-GB" dirty="0" smtClean="0"/>
              <a:t>Special loss could be taken into consideration for arriving at the exact quantum of damages.</a:t>
            </a:r>
          </a:p>
          <a:p>
            <a:r>
              <a:rPr lang="en-GB" dirty="0" smtClean="0"/>
              <a:t>In </a:t>
            </a:r>
            <a:r>
              <a:rPr lang="en-GB" i="1" dirty="0" smtClean="0"/>
              <a:t>New Central Hall </a:t>
            </a:r>
            <a:r>
              <a:rPr lang="en-GB" dirty="0" smtClean="0"/>
              <a:t>v. </a:t>
            </a:r>
            <a:r>
              <a:rPr lang="en-GB" i="1" dirty="0" smtClean="0"/>
              <a:t>United commercial bank Limited</a:t>
            </a:r>
            <a:r>
              <a:rPr lang="en-GB" dirty="0" smtClean="0"/>
              <a:t> AIR 1959 Mad 153</a:t>
            </a:r>
            <a:endParaRPr lang="en-US" dirty="0" smtClean="0"/>
          </a:p>
          <a:p>
            <a:r>
              <a:rPr lang="en-GB" dirty="0" smtClean="0"/>
              <a:t>The clerk of the bank forgot to credit the customer account with the money deposited by the customer and as a result number of cheques issued by him were </a:t>
            </a:r>
            <a:r>
              <a:rPr lang="en-GB" dirty="0" err="1" smtClean="0"/>
              <a:t>dishonored</a:t>
            </a:r>
            <a:r>
              <a:rPr lang="en-GB" dirty="0" smtClean="0"/>
              <a:t> by bank.</a:t>
            </a:r>
          </a:p>
          <a:p>
            <a:r>
              <a:rPr lang="en-GB" dirty="0" smtClean="0"/>
              <a:t>The </a:t>
            </a:r>
            <a:r>
              <a:rPr lang="en-GB" b="1" dirty="0" smtClean="0"/>
              <a:t>amount of damages </a:t>
            </a:r>
            <a:r>
              <a:rPr lang="en-GB" dirty="0" smtClean="0"/>
              <a:t>claimed by the customer for loss of his reputation need not depend on </a:t>
            </a:r>
            <a:r>
              <a:rPr lang="en-GB" b="1" dirty="0" smtClean="0"/>
              <a:t>amount of cheque</a:t>
            </a:r>
            <a:r>
              <a:rPr lang="en-GB" dirty="0" smtClean="0"/>
              <a:t>. If the smaller amount of cheque is wrongfully </a:t>
            </a:r>
            <a:r>
              <a:rPr lang="en-GB" dirty="0" err="1" smtClean="0"/>
              <a:t>dishonored</a:t>
            </a:r>
            <a:r>
              <a:rPr lang="en-GB" dirty="0" smtClean="0"/>
              <a:t>, the greater is the damage caused to the reputation of the trader and larger would be the damages he would be entitled to.</a:t>
            </a:r>
            <a:endParaRPr lang="en-US" dirty="0" smtClean="0"/>
          </a:p>
          <a:p>
            <a:endParaRPr lang="en-US" dirty="0" smtClean="0"/>
          </a:p>
          <a:p>
            <a:endParaRPr lang="en-US" dirty="0" smtClean="0"/>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fontScale="85000" lnSpcReduction="10000"/>
          </a:bodyPr>
          <a:lstStyle/>
          <a:p>
            <a:r>
              <a:rPr lang="en-GB" dirty="0" smtClean="0"/>
              <a:t>The banker disobeyed the customer order to stop payment of a cheque, subsequently another cheque was </a:t>
            </a:r>
            <a:r>
              <a:rPr lang="en-GB" dirty="0" err="1" smtClean="0"/>
              <a:t>dishonored</a:t>
            </a:r>
            <a:r>
              <a:rPr lang="en-GB" dirty="0" smtClean="0"/>
              <a:t> as a result of insufficiency of funds.</a:t>
            </a:r>
          </a:p>
          <a:p>
            <a:pPr>
              <a:buNone/>
            </a:pPr>
            <a:endParaRPr lang="en-US" dirty="0" smtClean="0"/>
          </a:p>
          <a:p>
            <a:r>
              <a:rPr lang="en-GB" dirty="0" smtClean="0"/>
              <a:t>Court will determine actual amount of substantial damages  my taking into account all relevant facts namely:</a:t>
            </a:r>
          </a:p>
          <a:p>
            <a:pPr>
              <a:buNone/>
            </a:pPr>
            <a:endParaRPr lang="en-US" dirty="0" smtClean="0"/>
          </a:p>
          <a:p>
            <a:r>
              <a:rPr lang="en-GB" dirty="0" smtClean="0"/>
              <a:t>The financial position of the customer the reputation he enjoys in market and customs and practices of his business.</a:t>
            </a:r>
          </a:p>
          <a:p>
            <a:pPr>
              <a:buNone/>
            </a:pPr>
            <a:endParaRPr lang="en-US" dirty="0" smtClean="0"/>
          </a:p>
          <a:p>
            <a:r>
              <a:rPr lang="en-GB" dirty="0" smtClean="0"/>
              <a:t>The court may also grant special damages if the customer is able to prove that he has a suffered loss, as a result  of losing a profitable contract due to wrongful </a:t>
            </a:r>
            <a:r>
              <a:rPr lang="en-GB" dirty="0" err="1" smtClean="0"/>
              <a:t>dishonor</a:t>
            </a:r>
            <a:r>
              <a:rPr lang="en-GB" dirty="0" smtClean="0"/>
              <a:t> of his cheque.</a:t>
            </a:r>
            <a:endParaRPr lang="en-U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81001"/>
            <a:ext cx="8077200" cy="5334000"/>
          </a:xfrm>
        </p:spPr>
        <p:txBody>
          <a:bodyPr/>
          <a:lstStyle/>
          <a:p>
            <a:r>
              <a:rPr lang="en-US" dirty="0" smtClean="0"/>
              <a:t>The new bank is a big competitor to the comparatively small private banks.</a:t>
            </a:r>
          </a:p>
          <a:p>
            <a:r>
              <a:rPr lang="en-US" b="1" dirty="0" smtClean="0"/>
              <a:t>Monopoly of note issue</a:t>
            </a:r>
            <a:r>
              <a:rPr lang="en-US" dirty="0" smtClean="0"/>
              <a:t>: prohibited any other bank, with more than 6 partners, issuing promissory notes</a:t>
            </a:r>
            <a:r>
              <a:rPr lang="en-US" i="1" dirty="0" smtClean="0"/>
              <a:t> i.e</a:t>
            </a:r>
            <a:r>
              <a:rPr lang="en-US" dirty="0" smtClean="0"/>
              <a:t>., bank notes</a:t>
            </a:r>
          </a:p>
          <a:p>
            <a:r>
              <a:rPr lang="en-US" b="1" dirty="0" smtClean="0"/>
              <a:t>Limited supply of Bank of England notes</a:t>
            </a:r>
            <a:endParaRPr lang="en-US" dirty="0" smtClean="0"/>
          </a:p>
          <a:p>
            <a:r>
              <a:rPr lang="en-US" dirty="0" smtClean="0"/>
              <a:t>The Act gave monopoly of note issue to the Bank of England, so far joint stock companies were concerned, but left private banks having not more than six partners free to issue notes.</a:t>
            </a:r>
          </a:p>
          <a:p>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r>
              <a:rPr lang="en-GB" dirty="0" smtClean="0"/>
              <a:t>The Liability of the </a:t>
            </a:r>
            <a:r>
              <a:rPr lang="en-GB" dirty="0" err="1" smtClean="0"/>
              <a:t>drawee</a:t>
            </a:r>
            <a:r>
              <a:rPr lang="en-GB" dirty="0" smtClean="0"/>
              <a:t> bank for the wrongful dishonour of cheque is  towards the drawer and not the payee.</a:t>
            </a:r>
            <a:endParaRPr lang="en-US" dirty="0" smtClean="0"/>
          </a:p>
          <a:p>
            <a:r>
              <a:rPr lang="en-GB" b="1" dirty="0" smtClean="0"/>
              <a:t>Non-traders</a:t>
            </a:r>
            <a:r>
              <a:rPr lang="en-GB" dirty="0" smtClean="0"/>
              <a:t> are entitled only to nominal damages. If they prove that they have sustained special damages...</a:t>
            </a:r>
            <a:endParaRPr lang="en-US" dirty="0" smtClean="0"/>
          </a:p>
          <a:p>
            <a:r>
              <a:rPr lang="en-GB" b="1" dirty="0" smtClean="0"/>
              <a:t>2. Obligation to maintain secrecy of accounts</a:t>
            </a:r>
            <a:endParaRPr lang="en-US" dirty="0" smtClean="0"/>
          </a:p>
          <a:p>
            <a:r>
              <a:rPr lang="en-GB" dirty="0" smtClean="0"/>
              <a:t>Financial dealings with the customer depicts the true state of his financial position. </a:t>
            </a:r>
          </a:p>
          <a:p>
            <a:r>
              <a:rPr lang="en-GB" dirty="0" smtClean="0"/>
              <a:t>If it is disclosed to others the customer's repetition may suffer and he may incur losses also. It may effect his credit worthiness and business.</a:t>
            </a:r>
            <a:endParaRPr lang="en-US" dirty="0" smtClean="0"/>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5550091"/>
          </a:xfrm>
        </p:spPr>
        <p:txBody>
          <a:bodyPr>
            <a:normAutofit fontScale="85000" lnSpcReduction="10000"/>
          </a:bodyPr>
          <a:lstStyle/>
          <a:p>
            <a:r>
              <a:rPr lang="en-GB" dirty="0" smtClean="0"/>
              <a:t>banker has an obligation to take utmost care in keeping  secrecy about the accounts of his customers.</a:t>
            </a:r>
          </a:p>
          <a:p>
            <a:r>
              <a:rPr lang="en-GB" dirty="0" smtClean="0"/>
              <a:t>Take all necessary precautions and care to ensure that no such information leaks out of  the account books.</a:t>
            </a:r>
            <a:endParaRPr lang="en-US" dirty="0" smtClean="0"/>
          </a:p>
          <a:p>
            <a:r>
              <a:rPr lang="en-GB" i="1" dirty="0" err="1" smtClean="0"/>
              <a:t>Tournier</a:t>
            </a:r>
            <a:r>
              <a:rPr lang="en-GB" dirty="0" smtClean="0"/>
              <a:t> V.</a:t>
            </a:r>
            <a:r>
              <a:rPr lang="en-GB" i="1" dirty="0" smtClean="0"/>
              <a:t> National Provincial and Union Bank of England </a:t>
            </a:r>
            <a:r>
              <a:rPr lang="en-GB" dirty="0" smtClean="0"/>
              <a:t>(1924) 1 K.B. 461.</a:t>
            </a:r>
            <a:endParaRPr lang="en-US" dirty="0" smtClean="0"/>
          </a:p>
          <a:p>
            <a:r>
              <a:rPr lang="en-GB" dirty="0" err="1" smtClean="0"/>
              <a:t>Tournierwas</a:t>
            </a:r>
            <a:r>
              <a:rPr lang="en-GB" dirty="0" smtClean="0"/>
              <a:t> a temporary employee in M/s. Kenyan Co. and he was to be made a permanent employee. </a:t>
            </a:r>
          </a:p>
          <a:p>
            <a:r>
              <a:rPr lang="en-GB" dirty="0" smtClean="0"/>
              <a:t>He overdrew from the said bank Rs. 9,856 and agreed to pay by weekly instalments. </a:t>
            </a:r>
          </a:p>
          <a:p>
            <a:r>
              <a:rPr lang="en-GB" dirty="0" smtClean="0"/>
              <a:t>one day he did not attend duty. the director of the company telephoned the bank manager know his address. In their conversation the bank manager revealed that he had taken overdraft and made payment to bookmaker.</a:t>
            </a:r>
            <a:endParaRPr lang="en-US" dirty="0" smtClean="0"/>
          </a:p>
          <a:p>
            <a:endParaRPr lang="en-US" dirty="0" smtClean="0"/>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r>
              <a:rPr lang="en-GB" dirty="0" smtClean="0"/>
              <a:t>The director misconceived the information and came to conclusion that </a:t>
            </a:r>
            <a:r>
              <a:rPr lang="en-GB" dirty="0" err="1" smtClean="0"/>
              <a:t>Tournier</a:t>
            </a:r>
            <a:r>
              <a:rPr lang="en-GB" dirty="0" smtClean="0"/>
              <a:t> has turned to be or gambler and was in practice of betting and also insolvent...</a:t>
            </a:r>
          </a:p>
          <a:p>
            <a:r>
              <a:rPr lang="en-GB" b="1" dirty="0" smtClean="0"/>
              <a:t>Secrecy of customers account maybe dispensed within the following circumstances</a:t>
            </a:r>
            <a:r>
              <a:rPr lang="en-GB" dirty="0" smtClean="0"/>
              <a:t>:</a:t>
            </a:r>
            <a:endParaRPr lang="en-US" dirty="0" smtClean="0"/>
          </a:p>
          <a:p>
            <a:pPr lvl="0"/>
            <a:r>
              <a:rPr lang="en-GB" dirty="0" smtClean="0"/>
              <a:t>When the </a:t>
            </a:r>
            <a:r>
              <a:rPr lang="en-GB" dirty="0" smtClean="0">
                <a:solidFill>
                  <a:srgbClr val="FF0000"/>
                </a:solidFill>
              </a:rPr>
              <a:t>law requires </a:t>
            </a:r>
            <a:r>
              <a:rPr lang="en-GB" dirty="0" smtClean="0"/>
              <a:t>such disclosure to be made</a:t>
            </a:r>
            <a:endParaRPr lang="en-US" dirty="0" smtClean="0"/>
          </a:p>
          <a:p>
            <a:r>
              <a:rPr lang="en-GB" dirty="0" smtClean="0"/>
              <a:t>When the </a:t>
            </a:r>
            <a:r>
              <a:rPr lang="en-GB" dirty="0" smtClean="0">
                <a:solidFill>
                  <a:srgbClr val="FF0000"/>
                </a:solidFill>
              </a:rPr>
              <a:t>practices and usages </a:t>
            </a:r>
            <a:r>
              <a:rPr lang="en-GB" dirty="0" smtClean="0"/>
              <a:t>amongst the bankers permit such disclosure.</a:t>
            </a:r>
            <a:endParaRPr lang="en-US" dirty="0" smtClean="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305800" cy="5626291"/>
          </a:xfrm>
        </p:spPr>
        <p:txBody>
          <a:bodyPr>
            <a:normAutofit fontScale="92500" lnSpcReduction="10000"/>
          </a:bodyPr>
          <a:lstStyle/>
          <a:p>
            <a:r>
              <a:rPr lang="en-GB" b="1" dirty="0" smtClean="0"/>
              <a:t>Disclosure of information required by law</a:t>
            </a:r>
            <a:endParaRPr lang="en-US" dirty="0" smtClean="0"/>
          </a:p>
          <a:p>
            <a:pPr lvl="0"/>
            <a:r>
              <a:rPr lang="en-GB" b="1" dirty="0" smtClean="0"/>
              <a:t>Income Tax Act, 1961</a:t>
            </a:r>
            <a:r>
              <a:rPr lang="en-GB" dirty="0" smtClean="0"/>
              <a:t>: </a:t>
            </a:r>
            <a:endParaRPr lang="en-US" dirty="0" smtClean="0"/>
          </a:p>
          <a:p>
            <a:r>
              <a:rPr lang="en-GB" b="1" dirty="0" smtClean="0"/>
              <a:t>S.131</a:t>
            </a:r>
            <a:r>
              <a:rPr lang="en-GB" dirty="0" smtClean="0"/>
              <a:t> income tax authorities possess the same powers as are vested in a court under CPC. </a:t>
            </a:r>
            <a:endParaRPr lang="en-US" dirty="0" smtClean="0"/>
          </a:p>
          <a:p>
            <a:r>
              <a:rPr lang="en-GB" b="1" dirty="0" smtClean="0"/>
              <a:t>S. 133</a:t>
            </a:r>
            <a:r>
              <a:rPr lang="en-GB" dirty="0" smtClean="0"/>
              <a:t> empowers income tax authorities required banking companies to furnish statement of account and affairs which is relevant to any proceedings under the Act.</a:t>
            </a:r>
            <a:endParaRPr lang="en-US" dirty="0" smtClean="0"/>
          </a:p>
          <a:p>
            <a:r>
              <a:rPr lang="en-GB" b="1" dirty="0" smtClean="0"/>
              <a:t>II. Disclosure to Police</a:t>
            </a:r>
            <a:endParaRPr lang="en-US" dirty="0" smtClean="0"/>
          </a:p>
          <a:p>
            <a:r>
              <a:rPr lang="en-GB" b="1" dirty="0" smtClean="0"/>
              <a:t>S. 94 </a:t>
            </a:r>
            <a:r>
              <a:rPr lang="en-GB" b="1" dirty="0" err="1" smtClean="0"/>
              <a:t>Cr.P.C</a:t>
            </a:r>
            <a:r>
              <a:rPr lang="en-GB" dirty="0" smtClean="0"/>
              <a:t>: the banker is not exempted from producing account books before the police.</a:t>
            </a:r>
            <a:endParaRPr lang="en-US" dirty="0" smtClean="0"/>
          </a:p>
          <a:p>
            <a:r>
              <a:rPr lang="en-GB" dirty="0" smtClean="0"/>
              <a:t>The police officer conducting investigation may also inspect the bankers books for the purpose of such investigations. (sec. 5 Bankers Book Evidence Act)</a:t>
            </a:r>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b="1" dirty="0" smtClean="0"/>
              <a:t>Duty to the public to disclose</a:t>
            </a:r>
          </a:p>
          <a:p>
            <a:r>
              <a:rPr lang="en-US" dirty="0" smtClean="0"/>
              <a:t>Crime has been committed and information in the bank’s possession </a:t>
            </a:r>
            <a:r>
              <a:rPr lang="en-US" dirty="0" smtClean="0">
                <a:solidFill>
                  <a:srgbClr val="FF0000"/>
                </a:solidFill>
              </a:rPr>
              <a:t>may lead to apprehension of the culprits</a:t>
            </a:r>
            <a:r>
              <a:rPr lang="en-US" dirty="0" smtClean="0"/>
              <a:t>.</a:t>
            </a:r>
          </a:p>
          <a:p>
            <a:r>
              <a:rPr lang="en-US" dirty="0" smtClean="0"/>
              <a:t>Where the bank considers that the customer is involved in activities </a:t>
            </a:r>
            <a:r>
              <a:rPr lang="en-US" dirty="0" smtClean="0">
                <a:solidFill>
                  <a:srgbClr val="FF0000"/>
                </a:solidFill>
              </a:rPr>
              <a:t>prejudicial to the interest of the country.</a:t>
            </a:r>
          </a:p>
          <a:p>
            <a:r>
              <a:rPr lang="en-US" dirty="0" smtClean="0"/>
              <a:t>Where the bank’s book reveal that the customer is contravening the provisions of any law.</a:t>
            </a:r>
          </a:p>
          <a:p>
            <a:r>
              <a:rPr lang="en-US" dirty="0" smtClean="0"/>
              <a:t>where sizable funds are received from the foreign countries.</a:t>
            </a:r>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81001"/>
            <a:ext cx="8153400" cy="5410200"/>
          </a:xfrm>
        </p:spPr>
        <p:txBody>
          <a:bodyPr>
            <a:normAutofit lnSpcReduction="10000"/>
          </a:bodyPr>
          <a:lstStyle/>
          <a:p>
            <a:r>
              <a:rPr lang="en-US" b="1" dirty="0" smtClean="0"/>
              <a:t>S. 26 of BR Act, 1949 </a:t>
            </a:r>
            <a:r>
              <a:rPr lang="en-US" dirty="0" smtClean="0"/>
              <a:t>every banking Co. is required to submit a return annually of all such accounts which have </a:t>
            </a:r>
            <a:r>
              <a:rPr lang="en-US" b="1" dirty="0" smtClean="0"/>
              <a:t>not been operated upon 10 yrs.</a:t>
            </a:r>
          </a:p>
          <a:p>
            <a:r>
              <a:rPr lang="en-US" b="1" dirty="0" smtClean="0"/>
              <a:t>S. 45-B of RBI Act, 1934</a:t>
            </a:r>
            <a:r>
              <a:rPr lang="en-US" dirty="0" smtClean="0"/>
              <a:t> every banking Co. should provide credit information to the RBI.</a:t>
            </a:r>
          </a:p>
          <a:p>
            <a:r>
              <a:rPr lang="en-US" b="1" dirty="0" smtClean="0"/>
              <a:t>II.  Disclosure permitted by banker’s practices &amp; usages.</a:t>
            </a:r>
          </a:p>
          <a:p>
            <a:r>
              <a:rPr lang="en-US" b="1" dirty="0" smtClean="0"/>
              <a:t>1. with express or implied consent of the customer.</a:t>
            </a:r>
          </a:p>
          <a:p>
            <a:r>
              <a:rPr lang="en-US" dirty="0" smtClean="0"/>
              <a:t>Direct banker in writing to intimate the balance or in his A/C or other details to his agent or consultant.</a:t>
            </a: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02491"/>
          </a:xfrm>
        </p:spPr>
        <p:txBody>
          <a:bodyPr>
            <a:normAutofit fontScale="92500" lnSpcReduction="10000"/>
          </a:bodyPr>
          <a:lstStyle/>
          <a:p>
            <a:r>
              <a:rPr lang="en-US" dirty="0" smtClean="0"/>
              <a:t>Oral enquiry at the counter.</a:t>
            </a:r>
          </a:p>
          <a:p>
            <a:r>
              <a:rPr lang="en-US" dirty="0" smtClean="0"/>
              <a:t>Pass book if has to be sent through messenger, in closed cover.</a:t>
            </a:r>
          </a:p>
          <a:p>
            <a:r>
              <a:rPr lang="en-US" dirty="0" smtClean="0"/>
              <a:t>Should recognize the voice of customer.</a:t>
            </a:r>
          </a:p>
          <a:p>
            <a:r>
              <a:rPr lang="en-US" b="1" dirty="0" smtClean="0"/>
              <a:t>Implied consent</a:t>
            </a:r>
          </a:p>
          <a:p>
            <a:r>
              <a:rPr lang="en-US" dirty="0" smtClean="0"/>
              <a:t>Info to Guarantor.</a:t>
            </a:r>
          </a:p>
          <a:p>
            <a:r>
              <a:rPr lang="en-US" dirty="0" smtClean="0"/>
              <a:t>Trade reference.</a:t>
            </a:r>
          </a:p>
          <a:p>
            <a:r>
              <a:rPr lang="en-US" dirty="0" smtClean="0"/>
              <a:t>Implied consent cannot be taken for granted.</a:t>
            </a:r>
          </a:p>
          <a:p>
            <a:pPr>
              <a:buNone/>
            </a:pPr>
            <a:r>
              <a:rPr lang="en-US" dirty="0" smtClean="0"/>
              <a:t>  Even when customer and enquirer are closely  related.</a:t>
            </a:r>
          </a:p>
          <a:p>
            <a:r>
              <a:rPr lang="en-US" dirty="0" smtClean="0"/>
              <a:t>Banker may disclose state of customer A/C in order to legally protect his own interest.</a:t>
            </a:r>
          </a:p>
          <a:p>
            <a:r>
              <a:rPr lang="en-US" dirty="0" smtClean="0"/>
              <a:t>Banker has to recover dues from customer, disclosure to guarantor or solicitor becomes necessary.</a:t>
            </a:r>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US" b="1" dirty="0" smtClean="0"/>
              <a:t>Banker’s references-</a:t>
            </a:r>
            <a:r>
              <a:rPr lang="en-US" dirty="0" smtClean="0"/>
              <a:t> info from other bankers.</a:t>
            </a:r>
            <a:r>
              <a:rPr lang="en-US" b="1" dirty="0" smtClean="0"/>
              <a:t> </a:t>
            </a:r>
          </a:p>
          <a:p>
            <a:r>
              <a:rPr lang="en-US" b="1" dirty="0" smtClean="0"/>
              <a:t>Precautions to be taken by the banker</a:t>
            </a:r>
          </a:p>
          <a:p>
            <a:pPr marL="624078" indent="-514350">
              <a:buAutoNum type="arabicPeriod"/>
            </a:pPr>
            <a:r>
              <a:rPr lang="en-US" dirty="0" smtClean="0"/>
              <a:t>Banker should disclose his opinion based on the exact position of the customer as is evident from his account.</a:t>
            </a:r>
          </a:p>
          <a:p>
            <a:pPr marL="624078" indent="-514350">
              <a:buAutoNum type="arabicPeriod"/>
            </a:pPr>
            <a:r>
              <a:rPr lang="en-US" dirty="0" smtClean="0"/>
              <a:t>General statement of the customer’s account without disclosing the actual figures.</a:t>
            </a:r>
          </a:p>
          <a:p>
            <a:pPr marL="624078" indent="-514350">
              <a:buNone/>
            </a:pPr>
            <a:r>
              <a:rPr lang="en-US" dirty="0" smtClean="0"/>
              <a:t>		he should not speak too low or too high.</a:t>
            </a:r>
          </a:p>
          <a:p>
            <a:pPr marL="624078" indent="-51435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8305800" cy="5397691"/>
          </a:xfrm>
        </p:spPr>
        <p:txBody>
          <a:bodyPr>
            <a:normAutofit lnSpcReduction="10000"/>
          </a:bodyPr>
          <a:lstStyle/>
          <a:p>
            <a:r>
              <a:rPr lang="en-US" b="1" dirty="0" smtClean="0"/>
              <a:t>Risk of unwarranted and unjustified disclosure</a:t>
            </a:r>
          </a:p>
          <a:p>
            <a:r>
              <a:rPr lang="en-US" b="1" dirty="0" smtClean="0"/>
              <a:t>Liability to the customer</a:t>
            </a:r>
          </a:p>
          <a:p>
            <a:r>
              <a:rPr lang="en-US" dirty="0" smtClean="0"/>
              <a:t>duty to maintain secrecy continue even after account is closed.</a:t>
            </a:r>
          </a:p>
          <a:p>
            <a:r>
              <a:rPr lang="en-US" dirty="0" smtClean="0"/>
              <a:t>Substantial amount man be claimed if customer sustained material damage.</a:t>
            </a:r>
          </a:p>
          <a:p>
            <a:r>
              <a:rPr lang="en-US" smtClean="0"/>
              <a:t>Answer honestly.</a:t>
            </a:r>
            <a:endParaRPr lang="en-US" dirty="0" smtClean="0"/>
          </a:p>
          <a:p>
            <a:r>
              <a:rPr lang="en-US" b="1" dirty="0" smtClean="0"/>
              <a:t>Liability to the third parties</a:t>
            </a:r>
          </a:p>
          <a:p>
            <a:r>
              <a:rPr lang="en-US" dirty="0" smtClean="0"/>
              <a:t>Banker furnishes information with the knowledge that it is false.</a:t>
            </a:r>
          </a:p>
          <a:p>
            <a:r>
              <a:rPr lang="en-US" dirty="0" smtClean="0"/>
              <a:t>Such party relies on the information and suffers losses.</a:t>
            </a:r>
          </a:p>
          <a:p>
            <a:endParaRPr lang="en-US" dirty="0" smtClean="0"/>
          </a:p>
          <a:p>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0"/>
            <a:ext cx="8077200" cy="5029200"/>
          </a:xfrm>
        </p:spPr>
        <p:txBody>
          <a:bodyPr/>
          <a:lstStyle/>
          <a:p>
            <a:r>
              <a:rPr lang="en-US" dirty="0" smtClean="0"/>
              <a:t>HOL in </a:t>
            </a:r>
            <a:r>
              <a:rPr lang="en-US" i="1" dirty="0" smtClean="0"/>
              <a:t>Hedley Byrne </a:t>
            </a:r>
            <a:r>
              <a:rPr lang="en-US" dirty="0" smtClean="0"/>
              <a:t>v. </a:t>
            </a:r>
            <a:r>
              <a:rPr lang="en-US" i="1" dirty="0" err="1" smtClean="0"/>
              <a:t>Heler</a:t>
            </a:r>
            <a:r>
              <a:rPr lang="en-US" i="1" dirty="0" smtClean="0"/>
              <a:t> &amp;  partners Ltd.</a:t>
            </a:r>
          </a:p>
          <a:p>
            <a:pPr>
              <a:buNone/>
            </a:pPr>
            <a:r>
              <a:rPr lang="en-US" i="1" dirty="0" smtClean="0"/>
              <a:t>   </a:t>
            </a:r>
            <a:r>
              <a:rPr lang="en-US" dirty="0" smtClean="0"/>
              <a:t>(1964)  A.C. 465</a:t>
            </a:r>
          </a:p>
          <a:p>
            <a:pPr>
              <a:buFont typeface="Wingdings" pitchFamily="2" charset="2"/>
              <a:buChar char="v"/>
            </a:pPr>
            <a:r>
              <a:rPr lang="en-US" dirty="0" smtClean="0"/>
              <a:t>Banker of a Co. in a reply to an enquiry from a firm gave his opinion:  the Co. is respectfully constituted, considered good for its normal business engagements.</a:t>
            </a:r>
          </a:p>
          <a:p>
            <a:pPr>
              <a:buFont typeface="Wingdings" pitchFamily="2" charset="2"/>
              <a:buChar char="v"/>
            </a:pPr>
            <a:r>
              <a:rPr lang="en-US" dirty="0" smtClean="0"/>
              <a:t>Opinion was given without responsibility.</a:t>
            </a:r>
          </a:p>
          <a:p>
            <a:pPr>
              <a:buFont typeface="Wingdings" pitchFamily="2" charset="2"/>
              <a:buChar char="v"/>
            </a:pPr>
            <a:r>
              <a:rPr lang="en-US" dirty="0" smtClean="0"/>
              <a:t>Co. went into liquidation.</a:t>
            </a:r>
          </a:p>
          <a:p>
            <a:r>
              <a:rPr lang="en-US" dirty="0" smtClean="0"/>
              <a:t>Disclaimer made by banker.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8077200" cy="4876800"/>
          </a:xfrm>
        </p:spPr>
        <p:txBody>
          <a:bodyPr>
            <a:normAutofit fontScale="92500" lnSpcReduction="10000"/>
          </a:bodyPr>
          <a:lstStyle/>
          <a:p>
            <a:r>
              <a:rPr lang="en-US" dirty="0" smtClean="0"/>
              <a:t>Notes of </a:t>
            </a:r>
            <a:r>
              <a:rPr lang="en-US" dirty="0" err="1" smtClean="0"/>
              <a:t>pvt</a:t>
            </a:r>
            <a:r>
              <a:rPr lang="en-US" dirty="0" smtClean="0"/>
              <a:t> banks did not circulate to any appreciable extent</a:t>
            </a:r>
          </a:p>
          <a:p>
            <a:r>
              <a:rPr lang="en-US" dirty="0" smtClean="0"/>
              <a:t>unprofitable and gave it up; began to develop </a:t>
            </a:r>
            <a:r>
              <a:rPr lang="en-US" i="1" dirty="0" smtClean="0"/>
              <a:t>deposit</a:t>
            </a:r>
            <a:r>
              <a:rPr lang="en-US" dirty="0" smtClean="0"/>
              <a:t> </a:t>
            </a:r>
            <a:r>
              <a:rPr lang="en-US" i="1" dirty="0" smtClean="0"/>
              <a:t>banking. </a:t>
            </a:r>
            <a:endParaRPr lang="en-US" dirty="0" smtClean="0"/>
          </a:p>
          <a:p>
            <a:r>
              <a:rPr lang="en-US" dirty="0" smtClean="0"/>
              <a:t>They received deposits which were at first </a:t>
            </a:r>
            <a:r>
              <a:rPr lang="en-US" dirty="0" err="1" smtClean="0"/>
              <a:t>withdrawable</a:t>
            </a:r>
            <a:r>
              <a:rPr lang="en-US" dirty="0" smtClean="0"/>
              <a:t> by letter, and later by </a:t>
            </a:r>
            <a:r>
              <a:rPr lang="en-US" dirty="0" err="1" smtClean="0"/>
              <a:t>cheques</a:t>
            </a:r>
            <a:r>
              <a:rPr lang="en-US" dirty="0" smtClean="0"/>
              <a:t>. </a:t>
            </a:r>
          </a:p>
          <a:p>
            <a:r>
              <a:rPr lang="en-US" dirty="0" smtClean="0"/>
              <a:t>Printed </a:t>
            </a:r>
            <a:r>
              <a:rPr lang="en-US" dirty="0" err="1" smtClean="0"/>
              <a:t>cheque</a:t>
            </a:r>
            <a:r>
              <a:rPr lang="en-US" dirty="0" smtClean="0"/>
              <a:t> forms were first issued between 1749 &amp; 1759.</a:t>
            </a:r>
          </a:p>
          <a:p>
            <a:r>
              <a:rPr lang="en-US" dirty="0" smtClean="0"/>
              <a:t>Bank of England notes were not popular beyond the metropolis, as it did not have any outside branch.</a:t>
            </a:r>
          </a:p>
          <a:p>
            <a:r>
              <a:rPr lang="en-US" dirty="0" err="1" smtClean="0"/>
              <a:t>Pvt</a:t>
            </a:r>
            <a:r>
              <a:rPr lang="en-US" dirty="0" smtClean="0"/>
              <a:t> banks in provincial cities began to play an important role after the middle of 18</a:t>
            </a:r>
            <a:r>
              <a:rPr lang="en-US" baseline="30000" dirty="0" smtClean="0"/>
              <a:t>th</a:t>
            </a:r>
            <a:r>
              <a:rPr lang="en-US" dirty="0" smtClean="0"/>
              <a:t> century.</a:t>
            </a:r>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lstStyle/>
          <a:p>
            <a:r>
              <a:rPr lang="en-US" b="1" dirty="0" smtClean="0"/>
              <a:t>3. obligation to honour guarantee</a:t>
            </a:r>
          </a:p>
          <a:p>
            <a:r>
              <a:rPr lang="en-US" dirty="0" smtClean="0"/>
              <a:t>Plays significant role in credit transaction.</a:t>
            </a:r>
          </a:p>
          <a:p>
            <a:r>
              <a:rPr lang="en-US" dirty="0" smtClean="0"/>
              <a:t>No specific statutory provision but according to uniform customs and practices for Documentary credits…except in following two conditions:</a:t>
            </a:r>
          </a:p>
          <a:p>
            <a:r>
              <a:rPr lang="en-US" dirty="0" err="1" smtClean="0"/>
              <a:t>i</a:t>
            </a:r>
            <a:r>
              <a:rPr lang="en-US" dirty="0" smtClean="0"/>
              <a:t>. in case of fraud and</a:t>
            </a:r>
          </a:p>
          <a:p>
            <a:r>
              <a:rPr lang="en-US" dirty="0" smtClean="0"/>
              <a:t>ii. Where irreparable loss or damage may arise.</a:t>
            </a:r>
          </a:p>
          <a:p>
            <a:r>
              <a:rPr lang="en-US" dirty="0" smtClean="0"/>
              <a:t>Bank guarantee amounts to service to customer and therefore, failure to honour it amounts deficiency in service.  </a:t>
            </a:r>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229600" cy="5364163"/>
          </a:xfrm>
        </p:spPr>
        <p:txBody>
          <a:bodyPr/>
          <a:lstStyle/>
          <a:p>
            <a:r>
              <a:rPr lang="en-US" dirty="0" smtClean="0"/>
              <a:t>Bank is liable to honour guarantee given by it even though the purpose for which it was given has been failed.</a:t>
            </a:r>
          </a:p>
          <a:p>
            <a:r>
              <a:rPr lang="en-US" b="1" dirty="0" smtClean="0"/>
              <a:t>Obligation to maintain correct account of the customer &amp; not to convert excess  credit as overdraft.</a:t>
            </a:r>
          </a:p>
          <a:p>
            <a:r>
              <a:rPr lang="en-US" dirty="0" smtClean="0"/>
              <a:t>Bank is not justified to claim interest on such excess amount treating it as overdraft.</a:t>
            </a:r>
          </a:p>
          <a:p>
            <a:r>
              <a:rPr lang="en-US" dirty="0" smtClean="0"/>
              <a:t>It is not for the account holder to discover the mistake committed by </a:t>
            </a:r>
            <a:r>
              <a:rPr lang="en-US" smtClean="0"/>
              <a:t>the bank.</a:t>
            </a:r>
            <a:endParaRPr lang="en-US" dirty="0" smtClean="0"/>
          </a:p>
          <a:p>
            <a:endParaRPr lang="en-US" b="1"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0"/>
            <a:ext cx="8077200" cy="5397691"/>
          </a:xfrm>
        </p:spPr>
        <p:txBody>
          <a:bodyPr/>
          <a:lstStyle/>
          <a:p>
            <a:r>
              <a:rPr lang="en-US" b="1" dirty="0" smtClean="0"/>
              <a:t>Dropping of </a:t>
            </a:r>
            <a:r>
              <a:rPr lang="en-US" b="1" dirty="0" err="1" smtClean="0"/>
              <a:t>cheques</a:t>
            </a:r>
            <a:r>
              <a:rPr lang="en-US" b="1" dirty="0" smtClean="0"/>
              <a:t> in drop boxes for collection</a:t>
            </a:r>
          </a:p>
          <a:p>
            <a:endParaRPr lang="en-US" b="1" dirty="0"/>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457200"/>
            <a:ext cx="8153400" cy="5550091"/>
          </a:xfrm>
        </p:spPr>
        <p:txBody>
          <a:bodyPr/>
          <a:lstStyle/>
          <a:p>
            <a:r>
              <a:rPr lang="en-US" dirty="0" smtClean="0"/>
              <a:t>Crossed </a:t>
            </a:r>
            <a:r>
              <a:rPr lang="en-US" dirty="0" err="1" smtClean="0"/>
              <a:t>cheques</a:t>
            </a:r>
            <a:r>
              <a:rPr lang="en-US" dirty="0" smtClean="0"/>
              <a:t> are not allowed to paid in cash. Such </a:t>
            </a:r>
            <a:r>
              <a:rPr lang="en-US" dirty="0" err="1" smtClean="0"/>
              <a:t>cheques</a:t>
            </a:r>
            <a:r>
              <a:rPr lang="en-US" dirty="0" smtClean="0"/>
              <a:t> have to be deposited to bank for collection; known as collecting bank.</a:t>
            </a:r>
          </a:p>
          <a:p>
            <a:r>
              <a:rPr lang="en-US" dirty="0" smtClean="0"/>
              <a:t>Who will be collecting bank?</a:t>
            </a:r>
          </a:p>
          <a:p>
            <a:r>
              <a:rPr lang="en-US" dirty="0" smtClean="0"/>
              <a:t>Depends on type of crossing.</a:t>
            </a:r>
          </a:p>
          <a:p>
            <a:r>
              <a:rPr lang="en-US" dirty="0" smtClean="0"/>
              <a:t>In case of ordinary crossing any bank in India may act as collecting bank.</a:t>
            </a:r>
          </a:p>
          <a:p>
            <a:r>
              <a:rPr lang="en-US" dirty="0" smtClean="0"/>
              <a:t>In case of specific crossing only that bank in whose name it is specifically crossed can act as collecting banker.</a:t>
            </a:r>
          </a:p>
          <a:p>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05800" cy="5867400"/>
          </a:xfrm>
        </p:spPr>
        <p:txBody>
          <a:bodyPr>
            <a:normAutofit lnSpcReduction="10000"/>
          </a:bodyPr>
          <a:lstStyle/>
          <a:p>
            <a:r>
              <a:rPr lang="en-US" dirty="0" smtClean="0"/>
              <a:t>In ordinary crossing, payee should have a account in bank but in case of specific crossing his account must be in that bank against whose name it has been specifically crossed. </a:t>
            </a:r>
          </a:p>
          <a:p>
            <a:r>
              <a:rPr lang="en-US" b="1" dirty="0" smtClean="0"/>
              <a:t>Depositing of </a:t>
            </a:r>
            <a:r>
              <a:rPr lang="en-US" b="1" dirty="0" err="1" smtClean="0"/>
              <a:t>cheques</a:t>
            </a:r>
            <a:endParaRPr lang="en-US" dirty="0" smtClean="0"/>
          </a:p>
          <a:p>
            <a:r>
              <a:rPr lang="en-US" dirty="0" err="1" smtClean="0"/>
              <a:t>Cheques</a:t>
            </a:r>
            <a:r>
              <a:rPr lang="en-US" dirty="0" smtClean="0"/>
              <a:t> for collection are deposited through ‘pay in slip’ form by payee himself or any other person.</a:t>
            </a:r>
          </a:p>
          <a:p>
            <a:r>
              <a:rPr lang="en-US" dirty="0" smtClean="0"/>
              <a:t>Bank employee has to return counterfoil of the ‘pay in slip’ with his signature &amp; seal of the bank which remains as proof for deposit.</a:t>
            </a:r>
          </a:p>
          <a:p>
            <a:r>
              <a:rPr lang="en-US" dirty="0" smtClean="0"/>
              <a:t>If collection is not made within reasonable time he may remind with the counterfoil.</a:t>
            </a:r>
            <a:endParaRPr lang="en-US"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305800" cy="5626291"/>
          </a:xfrm>
        </p:spPr>
        <p:txBody>
          <a:bodyPr>
            <a:normAutofit lnSpcReduction="10000"/>
          </a:bodyPr>
          <a:lstStyle/>
          <a:p>
            <a:r>
              <a:rPr lang="en-US" dirty="0" smtClean="0"/>
              <a:t>During 2005 there was drop box without any receipt from bank.</a:t>
            </a:r>
          </a:p>
          <a:p>
            <a:r>
              <a:rPr lang="en-US" dirty="0" smtClean="0"/>
              <a:t>It created hue and cry all over the country.</a:t>
            </a:r>
          </a:p>
          <a:p>
            <a:r>
              <a:rPr lang="en-US" dirty="0" smtClean="0"/>
              <a:t>Complaints of wrong debit of account, loss of </a:t>
            </a:r>
            <a:r>
              <a:rPr lang="en-US" dirty="0" err="1" smtClean="0"/>
              <a:t>cheque</a:t>
            </a:r>
            <a:r>
              <a:rPr lang="en-US" dirty="0" smtClean="0"/>
              <a:t>, wrongful dishonor, altered etc.</a:t>
            </a:r>
          </a:p>
          <a:p>
            <a:r>
              <a:rPr lang="en-US" dirty="0" smtClean="0"/>
              <a:t>It came to the knowledge of RBI it issued a circular to ensure both drop box facility and acknowledgment of </a:t>
            </a:r>
            <a:r>
              <a:rPr lang="en-US" dirty="0" err="1" smtClean="0"/>
              <a:t>cheques</a:t>
            </a:r>
            <a:r>
              <a:rPr lang="en-US" dirty="0" smtClean="0"/>
              <a:t> are made available at collection counters.</a:t>
            </a:r>
          </a:p>
          <a:p>
            <a:r>
              <a:rPr lang="en-US" dirty="0" smtClean="0"/>
              <a:t>No bank can refuse acknowledgment of </a:t>
            </a:r>
            <a:r>
              <a:rPr lang="en-US" dirty="0" err="1" smtClean="0"/>
              <a:t>cheques</a:t>
            </a:r>
            <a:r>
              <a:rPr lang="en-US" dirty="0" smtClean="0"/>
              <a:t> if they are tendered at bank counters. Bank cannot compel customer to drop </a:t>
            </a:r>
            <a:r>
              <a:rPr lang="en-US" dirty="0" err="1" smtClean="0"/>
              <a:t>cheque</a:t>
            </a:r>
            <a:r>
              <a:rPr lang="en-US" dirty="0" smtClean="0"/>
              <a:t> in </a:t>
            </a:r>
            <a:r>
              <a:rPr lang="en-US" dirty="0" err="1" smtClean="0"/>
              <a:t>cheque</a:t>
            </a:r>
            <a:r>
              <a:rPr lang="en-US" dirty="0" smtClean="0"/>
              <a:t> box. While check box facility is also made available.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305800" cy="5473891"/>
          </a:xfrm>
        </p:spPr>
        <p:txBody>
          <a:bodyPr/>
          <a:lstStyle/>
          <a:p>
            <a:pPr>
              <a:tabLst>
                <a:tab pos="2692400" algn="l"/>
              </a:tabLst>
            </a:pPr>
            <a:r>
              <a:rPr lang="en-US" dirty="0" smtClean="0"/>
              <a:t>Display on drop box itself that customer can also tender </a:t>
            </a:r>
            <a:r>
              <a:rPr lang="en-US" dirty="0" err="1" smtClean="0"/>
              <a:t>cheques</a:t>
            </a:r>
            <a:r>
              <a:rPr lang="en-US" dirty="0" smtClean="0"/>
              <a:t> at the counter. </a:t>
            </a:r>
          </a:p>
          <a:p>
            <a:pPr>
              <a:buNone/>
              <a:tabLst>
                <a:tab pos="2692400" algn="l"/>
              </a:tabLst>
            </a:pPr>
            <a:endParaRPr lang="en-US" dirty="0" smtClean="0"/>
          </a:p>
          <a:p>
            <a:pPr>
              <a:tabLst>
                <a:tab pos="2692400" algn="l"/>
              </a:tabLst>
            </a:pPr>
            <a:r>
              <a:rPr lang="en-US" b="1" dirty="0" smtClean="0"/>
              <a:t>Depositing </a:t>
            </a:r>
            <a:r>
              <a:rPr lang="en-US" b="1" dirty="0" err="1" smtClean="0"/>
              <a:t>cheques</a:t>
            </a:r>
            <a:r>
              <a:rPr lang="en-US" b="1" dirty="0" smtClean="0"/>
              <a:t> by phone</a:t>
            </a:r>
          </a:p>
          <a:p>
            <a:pPr>
              <a:tabLst>
                <a:tab pos="2692400" algn="l"/>
              </a:tabLst>
            </a:pPr>
            <a:r>
              <a:rPr lang="en-US" dirty="0" smtClean="0"/>
              <a:t>Photo </a:t>
            </a:r>
            <a:r>
              <a:rPr lang="en-US" dirty="0" err="1" smtClean="0"/>
              <a:t>cheque</a:t>
            </a:r>
            <a:r>
              <a:rPr lang="en-US" dirty="0" smtClean="0"/>
              <a:t>- smart phone</a:t>
            </a:r>
          </a:p>
          <a:p>
            <a:pPr>
              <a:tabLst>
                <a:tab pos="2692400" algn="l"/>
              </a:tabLst>
            </a:pPr>
            <a:r>
              <a:rPr lang="en-US" dirty="0" smtClean="0"/>
              <a:t>Download application.</a:t>
            </a:r>
          </a:p>
          <a:p>
            <a:pPr>
              <a:tabLst>
                <a:tab pos="2692400" algn="l"/>
              </a:tabLst>
            </a:pPr>
            <a:r>
              <a:rPr lang="en-US" dirty="0" smtClean="0"/>
              <a:t>Facility is started in USA, Canada and Spain since 2009. In India it is yet to come. </a:t>
            </a:r>
            <a:endParaRPr 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r>
              <a:rPr lang="en-GB" dirty="0" smtClean="0"/>
              <a:t>The rights of the banker may be grouped as follows:</a:t>
            </a:r>
            <a:endParaRPr lang="en-US" dirty="0" smtClean="0"/>
          </a:p>
          <a:p>
            <a:pPr marL="624078" lvl="0" indent="-514350">
              <a:buFont typeface="+mj-lt"/>
              <a:buAutoNum type="arabicPeriod"/>
            </a:pPr>
            <a:r>
              <a:rPr lang="en-GB" dirty="0" smtClean="0"/>
              <a:t>Banker’s right of general lien</a:t>
            </a:r>
            <a:endParaRPr lang="en-US" dirty="0" smtClean="0"/>
          </a:p>
          <a:p>
            <a:pPr marL="624078" lvl="0" indent="-514350">
              <a:buFont typeface="+mj-lt"/>
              <a:buAutoNum type="arabicPeriod"/>
            </a:pPr>
            <a:r>
              <a:rPr lang="en-GB" dirty="0" smtClean="0"/>
              <a:t>Banker’s right of set-off</a:t>
            </a:r>
            <a:endParaRPr lang="en-US" dirty="0" smtClean="0"/>
          </a:p>
          <a:p>
            <a:pPr marL="624078" lvl="0" indent="-514350">
              <a:buFont typeface="+mj-lt"/>
              <a:buAutoNum type="arabicPeriod"/>
            </a:pPr>
            <a:r>
              <a:rPr lang="en-GB" dirty="0" smtClean="0"/>
              <a:t>Banker’s right of appropriation of payment.</a:t>
            </a:r>
            <a:endParaRPr lang="en-US" dirty="0" smtClean="0"/>
          </a:p>
          <a:p>
            <a:pPr marL="624078" lvl="0" indent="-514350">
              <a:buFont typeface="+mj-lt"/>
              <a:buAutoNum type="arabicPeriod"/>
            </a:pPr>
            <a:r>
              <a:rPr lang="en-GB" dirty="0" smtClean="0"/>
              <a:t>Banker’s right to claim incidental charges.</a:t>
            </a:r>
            <a:endParaRPr lang="en-US" dirty="0" smtClean="0"/>
          </a:p>
          <a:p>
            <a:pPr marL="624078" lvl="0" indent="-514350">
              <a:buFont typeface="+mj-lt"/>
              <a:buAutoNum type="arabicPeriod"/>
            </a:pPr>
            <a:r>
              <a:rPr lang="en-GB" dirty="0" smtClean="0"/>
              <a:t>Banker’s right to compound interest.</a:t>
            </a:r>
            <a:endParaRPr lang="en-US" dirty="0" smtClean="0"/>
          </a:p>
          <a:p>
            <a:endParaRPr lang="en-US" dirty="0" smtClean="0"/>
          </a:p>
          <a:p>
            <a:endParaRPr lang="en-US" dirty="0"/>
          </a:p>
        </p:txBody>
      </p:sp>
      <p:sp>
        <p:nvSpPr>
          <p:cNvPr id="3" name="Title 2"/>
          <p:cNvSpPr>
            <a:spLocks noGrp="1"/>
          </p:cNvSpPr>
          <p:nvPr>
            <p:ph type="title"/>
          </p:nvPr>
        </p:nvSpPr>
        <p:spPr>
          <a:xfrm>
            <a:off x="609600" y="274638"/>
            <a:ext cx="8077200" cy="868362"/>
          </a:xfrm>
        </p:spPr>
        <p:txBody>
          <a:bodyPr>
            <a:normAutofit fontScale="90000"/>
          </a:bodyPr>
          <a:lstStyle/>
          <a:p>
            <a:pPr algn="ctr"/>
            <a:r>
              <a:rPr lang="en-GB" dirty="0" smtClean="0"/>
              <a:t/>
            </a:r>
            <a:br>
              <a:rPr lang="en-GB" dirty="0" smtClean="0"/>
            </a:br>
            <a:r>
              <a:rPr lang="en-GB" dirty="0" smtClean="0"/>
              <a:t>Banker’s Right</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457200"/>
          <a:ext cx="8305800" cy="554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457200"/>
            <a:ext cx="8153400" cy="5550091"/>
          </a:xfrm>
        </p:spPr>
        <p:txBody>
          <a:bodyPr>
            <a:normAutofit lnSpcReduction="10000"/>
          </a:bodyPr>
          <a:lstStyle/>
          <a:p>
            <a:r>
              <a:rPr lang="en-GB" b="1" dirty="0" smtClean="0"/>
              <a:t>Right of general lien</a:t>
            </a:r>
            <a:endParaRPr lang="en-US" dirty="0" smtClean="0"/>
          </a:p>
          <a:p>
            <a:r>
              <a:rPr lang="en-GB" dirty="0" smtClean="0"/>
              <a:t>Lien means right of the creditor to retain the goods and securities owned by debtor until the debt due from him is paid.</a:t>
            </a:r>
            <a:endParaRPr lang="en-US" dirty="0" smtClean="0"/>
          </a:p>
          <a:p>
            <a:r>
              <a:rPr lang="en-GB" dirty="0" smtClean="0"/>
              <a:t>Right to retain the security and not the right to sell it.</a:t>
            </a:r>
            <a:endParaRPr lang="en-US" dirty="0" smtClean="0"/>
          </a:p>
          <a:p>
            <a:r>
              <a:rPr lang="en-GB" dirty="0" smtClean="0"/>
              <a:t>A bankers lien tantamount to an implied pledge- implied pledge. May sell the securities after giving proper to the customer</a:t>
            </a:r>
            <a:endParaRPr lang="en-US" dirty="0" smtClean="0"/>
          </a:p>
          <a:p>
            <a:r>
              <a:rPr lang="en-GB" b="1" dirty="0" smtClean="0"/>
              <a:t>Particular lien </a:t>
            </a:r>
            <a:r>
              <a:rPr lang="en-GB" dirty="0" smtClean="0"/>
              <a:t>can be exercised by a craftsman.</a:t>
            </a:r>
            <a:endParaRPr lang="en-US" dirty="0" smtClean="0"/>
          </a:p>
          <a:p>
            <a:r>
              <a:rPr lang="en-GB" dirty="0" smtClean="0"/>
              <a:t>Goods are retained for a particular debt only. E.g. tailor, repair shop.</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1"/>
            <a:ext cx="8077200" cy="5334000"/>
          </a:xfrm>
        </p:spPr>
        <p:txBody>
          <a:bodyPr/>
          <a:lstStyle/>
          <a:p>
            <a:r>
              <a:rPr lang="en-US" b="1" dirty="0" smtClean="0"/>
              <a:t>Restriction on monopoly</a:t>
            </a:r>
            <a:endParaRPr lang="en-US" dirty="0" smtClean="0"/>
          </a:p>
          <a:p>
            <a:r>
              <a:rPr lang="en-US" dirty="0" smtClean="0"/>
              <a:t>It was realized that joint stock banks with right of issue should be started outside London.</a:t>
            </a:r>
          </a:p>
          <a:p>
            <a:r>
              <a:rPr lang="en-US" dirty="0" smtClean="0"/>
              <a:t>In 1826 an Act was passed which allowed banks to be started with unlimited liability, consisting more than 6 partners , with the right to issue notes, provided they have no office within a radius of 65 miles from London, it was removed –Mr. Joplin-no such monopoly was intended.</a:t>
            </a:r>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GB" b="1" dirty="0" smtClean="0"/>
              <a:t>General lien </a:t>
            </a:r>
            <a:r>
              <a:rPr lang="en-GB" dirty="0" smtClean="0"/>
              <a:t>is applicable in respect of all amounts due from the debtor to creditor.</a:t>
            </a:r>
            <a:endParaRPr lang="en-US" dirty="0" smtClean="0"/>
          </a:p>
          <a:p>
            <a:pPr>
              <a:buNone/>
            </a:pPr>
            <a:r>
              <a:rPr lang="en-GB" dirty="0" smtClean="0"/>
              <a:t> </a:t>
            </a:r>
            <a:endParaRPr lang="en-US" dirty="0" smtClean="0"/>
          </a:p>
          <a:p>
            <a:r>
              <a:rPr lang="en-GB" b="1" dirty="0" smtClean="0"/>
              <a:t>S. 171 </a:t>
            </a:r>
            <a:r>
              <a:rPr lang="en-GB" dirty="0" smtClean="0"/>
              <a:t>of Indian Contract Act provides general lien on the following persons:</a:t>
            </a:r>
            <a:endParaRPr lang="en-US" dirty="0" smtClean="0"/>
          </a:p>
          <a:p>
            <a:r>
              <a:rPr lang="en-GB" dirty="0" smtClean="0"/>
              <a:t>1. Bankers</a:t>
            </a:r>
            <a:endParaRPr lang="en-US" dirty="0" smtClean="0"/>
          </a:p>
          <a:p>
            <a:r>
              <a:rPr lang="en-GB" dirty="0" smtClean="0"/>
              <a:t>2. Factors</a:t>
            </a:r>
            <a:endParaRPr lang="en-US" dirty="0" smtClean="0"/>
          </a:p>
          <a:p>
            <a:r>
              <a:rPr lang="en-GB" dirty="0" smtClean="0"/>
              <a:t>3. </a:t>
            </a:r>
            <a:r>
              <a:rPr lang="en-GB" dirty="0" err="1" smtClean="0"/>
              <a:t>Wharfingers</a:t>
            </a:r>
            <a:endParaRPr lang="en-US" dirty="0" smtClean="0"/>
          </a:p>
          <a:p>
            <a:r>
              <a:rPr lang="en-GB" dirty="0" smtClean="0"/>
              <a:t>4. Attorney of HC</a:t>
            </a:r>
            <a:endParaRPr lang="en-US" dirty="0" smtClean="0"/>
          </a:p>
          <a:p>
            <a:r>
              <a:rPr lang="en-GB" dirty="0" smtClean="0"/>
              <a:t>5. Policy brokers</a:t>
            </a:r>
            <a:endParaRPr lang="en-US" dirty="0" smtClean="0"/>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a:bodyPr>
          <a:lstStyle/>
          <a:p>
            <a:r>
              <a:rPr lang="en-GB" b="1" dirty="0" smtClean="0"/>
              <a:t>Banker cannot exercise general lien if:</a:t>
            </a:r>
            <a:endParaRPr lang="en-US" b="1" dirty="0" smtClean="0"/>
          </a:p>
          <a:p>
            <a:r>
              <a:rPr lang="en-GB" dirty="0" smtClean="0"/>
              <a:t>The  goods and commodities </a:t>
            </a:r>
            <a:r>
              <a:rPr lang="en-GB" dirty="0" err="1" smtClean="0"/>
              <a:t>ve</a:t>
            </a:r>
            <a:r>
              <a:rPr lang="en-GB" dirty="0" smtClean="0"/>
              <a:t> been entrusted to the banker as a trustee or as agent of the customer E.g. safe custody deposits</a:t>
            </a:r>
            <a:endParaRPr lang="en-US" dirty="0" smtClean="0"/>
          </a:p>
          <a:p>
            <a:pPr lvl="0"/>
            <a:r>
              <a:rPr lang="en-GB" dirty="0" smtClean="0"/>
              <a:t>Contract- express or  implied exists, between the customer and the banker which is inconsistent with the bankers right of general lien.</a:t>
            </a:r>
            <a:endParaRPr lang="en-US" dirty="0" smtClean="0"/>
          </a:p>
          <a:p>
            <a:pPr lvl="0"/>
            <a:r>
              <a:rPr lang="en-GB" dirty="0" smtClean="0"/>
              <a:t>If goods or securities are deposited for some special purpose...</a:t>
            </a:r>
            <a:endParaRPr lang="en-US" dirty="0" smtClean="0"/>
          </a:p>
          <a:p>
            <a:pPr>
              <a:buNone/>
            </a:pPr>
            <a:r>
              <a:rPr lang="en-GB" dirty="0" smtClean="0"/>
              <a:t> </a:t>
            </a:r>
            <a:endParaRPr lang="en-US" dirty="0" smtClean="0"/>
          </a:p>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5550091"/>
          </a:xfrm>
        </p:spPr>
        <p:txBody>
          <a:bodyPr>
            <a:normAutofit/>
          </a:bodyPr>
          <a:lstStyle/>
          <a:p>
            <a:r>
              <a:rPr lang="en-US" dirty="0" smtClean="0"/>
              <a:t>If customer sends bills of exchange with specific instructions to utilize its proceeds for specific purpose , a contract inconsistent with right to lien exist.  </a:t>
            </a:r>
          </a:p>
          <a:p>
            <a:r>
              <a:rPr lang="en-US" dirty="0" smtClean="0"/>
              <a:t>Customer hands over shares with the instruction to sell them at or above price &amp; the same are lying unsold with the banker, right of lien cannot be exercised.</a:t>
            </a:r>
          </a:p>
          <a:p>
            <a:r>
              <a:rPr lang="en-US" dirty="0" smtClean="0"/>
              <a:t>Money deposited for specific purpose </a:t>
            </a:r>
            <a:r>
              <a:rPr lang="en-US" i="1" dirty="0" smtClean="0"/>
              <a:t>e.g., </a:t>
            </a:r>
            <a:r>
              <a:rPr lang="en-US" dirty="0" smtClean="0"/>
              <a:t>purchase of securities.</a:t>
            </a:r>
          </a:p>
          <a:p>
            <a:r>
              <a:rPr lang="en-US" dirty="0" smtClean="0"/>
              <a:t>No lien on securities left with the banker negligently. </a:t>
            </a:r>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229600" cy="5105400"/>
          </a:xfrm>
        </p:spPr>
        <p:txBody>
          <a:bodyPr>
            <a:normAutofit lnSpcReduction="10000"/>
          </a:bodyPr>
          <a:lstStyle/>
          <a:p>
            <a:r>
              <a:rPr lang="en-US" dirty="0" smtClean="0"/>
              <a:t>Securities lodged with banker for securing loan, before such loan is actually granted.</a:t>
            </a:r>
          </a:p>
          <a:p>
            <a:r>
              <a:rPr lang="en-US" dirty="0" smtClean="0"/>
              <a:t>No lien over the securities deposited by the customer as a trustee in respect of his personal loan.</a:t>
            </a:r>
          </a:p>
          <a:p>
            <a:pPr>
              <a:buNone/>
            </a:pPr>
            <a:r>
              <a:rPr lang="en-US" dirty="0" smtClean="0"/>
              <a:t>			but if the banker is unaware of the fact that the negotiable securities do not belong to the customer, right of general is not effected.</a:t>
            </a:r>
          </a:p>
          <a:p>
            <a:r>
              <a:rPr lang="en-US" dirty="0" smtClean="0"/>
              <a:t>Banker has right to set-off not lien on money deposited. Lien can be exercised only over the property of someone else not own property.</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lvl="0"/>
            <a:r>
              <a:rPr lang="en-US" b="1" dirty="0" smtClean="0"/>
              <a:t>2. </a:t>
            </a:r>
            <a:r>
              <a:rPr lang="en-GB" b="1" dirty="0" smtClean="0"/>
              <a:t>Banker’s right of set-off</a:t>
            </a:r>
            <a:endParaRPr lang="en-US" b="1" dirty="0" smtClean="0"/>
          </a:p>
          <a:p>
            <a:r>
              <a:rPr lang="en-US" dirty="0" smtClean="0"/>
              <a:t>Mutual claims of debtor and creditor are adjusted and only the remainder amount is payable by debtor.</a:t>
            </a:r>
          </a:p>
          <a:p>
            <a:r>
              <a:rPr lang="en-US" dirty="0" smtClean="0"/>
              <a:t>When customer has taken overdraft…</a:t>
            </a:r>
          </a:p>
          <a:p>
            <a:r>
              <a:rPr lang="en-US" dirty="0" smtClean="0"/>
              <a:t>No set-off when there is agreement to the contrary.</a:t>
            </a:r>
          </a:p>
          <a:p>
            <a:r>
              <a:rPr lang="en-US" dirty="0" smtClean="0"/>
              <a:t>A notice need to be sent.</a:t>
            </a:r>
          </a:p>
          <a:p>
            <a:r>
              <a:rPr lang="en-US" dirty="0" smtClean="0"/>
              <a:t>Banker takes a letter of set-off, in which he can exercise the right of set-off without giving him notice.</a:t>
            </a:r>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normAutofit fontScale="92500"/>
          </a:bodyPr>
          <a:lstStyle/>
          <a:p>
            <a:r>
              <a:rPr lang="en-US" dirty="0" smtClean="0"/>
              <a:t>Banker has right to combine two accounts so that he can set-off the debit against the credit.</a:t>
            </a:r>
          </a:p>
          <a:p>
            <a:r>
              <a:rPr lang="en-US" b="1" dirty="0" smtClean="0"/>
              <a:t>Right to set-off can be exercised subject to following conditions:</a:t>
            </a:r>
          </a:p>
          <a:p>
            <a:pPr marL="624078" indent="-514350">
              <a:buAutoNum type="arabicPeriod"/>
            </a:pPr>
            <a:r>
              <a:rPr lang="en-US" b="1" dirty="0" smtClean="0"/>
              <a:t>Accounts must be in the same name and in the same right.</a:t>
            </a:r>
          </a:p>
          <a:p>
            <a:pPr marL="624078" indent="-514350">
              <a:buNone/>
            </a:pPr>
            <a:r>
              <a:rPr lang="en-US" dirty="0" smtClean="0"/>
              <a:t>			‘the same right’ means that the capacity of account holder in both the accounts must be same.</a:t>
            </a:r>
          </a:p>
          <a:p>
            <a:pPr marL="624078" indent="-514350"/>
            <a:r>
              <a:rPr lang="en-US" dirty="0" smtClean="0"/>
              <a:t>the underlying principle involved in this rule is that funds belonging to someone else, but standing in the name of account holder, should not be made available to satisfy his debts. </a:t>
            </a:r>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92500"/>
          </a:bodyPr>
          <a:lstStyle/>
          <a:p>
            <a:r>
              <a:rPr lang="en-US" dirty="0" smtClean="0"/>
              <a:t>Sole trader- account in personal name &amp; account in firm name are deemed to be in same capacity.</a:t>
            </a:r>
          </a:p>
          <a:p>
            <a:r>
              <a:rPr lang="en-US" dirty="0" smtClean="0"/>
              <a:t>In capacity of guardian &amp; personal account are not in same capacity.</a:t>
            </a:r>
          </a:p>
          <a:p>
            <a:r>
              <a:rPr lang="en-US" dirty="0" smtClean="0"/>
              <a:t>Partnership account firm &amp; personal A/C.</a:t>
            </a:r>
          </a:p>
          <a:p>
            <a:pPr>
              <a:buNone/>
            </a:pPr>
            <a:endParaRPr lang="en-US" dirty="0" smtClean="0"/>
          </a:p>
          <a:p>
            <a:r>
              <a:rPr lang="en-US" dirty="0" smtClean="0"/>
              <a:t>2. The right of set-off can be exercised in respect of debts due not in respect of future or contingent debts.</a:t>
            </a:r>
          </a:p>
          <a:p>
            <a:r>
              <a:rPr lang="en-US" dirty="0" smtClean="0"/>
              <a:t>3. The amount of debts must be certain.</a:t>
            </a:r>
          </a:p>
          <a:p>
            <a:r>
              <a:rPr lang="en-US" dirty="0" smtClean="0"/>
              <a:t>4. The banker has the right to exercise  set-off before Garnishee order is made effective.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05800" cy="5486400"/>
          </a:xfrm>
        </p:spPr>
        <p:txBody>
          <a:bodyPr/>
          <a:lstStyle/>
          <a:p>
            <a:r>
              <a:rPr lang="en-US" b="1" dirty="0" smtClean="0"/>
              <a:t>Banker’s right to combine accounts</a:t>
            </a:r>
          </a:p>
          <a:p>
            <a:r>
              <a:rPr lang="en-US" i="1" dirty="0" smtClean="0"/>
              <a:t>Garnett </a:t>
            </a:r>
            <a:r>
              <a:rPr lang="en-US" dirty="0" smtClean="0"/>
              <a:t> v. </a:t>
            </a:r>
            <a:r>
              <a:rPr lang="en-US" i="1" dirty="0" smtClean="0"/>
              <a:t>Mc </a:t>
            </a:r>
            <a:r>
              <a:rPr lang="en-US" i="1" dirty="0" err="1" smtClean="0"/>
              <a:t>Kervan</a:t>
            </a:r>
            <a:endParaRPr lang="en-US" i="1" dirty="0" smtClean="0"/>
          </a:p>
          <a:p>
            <a:r>
              <a:rPr lang="en-US" dirty="0" smtClean="0"/>
              <a:t>the plaintiff had a dormant overdraft with one branch of a bank &amp; few years after he stopped business with the branch.</a:t>
            </a:r>
          </a:p>
          <a:p>
            <a:r>
              <a:rPr lang="en-US" dirty="0" smtClean="0"/>
              <a:t>He opened a new A/C with another branch of the same bank.</a:t>
            </a:r>
          </a:p>
          <a:p>
            <a:r>
              <a:rPr lang="en-US" dirty="0" smtClean="0"/>
              <a:t>Where his credit balance just exceeded the amount of the dormant debit balance.</a:t>
            </a:r>
          </a:p>
          <a:p>
            <a:r>
              <a:rPr lang="en-US" dirty="0" smtClean="0"/>
              <a:t>The amount required for clearing of the overdraft with the first branch was transferred  from his A/C in the second branch.</a:t>
            </a:r>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382000" cy="5702491"/>
          </a:xfrm>
        </p:spPr>
        <p:txBody>
          <a:bodyPr/>
          <a:lstStyle/>
          <a:p>
            <a:r>
              <a:rPr lang="en-US" dirty="0" smtClean="0"/>
              <a:t>It led to the dishonor of </a:t>
            </a:r>
            <a:r>
              <a:rPr lang="en-US" dirty="0" err="1" smtClean="0"/>
              <a:t>cheque</a:t>
            </a:r>
            <a:r>
              <a:rPr lang="en-US" dirty="0" smtClean="0"/>
              <a:t>.</a:t>
            </a:r>
          </a:p>
          <a:p>
            <a:r>
              <a:rPr lang="en-US" dirty="0" smtClean="0"/>
              <a:t>The Court decision was in favor of bank.</a:t>
            </a:r>
          </a:p>
          <a:p>
            <a:r>
              <a:rPr lang="en-US" dirty="0" smtClean="0"/>
              <a:t>It was held that there was no special contract or usage proved to keep the accounts separate.</a:t>
            </a:r>
          </a:p>
          <a:p>
            <a:r>
              <a:rPr lang="en-US" dirty="0" smtClean="0"/>
              <a:t>There was no legal obligation on a bank to give notice to a customer of intention to combine accounts, either from the express contract or course of dealing.</a:t>
            </a:r>
          </a:p>
          <a:p>
            <a:r>
              <a:rPr lang="en-US" b="1" dirty="0" smtClean="0"/>
              <a:t>No right of the customer to combine the account</a:t>
            </a:r>
          </a:p>
          <a:p>
            <a:r>
              <a:rPr lang="en-US" dirty="0" smtClean="0"/>
              <a:t>Banker issue different </a:t>
            </a:r>
            <a:r>
              <a:rPr lang="en-US" dirty="0" err="1" smtClean="0"/>
              <a:t>cheque</a:t>
            </a:r>
            <a:r>
              <a:rPr lang="en-US" dirty="0" smtClean="0"/>
              <a:t> books with different code no. for different accounts.</a:t>
            </a:r>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81000"/>
            <a:ext cx="8153400" cy="5626291"/>
          </a:xfrm>
        </p:spPr>
        <p:txBody>
          <a:bodyPr>
            <a:normAutofit lnSpcReduction="10000"/>
          </a:bodyPr>
          <a:lstStyle/>
          <a:p>
            <a:r>
              <a:rPr lang="en-US" i="1" dirty="0" smtClean="0"/>
              <a:t>SBI  </a:t>
            </a:r>
            <a:r>
              <a:rPr lang="en-US" dirty="0" err="1" smtClean="0"/>
              <a:t>v.</a:t>
            </a:r>
            <a:r>
              <a:rPr lang="en-US" i="1" dirty="0" err="1" smtClean="0"/>
              <a:t>Vathi</a:t>
            </a:r>
            <a:r>
              <a:rPr lang="en-US" i="1" dirty="0" smtClean="0"/>
              <a:t> Samba Murthy  </a:t>
            </a:r>
            <a:r>
              <a:rPr lang="en-US" dirty="0" smtClean="0"/>
              <a:t>AIR 1988 </a:t>
            </a:r>
            <a:r>
              <a:rPr lang="en-US" dirty="0" err="1" smtClean="0"/>
              <a:t>Ori</a:t>
            </a:r>
            <a:r>
              <a:rPr lang="en-US" dirty="0" smtClean="0"/>
              <a:t> 50.</a:t>
            </a:r>
          </a:p>
          <a:p>
            <a:r>
              <a:rPr lang="en-US" dirty="0" smtClean="0"/>
              <a:t>Customer had two current accounts with the bank.</a:t>
            </a:r>
          </a:p>
          <a:p>
            <a:r>
              <a:rPr lang="en-US" dirty="0" smtClean="0"/>
              <a:t>One A/C was in the name of the customer &amp; other in the of partnership firm, of which he was partner.</a:t>
            </a:r>
          </a:p>
          <a:p>
            <a:r>
              <a:rPr lang="en-US" dirty="0" smtClean="0"/>
              <a:t>The customer issued </a:t>
            </a:r>
            <a:r>
              <a:rPr lang="en-US" dirty="0" err="1" smtClean="0"/>
              <a:t>cheque</a:t>
            </a:r>
            <a:r>
              <a:rPr lang="en-US" dirty="0" smtClean="0"/>
              <a:t> on his personal account .</a:t>
            </a:r>
          </a:p>
          <a:p>
            <a:r>
              <a:rPr lang="en-US" dirty="0" smtClean="0"/>
              <a:t>Funds in that A/C were insufficient.</a:t>
            </a:r>
          </a:p>
          <a:p>
            <a:r>
              <a:rPr lang="en-US" dirty="0" smtClean="0"/>
              <a:t>The bank honored the </a:t>
            </a:r>
            <a:r>
              <a:rPr lang="en-US" dirty="0" err="1" smtClean="0"/>
              <a:t>cheque</a:t>
            </a:r>
            <a:r>
              <a:rPr lang="en-US" dirty="0" smtClean="0"/>
              <a:t> resulting in </a:t>
            </a:r>
            <a:r>
              <a:rPr lang="en-US" dirty="0" err="1" smtClean="0"/>
              <a:t>overdrawl</a:t>
            </a:r>
            <a:r>
              <a:rPr lang="en-US" dirty="0" smtClean="0"/>
              <a:t> of personal A/C.</a:t>
            </a:r>
          </a:p>
          <a:p>
            <a:r>
              <a:rPr lang="en-US" dirty="0" smtClean="0"/>
              <a:t>When demanded, the customer refused to pay the overdraft &amp; interest thereon.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81001"/>
            <a:ext cx="8153400" cy="5181600"/>
          </a:xfrm>
        </p:spPr>
        <p:txBody>
          <a:bodyPr/>
          <a:lstStyle/>
          <a:p>
            <a:r>
              <a:rPr lang="en-US" b="1" dirty="0" smtClean="0"/>
              <a:t>Peel’s Act, 1844</a:t>
            </a:r>
          </a:p>
          <a:p>
            <a:pPr>
              <a:buNone/>
            </a:pPr>
            <a:endParaRPr lang="en-US" b="1" dirty="0" smtClean="0"/>
          </a:p>
          <a:p>
            <a:r>
              <a:rPr lang="en-US" dirty="0" smtClean="0"/>
              <a:t>No limit to the amount of notes, which </a:t>
            </a:r>
            <a:r>
              <a:rPr lang="en-US" dirty="0" err="1" smtClean="0"/>
              <a:t>pvt</a:t>
            </a:r>
            <a:r>
              <a:rPr lang="en-US" dirty="0" smtClean="0"/>
              <a:t> bankers and after 1826 the country joint-stock banks were allowed to issue.</a:t>
            </a:r>
          </a:p>
          <a:p>
            <a:r>
              <a:rPr lang="en-US" dirty="0" smtClean="0"/>
              <a:t> resulted in numerous banking crisis and bank failures . </a:t>
            </a:r>
          </a:p>
          <a:p>
            <a:r>
              <a:rPr lang="en-US" dirty="0" smtClean="0"/>
              <a:t>Extinction of the right of issue of bank notes and deposit banking came into place.</a:t>
            </a:r>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r>
              <a:rPr lang="en-US" dirty="0" smtClean="0"/>
              <a:t>Defense: the amount of </a:t>
            </a:r>
            <a:r>
              <a:rPr lang="en-US" dirty="0" err="1" smtClean="0"/>
              <a:t>cheque</a:t>
            </a:r>
            <a:r>
              <a:rPr lang="en-US" dirty="0" smtClean="0"/>
              <a:t> was really intended to be drawn from the partnership A/C in which there was sufficient balance.</a:t>
            </a:r>
          </a:p>
          <a:p>
            <a:r>
              <a:rPr lang="en-US" dirty="0" smtClean="0"/>
              <a:t>Held : </a:t>
            </a:r>
            <a:r>
              <a:rPr lang="en-US" dirty="0" err="1" smtClean="0"/>
              <a:t>cheque</a:t>
            </a:r>
            <a:r>
              <a:rPr lang="en-US" dirty="0" smtClean="0"/>
              <a:t> of one account cannot be used in respect of another account, even though the same person may be having two accounts.</a:t>
            </a:r>
          </a:p>
          <a:p>
            <a:r>
              <a:rPr lang="en-US" dirty="0" smtClean="0"/>
              <a:t>Regarding the overdraft the Court held that the customer is liable to pay back the amount with reasonable interest.</a:t>
            </a:r>
          </a:p>
          <a:p>
            <a:r>
              <a:rPr lang="en-US" dirty="0" smtClean="0"/>
              <a:t>  </a:t>
            </a:r>
            <a:endParaRPr 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305800" cy="5626291"/>
          </a:xfrm>
        </p:spPr>
        <p:txBody>
          <a:bodyPr>
            <a:normAutofit lnSpcReduction="10000"/>
          </a:bodyPr>
          <a:lstStyle/>
          <a:p>
            <a:r>
              <a:rPr lang="en-US" b="1" dirty="0" smtClean="0"/>
              <a:t>Automatic right of set-off  </a:t>
            </a:r>
            <a:r>
              <a:rPr lang="en-US" dirty="0" smtClean="0"/>
              <a:t>of all accounts arises immediately in the following instances:</a:t>
            </a:r>
          </a:p>
          <a:p>
            <a:pPr marL="624078" indent="-514350">
              <a:buAutoNum type="arabicPeriod"/>
            </a:pPr>
            <a:r>
              <a:rPr lang="en-US" dirty="0" smtClean="0"/>
              <a:t>On the death, mental incapacity or insolvency of a customer.</a:t>
            </a:r>
          </a:p>
          <a:p>
            <a:pPr marL="624078" indent="-514350">
              <a:buAutoNum type="arabicPeriod"/>
            </a:pPr>
            <a:r>
              <a:rPr lang="en-US" dirty="0" smtClean="0"/>
              <a:t>Winding-up of a Co.</a:t>
            </a:r>
          </a:p>
          <a:p>
            <a:pPr marL="624078" indent="-514350">
              <a:buAutoNum type="arabicPeriod"/>
            </a:pPr>
            <a:r>
              <a:rPr lang="en-US" dirty="0" smtClean="0"/>
              <a:t>On the receipt of a </a:t>
            </a:r>
            <a:r>
              <a:rPr lang="en-US" dirty="0" err="1" smtClean="0"/>
              <a:t>Garnisghee</a:t>
            </a:r>
            <a:r>
              <a:rPr lang="en-US" dirty="0" smtClean="0"/>
              <a:t> Order.</a:t>
            </a:r>
          </a:p>
          <a:p>
            <a:pPr marL="624078" indent="-514350">
              <a:buNone/>
            </a:pPr>
            <a:r>
              <a:rPr lang="en-US" b="1" dirty="0" smtClean="0"/>
              <a:t>Right to publish </a:t>
            </a:r>
            <a:r>
              <a:rPr lang="en-US" b="1" smtClean="0"/>
              <a:t>defaulting borrowers. </a:t>
            </a:r>
            <a:endParaRPr lang="en-US" b="1" dirty="0" smtClean="0"/>
          </a:p>
          <a:p>
            <a:pPr marL="624078" indent="-514350">
              <a:buNone/>
            </a:pPr>
            <a:r>
              <a:rPr lang="en-US" b="1" dirty="0" smtClean="0"/>
              <a:t>Right of Appropriation (Rule of Clayton’s Case)</a:t>
            </a:r>
          </a:p>
          <a:p>
            <a:pPr marL="624078" indent="-514350"/>
            <a:r>
              <a:rPr lang="en-US" dirty="0" smtClean="0"/>
              <a:t>In the course of his usual business, a banker receives payments from his customer.</a:t>
            </a:r>
          </a:p>
          <a:p>
            <a:pPr marL="624078" indent="-514350"/>
            <a:r>
              <a:rPr lang="en-US" dirty="0" smtClean="0"/>
              <a:t>If the customer has taken more then one loan, the question of appropriation of the money deposited subsequently arises  </a:t>
            </a:r>
            <a:r>
              <a:rPr lang="en-US" b="1" dirty="0" smtClean="0"/>
              <a:t> </a:t>
            </a:r>
            <a:endParaRPr lang="en-US" b="1"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5550091"/>
          </a:xfrm>
        </p:spPr>
        <p:txBody>
          <a:bodyPr/>
          <a:lstStyle/>
          <a:p>
            <a:r>
              <a:rPr lang="en-US" dirty="0" smtClean="0"/>
              <a:t>In such cases customer has the right to direct the banker to appropriate the amount to either of the two accounts.</a:t>
            </a:r>
          </a:p>
          <a:p>
            <a:r>
              <a:rPr lang="en-US" dirty="0" smtClean="0"/>
              <a:t>In the absence of any direction from the </a:t>
            </a:r>
            <a:r>
              <a:rPr lang="en-US" dirty="0" err="1" smtClean="0"/>
              <a:t>the</a:t>
            </a:r>
            <a:r>
              <a:rPr lang="en-US" dirty="0" smtClean="0"/>
              <a:t> customer, the banker shall have the right to appropriate the payment to any debt or account according to his discretion.</a:t>
            </a:r>
          </a:p>
          <a:p>
            <a:r>
              <a:rPr lang="en-US" dirty="0" smtClean="0"/>
              <a:t>He should inform the customer accordingly.</a:t>
            </a:r>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305800" cy="5473891"/>
          </a:xfrm>
        </p:spPr>
        <p:txBody>
          <a:bodyPr>
            <a:normAutofit lnSpcReduction="10000"/>
          </a:bodyPr>
          <a:lstStyle/>
          <a:p>
            <a:r>
              <a:rPr lang="en-US" dirty="0" smtClean="0"/>
              <a:t>Clayton’s Case</a:t>
            </a:r>
          </a:p>
          <a:p>
            <a:r>
              <a:rPr lang="en-US" i="1" dirty="0" err="1" smtClean="0"/>
              <a:t>Devayns</a:t>
            </a:r>
            <a:r>
              <a:rPr lang="en-US" dirty="0" smtClean="0"/>
              <a:t> v. </a:t>
            </a:r>
            <a:r>
              <a:rPr lang="en-US" i="1" dirty="0" smtClean="0"/>
              <a:t>Noble</a:t>
            </a:r>
          </a:p>
          <a:p>
            <a:r>
              <a:rPr lang="en-US" dirty="0" smtClean="0"/>
              <a:t>A firm of bankers known as </a:t>
            </a:r>
            <a:r>
              <a:rPr lang="en-US" dirty="0" err="1" smtClean="0"/>
              <a:t>Devayanes</a:t>
            </a:r>
            <a:r>
              <a:rPr lang="en-US" dirty="0" smtClean="0"/>
              <a:t>, Noble &amp; Co. had 5 partners.</a:t>
            </a:r>
          </a:p>
          <a:p>
            <a:r>
              <a:rPr lang="en-US" dirty="0" err="1" smtClean="0"/>
              <a:t>Devayanes</a:t>
            </a:r>
            <a:r>
              <a:rPr lang="en-US" dirty="0" smtClean="0"/>
              <a:t>, the senior partner, died &amp; the surviving partners carried on the business of banking in the same name.</a:t>
            </a:r>
          </a:p>
          <a:p>
            <a:r>
              <a:rPr lang="en-US" dirty="0" smtClean="0"/>
              <a:t>The executors of the deceased partner objected to the continuance of the name </a:t>
            </a:r>
            <a:r>
              <a:rPr lang="en-US" dirty="0" err="1" smtClean="0"/>
              <a:t>Devayanes</a:t>
            </a:r>
            <a:r>
              <a:rPr lang="en-US" dirty="0" smtClean="0"/>
              <a:t> in the firm’s name.</a:t>
            </a:r>
          </a:p>
          <a:p>
            <a:r>
              <a:rPr lang="en-US" dirty="0" smtClean="0"/>
              <a:t>After a year the firm become bankrupt &amp; various classes of creditors of the firm placed their claims against the estate of </a:t>
            </a:r>
            <a:r>
              <a:rPr lang="en-US" dirty="0" err="1" smtClean="0"/>
              <a:t>Devayanes</a:t>
            </a:r>
            <a:r>
              <a:rPr lang="en-US" dirty="0" smtClean="0"/>
              <a:t>.</a:t>
            </a:r>
            <a:endParaRPr lang="en-US"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N Clayton was one such creditor who continued to deal with the surviving partners.</a:t>
            </a:r>
          </a:p>
          <a:p>
            <a:r>
              <a:rPr lang="en-US" dirty="0" smtClean="0"/>
              <a:t>At the time of death of </a:t>
            </a:r>
            <a:r>
              <a:rPr lang="en-US" dirty="0" err="1" smtClean="0"/>
              <a:t>Deveynes</a:t>
            </a:r>
            <a:r>
              <a:rPr lang="en-US" dirty="0" smtClean="0"/>
              <a:t>, Claytons balance was $1,713. He withdrew several times thus balance reduced to $453.</a:t>
            </a:r>
          </a:p>
          <a:p>
            <a:r>
              <a:rPr lang="en-US" dirty="0" smtClean="0"/>
              <a:t>Later he deposited with the firm, credit balance at the time of bankruptcy</a:t>
            </a:r>
          </a:p>
          <a:p>
            <a:endParaRPr lang="en-US"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Not to draw </a:t>
            </a:r>
            <a:r>
              <a:rPr lang="en-US" dirty="0" err="1" smtClean="0"/>
              <a:t>cheques</a:t>
            </a:r>
            <a:r>
              <a:rPr lang="en-US" dirty="0" smtClean="0"/>
              <a:t> without sufficient funds.</a:t>
            </a:r>
          </a:p>
          <a:p>
            <a:r>
              <a:rPr lang="en-US" dirty="0" smtClean="0"/>
              <a:t>Drawing </a:t>
            </a:r>
            <a:r>
              <a:rPr lang="en-US" dirty="0" err="1" smtClean="0"/>
              <a:t>cheques</a:t>
            </a:r>
            <a:r>
              <a:rPr lang="en-US" dirty="0" smtClean="0"/>
              <a:t> with reasonable care.</a:t>
            </a:r>
          </a:p>
          <a:p>
            <a:pPr marL="624078" indent="-514350">
              <a:buAutoNum type="arabicPeriod"/>
            </a:pPr>
            <a:r>
              <a:rPr lang="en-US" dirty="0" smtClean="0"/>
              <a:t>Keep the </a:t>
            </a:r>
            <a:r>
              <a:rPr lang="en-US" dirty="0" err="1" smtClean="0"/>
              <a:t>cheque</a:t>
            </a:r>
            <a:r>
              <a:rPr lang="en-US" dirty="0" smtClean="0"/>
              <a:t> book under lock &amp; key.</a:t>
            </a:r>
          </a:p>
          <a:p>
            <a:pPr marL="624078" indent="-514350">
              <a:buAutoNum type="arabicPeriod"/>
            </a:pPr>
            <a:r>
              <a:rPr lang="en-US" dirty="0" smtClean="0"/>
              <a:t>Fill in the body of </a:t>
            </a:r>
            <a:r>
              <a:rPr lang="en-US" dirty="0" err="1" smtClean="0"/>
              <a:t>cheques</a:t>
            </a:r>
            <a:r>
              <a:rPr lang="en-US" dirty="0" smtClean="0"/>
              <a:t> before delivery.</a:t>
            </a:r>
          </a:p>
          <a:p>
            <a:pPr marL="624078" indent="-514350">
              <a:buAutoNum type="arabicPeriod"/>
            </a:pPr>
            <a:r>
              <a:rPr lang="en-US" dirty="0" smtClean="0"/>
              <a:t>Fill in the amount in words as near as possible to the words “Rupees” and amount in figures as near as possible to “Rs”.</a:t>
            </a:r>
          </a:p>
          <a:p>
            <a:pPr marL="624078" indent="-514350"/>
            <a:r>
              <a:rPr lang="en-US" dirty="0" err="1" smtClean="0"/>
              <a:t>Cheques</a:t>
            </a:r>
            <a:r>
              <a:rPr lang="en-US" dirty="0" smtClean="0"/>
              <a:t> must be drawn in such a way as to prevent any alteration after issue. </a:t>
            </a:r>
            <a:endParaRPr lang="en-US" dirty="0"/>
          </a:p>
        </p:txBody>
      </p:sp>
      <p:sp>
        <p:nvSpPr>
          <p:cNvPr id="3" name="Title 2"/>
          <p:cNvSpPr>
            <a:spLocks noGrp="1"/>
          </p:cNvSpPr>
          <p:nvPr>
            <p:ph type="title"/>
          </p:nvPr>
        </p:nvSpPr>
        <p:spPr/>
        <p:txBody>
          <a:bodyPr/>
          <a:lstStyle/>
          <a:p>
            <a:r>
              <a:rPr lang="en-US" dirty="0" smtClean="0"/>
              <a:t>Obligation of customer</a:t>
            </a:r>
            <a:endParaRPr lang="en-US"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r>
              <a:rPr lang="en-US" i="1" dirty="0" smtClean="0"/>
              <a:t>Young  </a:t>
            </a:r>
            <a:r>
              <a:rPr lang="en-US" dirty="0" err="1" smtClean="0"/>
              <a:t>v.</a:t>
            </a:r>
            <a:r>
              <a:rPr lang="en-US" i="1" dirty="0" err="1" smtClean="0"/>
              <a:t>Goorte</a:t>
            </a:r>
            <a:endParaRPr lang="en-US" i="1" dirty="0" smtClean="0"/>
          </a:p>
          <a:p>
            <a:r>
              <a:rPr lang="en-US" dirty="0" smtClean="0"/>
              <a:t>The customer left the gap while writing the amount in figures and in words &amp; the Court held that the customer provided the occasion for his own loss.</a:t>
            </a:r>
          </a:p>
          <a:p>
            <a:r>
              <a:rPr lang="en-US" dirty="0" smtClean="0"/>
              <a:t>He could not rely on the normal rule that the alteration of </a:t>
            </a:r>
            <a:r>
              <a:rPr lang="en-US" dirty="0" err="1" smtClean="0"/>
              <a:t>cheque</a:t>
            </a:r>
            <a:r>
              <a:rPr lang="en-US" dirty="0" smtClean="0"/>
              <a:t> in a material particular invalidated it, so the banker had no mandate to pay it at all.</a:t>
            </a:r>
          </a:p>
          <a:p>
            <a:r>
              <a:rPr lang="en-US" dirty="0" smtClean="0"/>
              <a:t>3. To repay </a:t>
            </a:r>
            <a:r>
              <a:rPr lang="en-US" dirty="0" err="1" smtClean="0"/>
              <a:t>overdrawings</a:t>
            </a:r>
            <a:r>
              <a:rPr lang="en-US" dirty="0" smtClean="0"/>
              <a:t>.</a:t>
            </a:r>
          </a:p>
          <a:p>
            <a:r>
              <a:rPr lang="en-US" dirty="0" smtClean="0"/>
              <a:t>4. To pay charges of the bank</a:t>
            </a:r>
          </a:p>
          <a:p>
            <a:pPr lvl="1"/>
            <a:r>
              <a:rPr lang="en-US" dirty="0" smtClean="0"/>
              <a:t>Banker provides diversified services like issue of DD, locker facility, travel </a:t>
            </a:r>
            <a:r>
              <a:rPr lang="en-US" dirty="0" err="1" smtClean="0"/>
              <a:t>cheques</a:t>
            </a:r>
            <a:r>
              <a:rPr lang="en-US" dirty="0" smtClean="0"/>
              <a:t>, MICR </a:t>
            </a:r>
            <a:r>
              <a:rPr lang="en-US" dirty="0" err="1" smtClean="0"/>
              <a:t>cheques</a:t>
            </a:r>
            <a:r>
              <a:rPr lang="en-US" dirty="0" smtClean="0"/>
              <a:t>, credit cards, ATM facility etc. </a:t>
            </a:r>
            <a:endParaRPr lang="en-US"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To communicate or inform facts</a:t>
            </a:r>
          </a:p>
          <a:p>
            <a:pPr>
              <a:buFont typeface="Wingdings" pitchFamily="2" charset="2"/>
              <a:buChar char="§"/>
            </a:pPr>
            <a:r>
              <a:rPr lang="en-US" dirty="0" smtClean="0"/>
              <a:t>Forgery of signature on </a:t>
            </a:r>
            <a:r>
              <a:rPr lang="en-US" dirty="0" err="1" smtClean="0"/>
              <a:t>cheque</a:t>
            </a:r>
            <a:r>
              <a:rPr lang="en-US" dirty="0" smtClean="0"/>
              <a:t>, loss of </a:t>
            </a:r>
            <a:r>
              <a:rPr lang="en-US" dirty="0" err="1" smtClean="0"/>
              <a:t>cheque</a:t>
            </a:r>
            <a:r>
              <a:rPr lang="en-US" dirty="0" smtClean="0"/>
              <a:t> book, ATM cards etc.</a:t>
            </a:r>
          </a:p>
          <a:p>
            <a:pPr>
              <a:buFont typeface="Wingdings" pitchFamily="2" charset="2"/>
              <a:buChar char="q"/>
            </a:pPr>
            <a:r>
              <a:rPr lang="en-US" dirty="0" smtClean="0"/>
              <a:t>To make demand for repayment of </a:t>
            </a:r>
            <a:r>
              <a:rPr lang="en-US" dirty="0" err="1" smtClean="0"/>
              <a:t>deposists</a:t>
            </a:r>
            <a:r>
              <a:rPr lang="en-US" dirty="0" smtClean="0"/>
              <a:t>.</a:t>
            </a:r>
          </a:p>
          <a:p>
            <a:pPr>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Classification of Deposits</a:t>
            </a:r>
            <a:endParaRPr lang="en-US"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lstStyle/>
          <a:p>
            <a:r>
              <a:rPr lang="en-US" b="1" dirty="0" smtClean="0"/>
              <a:t>Demand </a:t>
            </a:r>
            <a:r>
              <a:rPr lang="en-US" b="1" dirty="0" err="1" smtClean="0"/>
              <a:t>deposists</a:t>
            </a:r>
            <a:endParaRPr lang="en-US" b="1" dirty="0" smtClean="0"/>
          </a:p>
          <a:p>
            <a:r>
              <a:rPr lang="en-US" dirty="0" smtClean="0"/>
              <a:t>Payable on demand.</a:t>
            </a:r>
          </a:p>
          <a:p>
            <a:r>
              <a:rPr lang="en-US" dirty="0" smtClean="0"/>
              <a:t>Banker has to keep sufficient cash reserves to meet such liability. </a:t>
            </a:r>
          </a:p>
          <a:p>
            <a:r>
              <a:rPr lang="en-US" dirty="0" err="1" smtClean="0"/>
              <a:t>Withdrawable</a:t>
            </a:r>
            <a:r>
              <a:rPr lang="en-US" dirty="0" smtClean="0"/>
              <a:t> without notice.</a:t>
            </a:r>
          </a:p>
          <a:p>
            <a:r>
              <a:rPr lang="en-US" dirty="0" smtClean="0"/>
              <a:t>Deposits are liability on part of the bankers, so it may be termed as demand liability/ time liability.</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1"/>
            <a:ext cx="8077200" cy="5257800"/>
          </a:xfrm>
        </p:spPr>
        <p:txBody>
          <a:bodyPr/>
          <a:lstStyle/>
          <a:p>
            <a:r>
              <a:rPr lang="en-US" b="1" dirty="0" smtClean="0"/>
              <a:t>Growth of deposit banking and </a:t>
            </a:r>
            <a:r>
              <a:rPr lang="en-US" b="1" dirty="0" err="1" smtClean="0"/>
              <a:t>cheque</a:t>
            </a:r>
            <a:r>
              <a:rPr lang="en-US" b="1" dirty="0" smtClean="0"/>
              <a:t> currency</a:t>
            </a:r>
            <a:endParaRPr lang="en-US" dirty="0" smtClean="0"/>
          </a:p>
          <a:p>
            <a:r>
              <a:rPr lang="en-US" dirty="0" smtClean="0"/>
              <a:t>Currency and Bank Notes Act, 1928- Bank of England  was given exclusive right to issue notes.</a:t>
            </a:r>
          </a:p>
          <a:p>
            <a:r>
              <a:rPr lang="en-US" dirty="0" smtClean="0"/>
              <a:t>In 1947 it was nationalized.</a:t>
            </a:r>
          </a:p>
          <a:p>
            <a:pPr>
              <a:buNone/>
            </a:pPr>
            <a:endParaRPr lang="en-US" dirty="0" smtClean="0"/>
          </a:p>
          <a:p>
            <a:r>
              <a:rPr lang="en-US" b="1" dirty="0" smtClean="0"/>
              <a:t>History of Banking in India</a:t>
            </a:r>
            <a:endParaRPr lang="en-US" dirty="0" smtClean="0"/>
          </a:p>
          <a:p>
            <a:r>
              <a:rPr lang="en-US" dirty="0" smtClean="0"/>
              <a:t>India was not a stranger to the concept of Banking.  </a:t>
            </a:r>
          </a:p>
          <a:p>
            <a:endParaRPr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457200"/>
          <a:ext cx="8305800" cy="554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No restriction on the number &amp; the amount of withdrawals.</a:t>
            </a:r>
          </a:p>
          <a:p>
            <a:r>
              <a:rPr lang="en-US" dirty="0" smtClean="0"/>
              <a:t>Formerly it did not contribute to the capital of banks in India as compared to FD.</a:t>
            </a:r>
          </a:p>
          <a:p>
            <a:r>
              <a:rPr lang="en-US" dirty="0" smtClean="0"/>
              <a:t>In recent years it constitute 15 to 20% of aggregate deposits. Portion varies with bank to bank and from time to time.</a:t>
            </a:r>
          </a:p>
          <a:p>
            <a:r>
              <a:rPr lang="en-US" dirty="0" smtClean="0"/>
              <a:t>Current Account suit the requirement of big businessmen, joint stock companies, institutions, public authorities and public corporations.</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Current Accounts</a:t>
            </a:r>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r>
              <a:rPr lang="en-US" dirty="0" smtClean="0"/>
              <a:t>Reserve Bank directive prohibits payment of  interest on current accounts.</a:t>
            </a:r>
          </a:p>
          <a:p>
            <a:r>
              <a:rPr lang="en-US" dirty="0" smtClean="0"/>
              <a:t>Maintain minimum balance, failing which customer has to pay bank charges either in the form of commission on the half yearly turnover of the A/C certain sum of money every half year.</a:t>
            </a:r>
          </a:p>
          <a:p>
            <a:r>
              <a:rPr lang="en-US" dirty="0" smtClean="0"/>
              <a:t>This practice enables the banker to earn something on the minimum balance agreed to kept.</a:t>
            </a:r>
          </a:p>
          <a:p>
            <a:r>
              <a:rPr lang="en-US" dirty="0" smtClean="0"/>
              <a:t>Overdraft facility is available only in case of Current A/C.</a:t>
            </a:r>
          </a:p>
          <a:p>
            <a:endParaRPr lang="en-US"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4788091"/>
          </a:xfrm>
        </p:spPr>
        <p:txBody>
          <a:bodyPr>
            <a:normAutofit lnSpcReduction="10000"/>
          </a:bodyPr>
          <a:lstStyle/>
          <a:p>
            <a:r>
              <a:rPr lang="en-US" dirty="0" smtClean="0"/>
              <a:t>Helps customers to save part of their current income to meet their future needs &amp; earn income from their savings.</a:t>
            </a:r>
          </a:p>
          <a:p>
            <a:r>
              <a:rPr lang="en-US" dirty="0" smtClean="0"/>
              <a:t>Restrictions on number and amount of withdrawals.</a:t>
            </a:r>
          </a:p>
          <a:p>
            <a:r>
              <a:rPr lang="en-US" dirty="0" smtClean="0"/>
              <a:t>Whether bank can accept interest free deposits?</a:t>
            </a:r>
          </a:p>
          <a:p>
            <a:r>
              <a:rPr lang="en-US" dirty="0" smtClean="0"/>
              <a:t>Banks can pay interest quarterly or longer rests.</a:t>
            </a:r>
          </a:p>
          <a:p>
            <a:r>
              <a:rPr lang="en-US" dirty="0" smtClean="0"/>
              <a:t>computation of interest on savings bank deposits done on a daily product basis. </a:t>
            </a:r>
          </a:p>
          <a:p>
            <a:endParaRPr lang="en-US" dirty="0" smtClean="0"/>
          </a:p>
          <a:p>
            <a:endParaRPr lang="en-US" dirty="0" smtClean="0"/>
          </a:p>
          <a:p>
            <a:endParaRPr lang="en-US" dirty="0"/>
          </a:p>
        </p:txBody>
      </p:sp>
      <p:sp>
        <p:nvSpPr>
          <p:cNvPr id="3" name="Title 2"/>
          <p:cNvSpPr>
            <a:spLocks noGrp="1"/>
          </p:cNvSpPr>
          <p:nvPr>
            <p:ph type="title"/>
          </p:nvPr>
        </p:nvSpPr>
        <p:spPr>
          <a:xfrm>
            <a:off x="533400" y="274638"/>
            <a:ext cx="8153400" cy="944562"/>
          </a:xfrm>
        </p:spPr>
        <p:txBody>
          <a:bodyPr/>
          <a:lstStyle/>
          <a:p>
            <a:r>
              <a:rPr lang="en-US" dirty="0" smtClean="0"/>
              <a:t>Savings bank deposits</a:t>
            </a:r>
            <a:endParaRPr lang="en-US"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No limit is prescribed for the maximum amount that may be held in SB A/C, banks allow interest on a maximum balance of Rs.1 </a:t>
            </a:r>
            <a:r>
              <a:rPr lang="en-US" dirty="0" err="1" smtClean="0"/>
              <a:t>lakh</a:t>
            </a:r>
            <a:r>
              <a:rPr lang="en-US" dirty="0" smtClean="0"/>
              <a:t> in one A/C.</a:t>
            </a:r>
            <a:endParaRPr lang="en-US"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Fixed deposits are payable on the expiry of specified period.</a:t>
            </a:r>
          </a:p>
          <a:p>
            <a:r>
              <a:rPr lang="en-US" dirty="0" smtClean="0"/>
              <a:t>Term deposits are </a:t>
            </a:r>
            <a:r>
              <a:rPr lang="en-US" dirty="0" err="1" smtClean="0"/>
              <a:t>withdrawable</a:t>
            </a:r>
            <a:r>
              <a:rPr lang="en-US" dirty="0" smtClean="0"/>
              <a:t> subject to notice and not on demand.</a:t>
            </a:r>
          </a:p>
          <a:p>
            <a:r>
              <a:rPr lang="en-US" dirty="0" smtClean="0"/>
              <a:t>It varies from 3months to 5 years.</a:t>
            </a:r>
          </a:p>
          <a:p>
            <a:r>
              <a:rPr lang="en-US" dirty="0" smtClean="0"/>
              <a:t>Period is fixed during at the time deposit is made. It enables banker to invest money.</a:t>
            </a:r>
          </a:p>
          <a:p>
            <a:r>
              <a:rPr lang="en-US" dirty="0" smtClean="0"/>
              <a:t>Ensured or guaranteed return compared to investment in share market.</a:t>
            </a:r>
          </a:p>
          <a:p>
            <a:r>
              <a:rPr lang="en-US" dirty="0" smtClean="0"/>
              <a:t>These deposits constitute more than half of the total bank deposit.</a:t>
            </a:r>
          </a:p>
          <a:p>
            <a:endParaRPr lang="en-US" dirty="0" smtClean="0"/>
          </a:p>
        </p:txBody>
      </p:sp>
      <p:sp>
        <p:nvSpPr>
          <p:cNvPr id="3" name="Title 2"/>
          <p:cNvSpPr>
            <a:spLocks noGrp="1"/>
          </p:cNvSpPr>
          <p:nvPr>
            <p:ph type="title"/>
          </p:nvPr>
        </p:nvSpPr>
        <p:spPr/>
        <p:txBody>
          <a:bodyPr/>
          <a:lstStyle/>
          <a:p>
            <a:r>
              <a:rPr lang="en-US" dirty="0" smtClean="0"/>
              <a:t>Fixed deposit account</a:t>
            </a:r>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92500"/>
          </a:bodyPr>
          <a:lstStyle/>
          <a:p>
            <a:r>
              <a:rPr lang="en-US" dirty="0" smtClean="0"/>
              <a:t>Higher rate of interest.</a:t>
            </a:r>
          </a:p>
          <a:p>
            <a:r>
              <a:rPr lang="en-US" dirty="0" smtClean="0"/>
              <a:t>Double or treble scheme were there.</a:t>
            </a:r>
          </a:p>
          <a:p>
            <a:r>
              <a:rPr lang="en-US" dirty="0" smtClean="0"/>
              <a:t>Fixed Deposit Receipts (FDR) are not negotiable/transferable.   </a:t>
            </a:r>
          </a:p>
          <a:p>
            <a:r>
              <a:rPr lang="en-US" dirty="0" smtClean="0"/>
              <a:t>FDR can be transferred by way of assignment to a third party. Notice of assignment is to served on the banker.</a:t>
            </a:r>
          </a:p>
          <a:p>
            <a:r>
              <a:rPr lang="en-US" dirty="0" smtClean="0"/>
              <a:t>By mere handing over of FDR is not enough, ‘letter of authority’ need to be signed.</a:t>
            </a:r>
          </a:p>
          <a:p>
            <a:r>
              <a:rPr lang="en-US" dirty="0" smtClean="0"/>
              <a:t>Even after the expiry of the fixed period the depositor is not entitled to draw </a:t>
            </a:r>
            <a:r>
              <a:rPr lang="en-US" dirty="0" err="1" smtClean="0"/>
              <a:t>cheques</a:t>
            </a:r>
            <a:r>
              <a:rPr lang="en-US" dirty="0" smtClean="0"/>
              <a:t> on FD. </a:t>
            </a:r>
          </a:p>
          <a:p>
            <a:r>
              <a:rPr lang="en-US" dirty="0" smtClean="0"/>
              <a:t>Withdrawal of interest or the principal through </a:t>
            </a:r>
            <a:r>
              <a:rPr lang="en-US" dirty="0" err="1" smtClean="0"/>
              <a:t>cheques</a:t>
            </a:r>
            <a:r>
              <a:rPr lang="en-US" dirty="0" smtClean="0"/>
              <a:t> is not permitted. </a:t>
            </a:r>
            <a:endParaRPr lang="en-US"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normAutofit lnSpcReduction="10000"/>
          </a:bodyPr>
          <a:lstStyle/>
          <a:p>
            <a:r>
              <a:rPr lang="en-US" dirty="0" smtClean="0"/>
              <a:t>Whether banks can prematurely repay term deposits on their own?</a:t>
            </a:r>
          </a:p>
          <a:p>
            <a:r>
              <a:rPr lang="en-US" dirty="0" smtClean="0"/>
              <a:t>a term deposit can be paid prematurely at the request of the customer subject to the terms of the contract, including penalty, if any.</a:t>
            </a:r>
          </a:p>
          <a:p>
            <a:r>
              <a:rPr lang="en-US" dirty="0" smtClean="0"/>
              <a:t>Demand by the payment is essential for the repayment of FD.</a:t>
            </a:r>
          </a:p>
          <a:p>
            <a:r>
              <a:rPr lang="en-US" b="1" dirty="0" smtClean="0"/>
              <a:t>Whether banks are permitted to offer differential rate of interest on other deposits?</a:t>
            </a:r>
            <a:endParaRPr lang="en-US" dirty="0" smtClean="0"/>
          </a:p>
          <a:p>
            <a:r>
              <a:rPr lang="en-US" dirty="0" smtClean="0"/>
              <a:t>Banks can formulate special fixed deposit schemes specifically for resident Indian senior citizens offering higher and fixed rates of interest as compared to normal deposits of any size.</a:t>
            </a:r>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b="1" dirty="0" smtClean="0"/>
              <a:t>Fixed deposit in joint names</a:t>
            </a:r>
          </a:p>
          <a:p>
            <a:r>
              <a:rPr lang="en-US" dirty="0" smtClean="0"/>
              <a:t>Payable to either or survivor.</a:t>
            </a:r>
          </a:p>
          <a:p>
            <a:r>
              <a:rPr lang="en-US" dirty="0" smtClean="0"/>
              <a:t>Premature repayment request by one of the joint depositor.</a:t>
            </a:r>
          </a:p>
          <a:p>
            <a:r>
              <a:rPr lang="en-US" dirty="0" smtClean="0"/>
              <a:t>Loan is sought against FDR by one of joint depositor…</a:t>
            </a:r>
          </a:p>
          <a:p>
            <a:pPr>
              <a:buFont typeface="Arial" pitchFamily="34" charset="0"/>
              <a:buChar char="•"/>
            </a:pPr>
            <a:r>
              <a:rPr lang="en-US" dirty="0" smtClean="0"/>
              <a:t>loan application shall be signed by other depositor or </a:t>
            </a:r>
          </a:p>
          <a:p>
            <a:pPr>
              <a:buFont typeface="Arial" pitchFamily="34" charset="0"/>
              <a:buChar char="•"/>
            </a:pPr>
            <a:r>
              <a:rPr lang="en-US" dirty="0" smtClean="0"/>
              <a:t>no objection to loan granted to one of them may be taken other depositor/s.</a:t>
            </a:r>
          </a:p>
          <a:p>
            <a:pPr>
              <a:buFont typeface="Arial" pitchFamily="34" charset="0"/>
              <a:buChar char="•"/>
            </a:pPr>
            <a:r>
              <a:rPr lang="en-US" dirty="0" smtClean="0"/>
              <a:t>Request for duplicate receipt- should be signed by all the depositors.</a:t>
            </a:r>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5550091"/>
          </a:xfrm>
        </p:spPr>
        <p:txBody>
          <a:bodyPr/>
          <a:lstStyle/>
          <a:p>
            <a:r>
              <a:rPr lang="en-US" b="1" dirty="0" smtClean="0"/>
              <a:t>Loss of FDR</a:t>
            </a:r>
          </a:p>
          <a:p>
            <a:r>
              <a:rPr lang="en-US" dirty="0" smtClean="0"/>
              <a:t>A letter signed by depositor/s informing the loss of FDR.</a:t>
            </a:r>
          </a:p>
          <a:p>
            <a:r>
              <a:rPr lang="en-US" dirty="0" smtClean="0"/>
              <a:t>A note to this effect should be made in FD ledger.</a:t>
            </a:r>
          </a:p>
          <a:p>
            <a:r>
              <a:rPr lang="en-US" i="1" dirty="0" err="1" smtClean="0"/>
              <a:t>Anumati</a:t>
            </a:r>
            <a:r>
              <a:rPr lang="en-US" i="1" dirty="0" smtClean="0"/>
              <a:t>  v.PNB  </a:t>
            </a:r>
            <a:r>
              <a:rPr lang="en-US" dirty="0" smtClean="0"/>
              <a:t>AIR 2005 SC 29.</a:t>
            </a:r>
          </a:p>
          <a:p>
            <a:r>
              <a:rPr lang="en-US" dirty="0" smtClean="0"/>
              <a:t>Appellant ‘A’ &amp; her husband ‘M’ made a FD of Rs. 20,000/- with respondent bank ‘P’ for a period of 7 years.</a:t>
            </a:r>
          </a:p>
          <a:p>
            <a:r>
              <a:rPr lang="en-US" dirty="0" smtClean="0"/>
              <a:t>The maturity amount of the deposit was Rs. 39,930/ on 31.5.1995.</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1"/>
            <a:ext cx="8077200" cy="5105400"/>
          </a:xfrm>
        </p:spPr>
        <p:txBody>
          <a:bodyPr>
            <a:normAutofit/>
          </a:bodyPr>
          <a:lstStyle/>
          <a:p>
            <a:r>
              <a:rPr lang="en-US" dirty="0" smtClean="0"/>
              <a:t>Provisions of banking were found in </a:t>
            </a:r>
            <a:r>
              <a:rPr lang="en-US" dirty="0" err="1" smtClean="0"/>
              <a:t>Kautilya’s</a:t>
            </a:r>
            <a:r>
              <a:rPr lang="en-US" dirty="0" smtClean="0"/>
              <a:t>  </a:t>
            </a:r>
            <a:r>
              <a:rPr lang="en-US" dirty="0" err="1" smtClean="0"/>
              <a:t>Arthashastra</a:t>
            </a:r>
            <a:r>
              <a:rPr lang="en-US" dirty="0" smtClean="0"/>
              <a:t>- </a:t>
            </a:r>
            <a:r>
              <a:rPr lang="en-US" i="1" dirty="0" err="1" smtClean="0"/>
              <a:t>Sahukars</a:t>
            </a:r>
            <a:r>
              <a:rPr lang="en-US" i="1" dirty="0" smtClean="0"/>
              <a:t> </a:t>
            </a:r>
            <a:r>
              <a:rPr lang="en-US" dirty="0" smtClean="0"/>
              <a:t>and</a:t>
            </a:r>
            <a:r>
              <a:rPr lang="en-US" i="1" dirty="0" smtClean="0"/>
              <a:t> </a:t>
            </a:r>
            <a:r>
              <a:rPr lang="en-US" i="1" dirty="0" err="1" smtClean="0"/>
              <a:t>Mahajans</a:t>
            </a:r>
            <a:r>
              <a:rPr lang="en-US" dirty="0" smtClean="0"/>
              <a:t> </a:t>
            </a:r>
          </a:p>
          <a:p>
            <a:r>
              <a:rPr lang="en-US" dirty="0" smtClean="0"/>
              <a:t> </a:t>
            </a:r>
            <a:r>
              <a:rPr lang="en-US" dirty="0" err="1" smtClean="0"/>
              <a:t>Manusmriti</a:t>
            </a:r>
            <a:r>
              <a:rPr lang="en-US" dirty="0" smtClean="0"/>
              <a:t> etc</a:t>
            </a:r>
          </a:p>
          <a:p>
            <a:r>
              <a:rPr lang="en-US" b="1" dirty="0" err="1" smtClean="0"/>
              <a:t>Hundi</a:t>
            </a:r>
            <a:endParaRPr lang="en-US" dirty="0" smtClean="0"/>
          </a:p>
          <a:p>
            <a:r>
              <a:rPr lang="en-US" i="1" dirty="0" smtClean="0"/>
              <a:t>“</a:t>
            </a:r>
            <a:r>
              <a:rPr lang="en-US" i="1" dirty="0" err="1" smtClean="0"/>
              <a:t>hund</a:t>
            </a:r>
            <a:r>
              <a:rPr lang="en-US" i="1" dirty="0" smtClean="0"/>
              <a:t>”, </a:t>
            </a:r>
            <a:r>
              <a:rPr lang="en-US" dirty="0" smtClean="0"/>
              <a:t>means to collect.</a:t>
            </a:r>
          </a:p>
          <a:p>
            <a:r>
              <a:rPr lang="en-US" dirty="0" smtClean="0"/>
              <a:t>The bills of exchange are generally used for the collection of debts. </a:t>
            </a:r>
          </a:p>
          <a:p>
            <a:endParaRPr lang="en-US"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lstStyle/>
          <a:p>
            <a:r>
              <a:rPr lang="en-US" dirty="0" smtClean="0"/>
              <a:t>Husband without the consent of wife pledged FDR for loan which was accepted by the bank.</a:t>
            </a:r>
          </a:p>
          <a:p>
            <a:r>
              <a:rPr lang="en-US" dirty="0" smtClean="0"/>
              <a:t>Bank prayed for a decree against FDR which was resisted by wife.</a:t>
            </a:r>
          </a:p>
          <a:p>
            <a:r>
              <a:rPr lang="en-US" dirty="0" smtClean="0"/>
              <a:t>Since she failed to get remedy in civil court, she filed a complaint in District Consumer Forum.</a:t>
            </a:r>
          </a:p>
          <a:p>
            <a:r>
              <a:rPr lang="en-US" dirty="0" smtClean="0"/>
              <a:t>Dist Forum concluded that bank is entitled to recover half of the amount of FDR .</a:t>
            </a:r>
          </a:p>
          <a:p>
            <a:r>
              <a:rPr lang="en-US" dirty="0" smtClean="0"/>
              <a:t>Because she has never pledged her share of FD. Bank appealed to State Forum &amp; got order in his </a:t>
            </a:r>
            <a:r>
              <a:rPr lang="en-US" dirty="0" err="1" smtClean="0"/>
              <a:t>favour</a:t>
            </a:r>
            <a:r>
              <a:rPr lang="en-US" dirty="0" smtClean="0"/>
              <a:t>.</a:t>
            </a:r>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305800" cy="5626291"/>
          </a:xfrm>
        </p:spPr>
        <p:txBody>
          <a:bodyPr/>
          <a:lstStyle/>
          <a:p>
            <a:r>
              <a:rPr lang="en-US" dirty="0" smtClean="0"/>
              <a:t>She appealed to National Commission which reaffirmed State Forums Commission.</a:t>
            </a:r>
          </a:p>
          <a:p>
            <a:r>
              <a:rPr lang="en-US" dirty="0" smtClean="0"/>
              <a:t>So she appealed to SC &amp; it upheld Dist. Forum order.</a:t>
            </a:r>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Partnership firm</a:t>
            </a:r>
          </a:p>
          <a:p>
            <a:r>
              <a:rPr lang="en-US" dirty="0" smtClean="0"/>
              <a:t>Partnership is agreement to share profits of business carried by all or any of them acting for all.</a:t>
            </a:r>
          </a:p>
          <a:p>
            <a:r>
              <a:rPr lang="en-US" dirty="0" smtClean="0"/>
              <a:t>A firm A/C should always be opened in the name of the firm not in the name of individual partner.</a:t>
            </a:r>
          </a:p>
          <a:p>
            <a:r>
              <a:rPr lang="en-US" dirty="0" smtClean="0"/>
              <a:t>Banker should confirm the right of the applicant/s to open an account in the name of firm.</a:t>
            </a:r>
          </a:p>
          <a:p>
            <a:endParaRPr lang="en-US" dirty="0"/>
          </a:p>
        </p:txBody>
      </p:sp>
      <p:sp>
        <p:nvSpPr>
          <p:cNvPr id="3" name="Title 2"/>
          <p:cNvSpPr>
            <a:spLocks noGrp="1"/>
          </p:cNvSpPr>
          <p:nvPr>
            <p:ph type="title"/>
          </p:nvPr>
        </p:nvSpPr>
        <p:spPr/>
        <p:txBody>
          <a:bodyPr/>
          <a:lstStyle/>
          <a:p>
            <a:r>
              <a:rPr lang="en-US" dirty="0" smtClean="0"/>
              <a:t>Special type of customer</a:t>
            </a:r>
            <a:endParaRPr lang="en-US"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r>
              <a:rPr lang="en-US" dirty="0" smtClean="0"/>
              <a:t>Mutual agency.</a:t>
            </a:r>
          </a:p>
          <a:p>
            <a:r>
              <a:rPr lang="en-US" dirty="0" smtClean="0"/>
              <a:t>Promissory note is executed on behalf of firm by managing partner, money is utilized for the purpose of firm. Every partner is liable for the debt incurred. </a:t>
            </a:r>
          </a:p>
          <a:p>
            <a:r>
              <a:rPr lang="en-US" dirty="0" smtClean="0"/>
              <a:t>Partner does something which is not related to the kind of business carried on by the firm other partners and firm will not be liable.   </a:t>
            </a:r>
          </a:p>
          <a:p>
            <a:r>
              <a:rPr lang="en-US" dirty="0" smtClean="0"/>
              <a:t>Power given to particular partner to operate firm account may be withdrawn by any of them by giving notice to the banker.</a:t>
            </a:r>
          </a:p>
          <a:p>
            <a:pPr lvl="3"/>
            <a:r>
              <a:rPr lang="en-US" dirty="0" smtClean="0"/>
              <a:t>In such circumstances the banker should pay </a:t>
            </a:r>
            <a:r>
              <a:rPr lang="en-US" dirty="0" err="1" smtClean="0"/>
              <a:t>cheques</a:t>
            </a:r>
            <a:r>
              <a:rPr lang="en-US" dirty="0" smtClean="0"/>
              <a:t> which is signed by all the partners.</a:t>
            </a:r>
          </a:p>
          <a:p>
            <a:pPr marL="63500" lvl="3" indent="0">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r>
              <a:rPr lang="en-US" dirty="0" smtClean="0"/>
              <a:t>Borrowing power of a partner: a partner may justifiably do all that he is expressed to do for carrying on the business of the firm unless expressly barred or power is limited…</a:t>
            </a:r>
          </a:p>
          <a:p>
            <a:pPr>
              <a:buNone/>
            </a:pPr>
            <a:r>
              <a:rPr lang="en-US" dirty="0" smtClean="0"/>
              <a:t>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1"/>
            <a:ext cx="7772400" cy="762000"/>
          </a:xfrm>
        </p:spPr>
        <p:txBody>
          <a:bodyPr>
            <a:normAutofit/>
          </a:bodyPr>
          <a:lstStyle/>
          <a:p>
            <a:r>
              <a:rPr lang="en-US" sz="4000" dirty="0" smtClean="0">
                <a:latin typeface="Times New Roman" pitchFamily="18" charset="0"/>
                <a:cs typeface="Times New Roman" pitchFamily="18" charset="0"/>
              </a:rPr>
              <a:t>Evolution of banking institutions</a:t>
            </a: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a:xfrm>
            <a:off x="762000" y="1143000"/>
            <a:ext cx="7848600" cy="5334000"/>
          </a:xfrm>
          <a:effectLst>
            <a:glow rad="101600">
              <a:schemeClr val="accent2">
                <a:satMod val="175000"/>
                <a:alpha val="40000"/>
              </a:schemeClr>
            </a:glow>
          </a:effectLst>
        </p:spPr>
        <p:txBody>
          <a:bodyPr>
            <a:normAutofit/>
          </a:bodyPr>
          <a:lstStyle/>
          <a:p>
            <a:pPr algn="l">
              <a:buFont typeface="Arial" pitchFamily="34" charset="0"/>
              <a:buChar char="•"/>
            </a:pPr>
            <a:r>
              <a:rPr lang="en-US" sz="4000" dirty="0" smtClean="0">
                <a:latin typeface="Times New Roman" pitchFamily="18" charset="0"/>
                <a:cs typeface="Times New Roman" pitchFamily="18" charset="0"/>
              </a:rPr>
              <a:t> </a:t>
            </a:r>
            <a:r>
              <a:rPr lang="en-US" sz="4000" dirty="0" smtClean="0">
                <a:solidFill>
                  <a:schemeClr val="tx1"/>
                </a:solidFill>
                <a:latin typeface="Times New Roman" pitchFamily="18" charset="0"/>
                <a:cs typeface="Times New Roman" pitchFamily="18" charset="0"/>
              </a:rPr>
              <a:t>“</a:t>
            </a:r>
            <a:r>
              <a:rPr lang="en-US" sz="4000" dirty="0" err="1" smtClean="0">
                <a:solidFill>
                  <a:schemeClr val="tx1"/>
                </a:solidFill>
                <a:latin typeface="Times New Roman" pitchFamily="18" charset="0"/>
                <a:cs typeface="Times New Roman" pitchFamily="18" charset="0"/>
              </a:rPr>
              <a:t>bancus</a:t>
            </a:r>
            <a:r>
              <a:rPr lang="en-US" sz="4000" dirty="0" smtClean="0">
                <a:solidFill>
                  <a:schemeClr val="tx1"/>
                </a:solidFill>
                <a:latin typeface="Times New Roman" pitchFamily="18" charset="0"/>
                <a:cs typeface="Times New Roman" pitchFamily="18" charset="0"/>
              </a:rPr>
              <a:t>” or “</a:t>
            </a:r>
            <a:r>
              <a:rPr lang="en-US" sz="4000" dirty="0" err="1" smtClean="0">
                <a:solidFill>
                  <a:schemeClr val="tx1"/>
                </a:solidFill>
                <a:latin typeface="Times New Roman" pitchFamily="18" charset="0"/>
                <a:cs typeface="Times New Roman" pitchFamily="18" charset="0"/>
              </a:rPr>
              <a:t>banque</a:t>
            </a:r>
            <a:r>
              <a:rPr lang="en-US" sz="4000" dirty="0" smtClean="0">
                <a:solidFill>
                  <a:schemeClr val="tx1"/>
                </a:solidFill>
                <a:latin typeface="Times New Roman" pitchFamily="18" charset="0"/>
                <a:cs typeface="Times New Roman" pitchFamily="18" charset="0"/>
              </a:rPr>
              <a:t>” which means bench.</a:t>
            </a:r>
          </a:p>
          <a:p>
            <a:pPr algn="l">
              <a:buFont typeface="Arial" pitchFamily="34" charset="0"/>
              <a:buChar char="•"/>
            </a:pPr>
            <a:r>
              <a:rPr lang="en-US" sz="4000" dirty="0" smtClean="0">
                <a:solidFill>
                  <a:schemeClr val="tx1"/>
                </a:solidFill>
                <a:latin typeface="Times New Roman" pitchFamily="18" charset="0"/>
                <a:cs typeface="Times New Roman" pitchFamily="18" charset="0"/>
              </a:rPr>
              <a:t>Early bankers, the Jews transacted their business on benches in the market place.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228600"/>
            <a:ext cx="8229600" cy="5550091"/>
          </a:xfrm>
        </p:spPr>
        <p:txBody>
          <a:bodyPr/>
          <a:lstStyle/>
          <a:p>
            <a:endParaRPr lang="en-US" dirty="0" smtClean="0"/>
          </a:p>
          <a:p>
            <a:endParaRPr lang="en-US" dirty="0" smtClean="0"/>
          </a:p>
          <a:p>
            <a:r>
              <a:rPr lang="en-US" dirty="0" smtClean="0"/>
              <a:t>For instance, when a merchant in Bombay sells goods to a merchant in Delhi, the former draws a bills of exchange on the latter, so to collect the price of those goods. </a:t>
            </a:r>
          </a:p>
          <a:p>
            <a:pPr>
              <a:buNone/>
            </a:pPr>
            <a:r>
              <a:rPr lang="en-US" dirty="0" smtClean="0"/>
              <a:t>			</a:t>
            </a:r>
            <a:r>
              <a:rPr lang="en-US" dirty="0" err="1" smtClean="0"/>
              <a:t>llly</a:t>
            </a:r>
            <a:r>
              <a:rPr lang="en-US" dirty="0" smtClean="0"/>
              <a:t>  when a merchant in Calcutta desires to collect a debt, due to merchants in Madras, the former may draw a </a:t>
            </a:r>
            <a:r>
              <a:rPr lang="en-US" i="1" dirty="0" err="1" smtClean="0"/>
              <a:t>Hundi</a:t>
            </a:r>
            <a:r>
              <a:rPr lang="en-US" dirty="0" smtClean="0"/>
              <a:t> for the amount upon the latter.</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04801"/>
            <a:ext cx="8077200" cy="5181600"/>
          </a:xfrm>
        </p:spPr>
        <p:txBody>
          <a:bodyPr>
            <a:normAutofit/>
          </a:bodyPr>
          <a:lstStyle/>
          <a:p>
            <a:r>
              <a:rPr lang="en-US" b="1" dirty="0" smtClean="0"/>
              <a:t>Types of</a:t>
            </a:r>
            <a:r>
              <a:rPr lang="en-US" dirty="0" smtClean="0"/>
              <a:t> “</a:t>
            </a:r>
            <a:r>
              <a:rPr lang="en-US" b="1" i="1" dirty="0" err="1" smtClean="0"/>
              <a:t>Hundis</a:t>
            </a:r>
            <a:r>
              <a:rPr lang="en-US" b="1" i="1" dirty="0" smtClean="0"/>
              <a:t>”-3 types</a:t>
            </a:r>
            <a:endParaRPr lang="en-US" dirty="0" smtClean="0"/>
          </a:p>
          <a:p>
            <a:pPr lvl="0"/>
            <a:r>
              <a:rPr lang="en-US" dirty="0" smtClean="0"/>
              <a:t>“</a:t>
            </a:r>
            <a:r>
              <a:rPr lang="en-US" i="1" dirty="0" err="1" smtClean="0"/>
              <a:t>Darshani</a:t>
            </a:r>
            <a:r>
              <a:rPr lang="en-US" i="1" dirty="0" smtClean="0"/>
              <a:t> </a:t>
            </a:r>
            <a:r>
              <a:rPr lang="en-US" i="1" dirty="0" err="1" smtClean="0"/>
              <a:t>hundi</a:t>
            </a:r>
            <a:r>
              <a:rPr lang="en-US" dirty="0" smtClean="0"/>
              <a:t>” payable at sight</a:t>
            </a:r>
          </a:p>
          <a:p>
            <a:pPr lvl="0"/>
            <a:r>
              <a:rPr lang="en-US" dirty="0" smtClean="0"/>
              <a:t>“</a:t>
            </a:r>
            <a:r>
              <a:rPr lang="en-US" i="1" dirty="0" err="1" smtClean="0"/>
              <a:t>Muddati</a:t>
            </a:r>
            <a:r>
              <a:rPr lang="en-US" i="1" dirty="0" smtClean="0"/>
              <a:t> </a:t>
            </a:r>
            <a:r>
              <a:rPr lang="en-US" i="1" dirty="0" err="1" smtClean="0"/>
              <a:t>hundi</a:t>
            </a:r>
            <a:r>
              <a:rPr lang="en-US" dirty="0" smtClean="0"/>
              <a:t>” payable after specified period of time.</a:t>
            </a:r>
          </a:p>
          <a:p>
            <a:pPr lvl="0"/>
            <a:r>
              <a:rPr lang="en-US" dirty="0" smtClean="0"/>
              <a:t>“</a:t>
            </a:r>
            <a:r>
              <a:rPr lang="en-US" i="1" dirty="0" smtClean="0"/>
              <a:t>Shah Jog </a:t>
            </a:r>
            <a:r>
              <a:rPr lang="en-US" i="1" dirty="0" err="1" smtClean="0"/>
              <a:t>Hundi</a:t>
            </a:r>
            <a:r>
              <a:rPr lang="en-US" dirty="0" smtClean="0"/>
              <a:t>” payable by </a:t>
            </a:r>
            <a:r>
              <a:rPr lang="en-US" dirty="0" err="1" smtClean="0"/>
              <a:t>drawee</a:t>
            </a:r>
            <a:r>
              <a:rPr lang="en-US" dirty="0" smtClean="0"/>
              <a:t> only to a respectable person.</a:t>
            </a:r>
          </a:p>
          <a:p>
            <a:r>
              <a:rPr lang="en-US" b="1" dirty="0" smtClean="0"/>
              <a:t>Nature of document a promissory note or a </a:t>
            </a:r>
            <a:r>
              <a:rPr lang="en-US" b="1" dirty="0" err="1" smtClean="0"/>
              <a:t>hundi</a:t>
            </a:r>
            <a:endParaRPr lang="en-US" dirty="0" smtClean="0"/>
          </a:p>
          <a:p>
            <a:r>
              <a:rPr lang="en-US" dirty="0" smtClean="0"/>
              <a:t>unconditional undertaking that the defendants has promised to pay an amount to petitioner.</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8077200" cy="5029200"/>
          </a:xfrm>
        </p:spPr>
        <p:txBody>
          <a:bodyPr>
            <a:normAutofit/>
          </a:bodyPr>
          <a:lstStyle/>
          <a:p>
            <a:r>
              <a:rPr lang="en-US" dirty="0" smtClean="0"/>
              <a:t>Mere inscription of word “</a:t>
            </a:r>
            <a:r>
              <a:rPr lang="en-US" i="1" dirty="0" err="1" smtClean="0"/>
              <a:t>Hundi</a:t>
            </a:r>
            <a:r>
              <a:rPr lang="en-US" dirty="0" smtClean="0"/>
              <a:t>” above the stamp is not sufficient to hold the document as “</a:t>
            </a:r>
            <a:r>
              <a:rPr lang="en-US" i="1" dirty="0" smtClean="0"/>
              <a:t>Shah Jog </a:t>
            </a:r>
            <a:r>
              <a:rPr lang="en-US" i="1" dirty="0" err="1" smtClean="0"/>
              <a:t>Hundi</a:t>
            </a:r>
            <a:r>
              <a:rPr lang="en-US" dirty="0" smtClean="0"/>
              <a:t>”</a:t>
            </a:r>
          </a:p>
          <a:p>
            <a:r>
              <a:rPr lang="en-US" b="1" dirty="0" smtClean="0"/>
              <a:t>Usury- The Usurious Loans Act, 1918</a:t>
            </a:r>
            <a:endParaRPr lang="en-US" dirty="0" smtClean="0"/>
          </a:p>
          <a:p>
            <a:r>
              <a:rPr lang="en-US" dirty="0" smtClean="0"/>
              <a:t>Usury, or high rate of interest, was widely prevalent in India. </a:t>
            </a:r>
          </a:p>
          <a:p>
            <a:r>
              <a:rPr lang="en-US" dirty="0" smtClean="0"/>
              <a:t>In Bengal, money was frequently lent to farmers at 40% or 60% per annum, while the standing crop was mortgaged for repayment of the loan.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533401"/>
            <a:ext cx="8077200" cy="5257800"/>
          </a:xfrm>
        </p:spPr>
        <p:txBody>
          <a:bodyPr>
            <a:normAutofit/>
          </a:bodyPr>
          <a:lstStyle/>
          <a:p>
            <a:r>
              <a:rPr lang="en-US" dirty="0" smtClean="0"/>
              <a:t>Most writers attribute usury to the state of insecurity in India risk-low financial status of the borrowers.</a:t>
            </a:r>
          </a:p>
          <a:p>
            <a:r>
              <a:rPr lang="en-US" dirty="0" smtClean="0"/>
              <a:t> Money lender rather than a banker.</a:t>
            </a:r>
          </a:p>
          <a:p>
            <a:r>
              <a:rPr lang="en-US" b="1" dirty="0" smtClean="0"/>
              <a:t>State Money-Lenders Acts </a:t>
            </a:r>
            <a:endParaRPr lang="en-US" dirty="0" smtClean="0"/>
          </a:p>
          <a:p>
            <a:r>
              <a:rPr lang="en-US" dirty="0" smtClean="0"/>
              <a:t>The money lenders in India are regulated under the respective State Money-Lenders Acts </a:t>
            </a:r>
            <a:r>
              <a:rPr lang="en-US" i="1" dirty="0" smtClean="0"/>
              <a:t>e.g</a:t>
            </a:r>
            <a:r>
              <a:rPr lang="en-US" dirty="0" smtClean="0"/>
              <a:t>., the Kerala Money Lenders Act, 1958, the Karnataka Money Lenders Act, 1961etc</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1"/>
            <a:ext cx="8077200" cy="5257800"/>
          </a:xfrm>
        </p:spPr>
        <p:txBody>
          <a:bodyPr>
            <a:normAutofit/>
          </a:bodyPr>
          <a:lstStyle/>
          <a:p>
            <a:r>
              <a:rPr lang="en-US" dirty="0" smtClean="0"/>
              <a:t>Money- Lending legislations of various states have similar salient provisions -</a:t>
            </a:r>
          </a:p>
          <a:p>
            <a:r>
              <a:rPr lang="en-US" dirty="0" smtClean="0"/>
              <a:t>Requirement of Registration/license</a:t>
            </a:r>
          </a:p>
          <a:p>
            <a:r>
              <a:rPr lang="en-US" dirty="0" smtClean="0"/>
              <a:t>Duty of money lenders with respect to maintaining and providing statement of accounts to the debtors.</a:t>
            </a:r>
          </a:p>
          <a:p>
            <a:r>
              <a:rPr lang="en-US" dirty="0" smtClean="0"/>
              <a:t>Penalty for carrying on business without license</a:t>
            </a:r>
          </a:p>
          <a:p>
            <a:r>
              <a:rPr lang="en-US" dirty="0" smtClean="0"/>
              <a:t>Intimidating the debtors or interfering with their day to day activities</a:t>
            </a:r>
          </a:p>
          <a:p>
            <a:r>
              <a:rPr lang="en-US" dirty="0" smtClean="0"/>
              <a:t> Maximum rate of interests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685801"/>
            <a:ext cx="7924800" cy="5029200"/>
          </a:xfrm>
        </p:spPr>
        <p:txBody>
          <a:bodyPr/>
          <a:lstStyle/>
          <a:p>
            <a:r>
              <a:rPr lang="en-US" dirty="0" smtClean="0"/>
              <a:t>The Constitution of India has conferred power to legislate on matters relating to money lending to the states. </a:t>
            </a:r>
          </a:p>
          <a:p>
            <a:pPr>
              <a:buNone/>
            </a:pPr>
            <a:endParaRPr lang="en-US" dirty="0" smtClean="0"/>
          </a:p>
          <a:p>
            <a:r>
              <a:rPr lang="en-US" dirty="0" smtClean="0"/>
              <a:t>RBI working  group/</a:t>
            </a:r>
            <a:r>
              <a:rPr lang="en-US" dirty="0" err="1" smtClean="0"/>
              <a:t>Radhakrishna</a:t>
            </a:r>
            <a:r>
              <a:rPr lang="en-US" dirty="0" smtClean="0"/>
              <a:t> Expert Group on Agricultural indebtedness (2008) recommended there should be stricter and more transparent regulation of Money- Lenders.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Pvt. firms or individuals</a:t>
            </a:r>
          </a:p>
          <a:p>
            <a:r>
              <a:rPr lang="en-US" dirty="0" smtClean="0"/>
              <a:t>Business was hereditary and confined to few castes &amp; communities like </a:t>
            </a:r>
            <a:r>
              <a:rPr lang="en-US" dirty="0" err="1" smtClean="0"/>
              <a:t>vaishyas</a:t>
            </a:r>
            <a:r>
              <a:rPr lang="en-US" dirty="0" smtClean="0"/>
              <a:t>, </a:t>
            </a:r>
            <a:r>
              <a:rPr lang="en-US" dirty="0" err="1" smtClean="0"/>
              <a:t>Jains</a:t>
            </a:r>
            <a:r>
              <a:rPr lang="en-US" dirty="0" smtClean="0"/>
              <a:t>, </a:t>
            </a:r>
            <a:r>
              <a:rPr lang="en-US" dirty="0" err="1" smtClean="0"/>
              <a:t>Marwaries</a:t>
            </a:r>
            <a:r>
              <a:rPr lang="en-US" dirty="0" smtClean="0"/>
              <a:t> and </a:t>
            </a:r>
            <a:r>
              <a:rPr lang="en-US" dirty="0" err="1" smtClean="0"/>
              <a:t>Chettis</a:t>
            </a:r>
            <a:r>
              <a:rPr lang="en-US" dirty="0" smtClean="0"/>
              <a:t>.</a:t>
            </a:r>
          </a:p>
          <a:p>
            <a:r>
              <a:rPr lang="en-US" dirty="0" smtClean="0"/>
              <a:t>Financial intermediaries</a:t>
            </a:r>
          </a:p>
          <a:p>
            <a:r>
              <a:rPr lang="en-US" dirty="0" smtClean="0"/>
              <a:t>Indigenous bankers v. money lenders</a:t>
            </a:r>
          </a:p>
          <a:p>
            <a:r>
              <a:rPr lang="en-US" dirty="0" smtClean="0"/>
              <a:t>Deal in short term credit instrument like </a:t>
            </a:r>
            <a:r>
              <a:rPr lang="en-US" dirty="0" err="1" smtClean="0"/>
              <a:t>hundis</a:t>
            </a:r>
            <a:r>
              <a:rPr lang="en-US" dirty="0" smtClean="0"/>
              <a:t> and commercial bill.</a:t>
            </a:r>
          </a:p>
          <a:p>
            <a:r>
              <a:rPr lang="en-US" dirty="0" smtClean="0"/>
              <a:t> They provided credit to traders, agriculturist, small producers and </a:t>
            </a:r>
            <a:r>
              <a:rPr lang="en-US" dirty="0" err="1" smtClean="0"/>
              <a:t>Govt</a:t>
            </a:r>
            <a:r>
              <a:rPr lang="en-US" dirty="0" smtClean="0"/>
              <a:t> also.</a:t>
            </a:r>
          </a:p>
          <a:p>
            <a:r>
              <a:rPr lang="en-US" dirty="0" smtClean="0"/>
              <a:t>Lending on basis of promissory note. </a:t>
            </a:r>
            <a:endParaRPr lang="en-US" dirty="0"/>
          </a:p>
        </p:txBody>
      </p:sp>
      <p:sp>
        <p:nvSpPr>
          <p:cNvPr id="3" name="Title 2"/>
          <p:cNvSpPr>
            <a:spLocks noGrp="1"/>
          </p:cNvSpPr>
          <p:nvPr>
            <p:ph type="title"/>
          </p:nvPr>
        </p:nvSpPr>
        <p:spPr/>
        <p:txBody>
          <a:bodyPr/>
          <a:lstStyle/>
          <a:p>
            <a:r>
              <a:rPr lang="en-US" dirty="0" smtClean="0"/>
              <a:t>Indigenous banking</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1"/>
            <a:ext cx="8077200" cy="5334000"/>
          </a:xfrm>
        </p:spPr>
        <p:txBody>
          <a:bodyPr>
            <a:normAutofit fontScale="92500" lnSpcReduction="10000"/>
          </a:bodyPr>
          <a:lstStyle/>
          <a:p>
            <a:r>
              <a:rPr lang="en-US" dirty="0" smtClean="0"/>
              <a:t>Simple method of accounting.</a:t>
            </a:r>
          </a:p>
          <a:p>
            <a:r>
              <a:rPr lang="en-US" dirty="0" smtClean="0"/>
              <a:t>Easily accessible.</a:t>
            </a:r>
          </a:p>
          <a:p>
            <a:r>
              <a:rPr lang="en-US" dirty="0" smtClean="0"/>
              <a:t>Do not have fix banking hours.</a:t>
            </a:r>
          </a:p>
          <a:p>
            <a:r>
              <a:rPr lang="en-US" dirty="0" smtClean="0"/>
              <a:t>No much formalities and procedures.</a:t>
            </a:r>
          </a:p>
          <a:p>
            <a:r>
              <a:rPr lang="en-US" b="1" dirty="0" smtClean="0"/>
              <a:t>Defects in Indigenous banking</a:t>
            </a:r>
          </a:p>
          <a:p>
            <a:r>
              <a:rPr lang="en-US" dirty="0" smtClean="0"/>
              <a:t>Hindrance in the development of an organized money market. </a:t>
            </a:r>
          </a:p>
          <a:p>
            <a:r>
              <a:rPr lang="en-US" dirty="0" smtClean="0"/>
              <a:t>High rate of interest</a:t>
            </a:r>
          </a:p>
          <a:p>
            <a:r>
              <a:rPr lang="en-US" dirty="0" smtClean="0"/>
              <a:t>Involved other business.</a:t>
            </a:r>
          </a:p>
          <a:p>
            <a:r>
              <a:rPr lang="en-US" dirty="0" smtClean="0"/>
              <a:t>Manipulating accounts</a:t>
            </a:r>
          </a:p>
          <a:p>
            <a:r>
              <a:rPr lang="en-US" dirty="0" smtClean="0"/>
              <a:t>Secrecy of accounts, neither audited nor published. </a:t>
            </a:r>
          </a:p>
          <a:p>
            <a:r>
              <a:rPr lang="en-US" dirty="0" smtClean="0"/>
              <a:t>Commission agents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04801"/>
            <a:ext cx="8077200" cy="5410200"/>
          </a:xfrm>
        </p:spPr>
        <p:txBody>
          <a:bodyPr/>
          <a:lstStyle/>
          <a:p>
            <a:r>
              <a:rPr lang="en-US" dirty="0" smtClean="0"/>
              <a:t>Deducting interest in advance-</a:t>
            </a:r>
            <a:r>
              <a:rPr lang="en-US" dirty="0" err="1" smtClean="0"/>
              <a:t>undeseriable</a:t>
            </a:r>
            <a:r>
              <a:rPr lang="en-US" dirty="0" smtClean="0"/>
              <a:t> practice.</a:t>
            </a:r>
          </a:p>
          <a:p>
            <a:r>
              <a:rPr lang="en-US" dirty="0" smtClean="0"/>
              <a:t>Give loans for any purpose.</a:t>
            </a:r>
          </a:p>
          <a:p>
            <a:r>
              <a:rPr lang="en-US" b="1" dirty="0" smtClean="0"/>
              <a:t>Suggestions:</a:t>
            </a:r>
          </a:p>
          <a:p>
            <a:r>
              <a:rPr lang="en-US" dirty="0" smtClean="0"/>
              <a:t>Indian Central Banking Enquiry Committee,1931</a:t>
            </a:r>
          </a:p>
          <a:p>
            <a:r>
              <a:rPr lang="en-US" dirty="0" smtClean="0"/>
              <a:t>The Banking Commission, 1971</a:t>
            </a:r>
          </a:p>
          <a:p>
            <a:r>
              <a:rPr lang="en-US" dirty="0" smtClean="0"/>
              <a:t>Only banking business and not any other activity.</a:t>
            </a:r>
          </a:p>
          <a:p>
            <a:r>
              <a:rPr lang="en-US" dirty="0" smtClean="0"/>
              <a:t>Maintain account books in a prescribed and recognized form and get them audited.</a:t>
            </a:r>
          </a:p>
          <a:p>
            <a:r>
              <a:rPr lang="en-US" dirty="0" smtClean="0"/>
              <a:t>Linked with commercial banks.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1"/>
            <a:ext cx="8077200" cy="5181600"/>
          </a:xfrm>
        </p:spPr>
        <p:txBody>
          <a:bodyPr/>
          <a:lstStyle/>
          <a:p>
            <a:r>
              <a:rPr lang="en-US" dirty="0" smtClean="0"/>
              <a:t>Benefit of Bankers’ Book Evidence Act </a:t>
            </a:r>
            <a:r>
              <a:rPr lang="en-US" dirty="0" err="1" smtClean="0"/>
              <a:t>shpuld</a:t>
            </a:r>
            <a:r>
              <a:rPr lang="en-US" dirty="0" smtClean="0"/>
              <a:t> be extended to them.</a:t>
            </a:r>
          </a:p>
          <a:p>
            <a:r>
              <a:rPr lang="en-US" dirty="0" smtClean="0"/>
              <a:t>Their banking practices need to be upgraded.</a:t>
            </a:r>
          </a:p>
          <a:p>
            <a:r>
              <a:rPr lang="en-US" dirty="0" smtClean="0"/>
              <a:t>These banks are encouraged to become corporate bodies rather than continuing as family based enterprises.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096000"/>
          </a:xfrm>
        </p:spPr>
        <p:txBody>
          <a:bodyPr>
            <a:normAutofit/>
          </a:bodyPr>
          <a:lstStyle/>
          <a:p>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When banker was unable to meet his obligation, his bench was broken up by people; it is called “bankrupt.”  </a:t>
            </a:r>
          </a:p>
          <a:p>
            <a:pPr>
              <a:buNone/>
            </a:pP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The word “bank” is originally derived from the German word “back” meaning joint stock fund.</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profit-based financial institution. </a:t>
            </a:r>
          </a:p>
          <a:p>
            <a:r>
              <a:rPr lang="en-US" dirty="0" smtClean="0"/>
              <a:t>Primary functions</a:t>
            </a:r>
          </a:p>
        </p:txBody>
      </p:sp>
      <p:sp>
        <p:nvSpPr>
          <p:cNvPr id="3" name="Title 2"/>
          <p:cNvSpPr>
            <a:spLocks noGrp="1"/>
          </p:cNvSpPr>
          <p:nvPr>
            <p:ph type="title"/>
          </p:nvPr>
        </p:nvSpPr>
        <p:spPr/>
        <p:txBody>
          <a:bodyPr/>
          <a:lstStyle/>
          <a:p>
            <a:r>
              <a:rPr lang="en-US" dirty="0" smtClean="0"/>
              <a:t>Functions of Commercial bank</a:t>
            </a:r>
            <a:endParaRPr lang="en-US" dirty="0"/>
          </a:p>
        </p:txBody>
      </p:sp>
      <p:sp>
        <p:nvSpPr>
          <p:cNvPr id="4" name="Oval 3"/>
          <p:cNvSpPr/>
          <p:nvPr/>
        </p:nvSpPr>
        <p:spPr>
          <a:xfrm>
            <a:off x="152400" y="3581400"/>
            <a:ext cx="2133600" cy="22098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Accepting deposits</a:t>
            </a:r>
            <a:endParaRPr lang="en-US" dirty="0"/>
          </a:p>
        </p:txBody>
      </p:sp>
      <p:cxnSp>
        <p:nvCxnSpPr>
          <p:cNvPr id="7" name="Straight Arrow Connector 6"/>
          <p:cNvCxnSpPr>
            <a:stCxn id="4" idx="0"/>
          </p:cNvCxnSpPr>
          <p:nvPr/>
        </p:nvCxnSpPr>
        <p:spPr>
          <a:xfrm rot="5400000" flipH="1" flipV="1">
            <a:off x="1714500" y="2705100"/>
            <a:ext cx="381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4" idx="7"/>
          </p:cNvCxnSpPr>
          <p:nvPr/>
        </p:nvCxnSpPr>
        <p:spPr>
          <a:xfrm rot="5400000" flipH="1" flipV="1">
            <a:off x="2425162" y="3434580"/>
            <a:ext cx="18817" cy="9220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6"/>
          </p:cNvCxnSpPr>
          <p:nvPr/>
        </p:nvCxnSpPr>
        <p:spPr>
          <a:xfrm>
            <a:off x="2286000" y="4686300"/>
            <a:ext cx="6096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5"/>
          </p:cNvCxnSpPr>
          <p:nvPr/>
        </p:nvCxnSpPr>
        <p:spPr>
          <a:xfrm rot="16200000" flipH="1">
            <a:off x="2348962" y="5092161"/>
            <a:ext cx="95017" cy="845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667000" y="2743200"/>
            <a:ext cx="2438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Fixed or time deposit</a:t>
            </a:r>
            <a:endParaRPr lang="en-US" dirty="0"/>
          </a:p>
        </p:txBody>
      </p:sp>
      <p:sp>
        <p:nvSpPr>
          <p:cNvPr id="17" name="Rectangle 16"/>
          <p:cNvSpPr/>
          <p:nvPr/>
        </p:nvSpPr>
        <p:spPr>
          <a:xfrm>
            <a:off x="2895600" y="3886200"/>
            <a:ext cx="1828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Saving Deposit</a:t>
            </a:r>
            <a:endParaRPr lang="en-US" dirty="0"/>
          </a:p>
        </p:txBody>
      </p:sp>
      <p:sp>
        <p:nvSpPr>
          <p:cNvPr id="18" name="Rectangle 17"/>
          <p:cNvSpPr/>
          <p:nvPr/>
        </p:nvSpPr>
        <p:spPr>
          <a:xfrm>
            <a:off x="2895600" y="4724400"/>
            <a:ext cx="2057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Deposit</a:t>
            </a:r>
            <a:endParaRPr lang="en-US" dirty="0"/>
          </a:p>
        </p:txBody>
      </p:sp>
      <p:sp>
        <p:nvSpPr>
          <p:cNvPr id="19" name="Rectangle 18"/>
          <p:cNvSpPr/>
          <p:nvPr/>
        </p:nvSpPr>
        <p:spPr>
          <a:xfrm>
            <a:off x="2895600" y="5562600"/>
            <a:ext cx="2362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Recurring Deposit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1"/>
            <a:ext cx="8153400" cy="5181600"/>
          </a:xfrm>
        </p:spPr>
        <p:txBody>
          <a:bodyPr/>
          <a:lstStyle/>
          <a:p>
            <a:endParaRPr lang="en-US" dirty="0" smtClean="0"/>
          </a:p>
          <a:p>
            <a:endParaRPr lang="en-US" dirty="0" smtClean="0"/>
          </a:p>
          <a:p>
            <a:endParaRPr lang="en-US" dirty="0" smtClean="0"/>
          </a:p>
          <a:p>
            <a:endParaRPr lang="en-US" dirty="0"/>
          </a:p>
        </p:txBody>
      </p:sp>
      <p:sp>
        <p:nvSpPr>
          <p:cNvPr id="5" name="Oval 4"/>
          <p:cNvSpPr/>
          <p:nvPr/>
        </p:nvSpPr>
        <p:spPr>
          <a:xfrm>
            <a:off x="3124200" y="1447800"/>
            <a:ext cx="2209800" cy="2438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Loans and advances</a:t>
            </a:r>
            <a:endParaRPr lang="en-US" dirty="0"/>
          </a:p>
        </p:txBody>
      </p:sp>
      <p:cxnSp>
        <p:nvCxnSpPr>
          <p:cNvPr id="7" name="Straight Arrow Connector 6"/>
          <p:cNvCxnSpPr>
            <a:stCxn id="5" idx="7"/>
          </p:cNvCxnSpPr>
          <p:nvPr/>
        </p:nvCxnSpPr>
        <p:spPr>
          <a:xfrm rot="5400000" flipH="1" flipV="1">
            <a:off x="5374644" y="1159739"/>
            <a:ext cx="280895" cy="10094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6"/>
          </p:cNvCxnSpPr>
          <p:nvPr/>
        </p:nvCxnSpPr>
        <p:spPr>
          <a:xfrm flipV="1">
            <a:off x="5334000" y="2590800"/>
            <a:ext cx="914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5"/>
          </p:cNvCxnSpPr>
          <p:nvPr/>
        </p:nvCxnSpPr>
        <p:spPr>
          <a:xfrm rot="16200000" flipH="1">
            <a:off x="5565144" y="2974343"/>
            <a:ext cx="204695" cy="1314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019800" y="12954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Loans</a:t>
            </a:r>
            <a:endParaRPr lang="en-US" dirty="0"/>
          </a:p>
        </p:txBody>
      </p:sp>
      <p:sp>
        <p:nvSpPr>
          <p:cNvPr id="13" name="Rectangle 12"/>
          <p:cNvSpPr/>
          <p:nvPr/>
        </p:nvSpPr>
        <p:spPr>
          <a:xfrm>
            <a:off x="6324600" y="2438400"/>
            <a:ext cx="1981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Cash Credit</a:t>
            </a:r>
            <a:endParaRPr lang="en-US" dirty="0"/>
          </a:p>
        </p:txBody>
      </p:sp>
      <p:cxnSp>
        <p:nvCxnSpPr>
          <p:cNvPr id="15" name="Straight Arrow Connector 14"/>
          <p:cNvCxnSpPr>
            <a:stCxn id="5" idx="4"/>
          </p:cNvCxnSpPr>
          <p:nvPr/>
        </p:nvCxnSpPr>
        <p:spPr>
          <a:xfrm rot="16200000" flipH="1">
            <a:off x="4857750" y="3257550"/>
            <a:ext cx="609600" cy="1866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324600" y="3657600"/>
            <a:ext cx="2362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Overdraft</a:t>
            </a:r>
            <a:endParaRPr lang="en-US" dirty="0"/>
          </a:p>
        </p:txBody>
      </p:sp>
      <p:sp>
        <p:nvSpPr>
          <p:cNvPr id="17" name="Rectangle 16"/>
          <p:cNvSpPr/>
          <p:nvPr/>
        </p:nvSpPr>
        <p:spPr>
          <a:xfrm>
            <a:off x="5334000" y="4648200"/>
            <a:ext cx="19812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Purchasing and discounting of bills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85801"/>
            <a:ext cx="8153400" cy="5181600"/>
          </a:xfrm>
        </p:spPr>
        <p:txBody>
          <a:bodyPr>
            <a:normAutofit lnSpcReduction="10000"/>
          </a:bodyPr>
          <a:lstStyle/>
          <a:p>
            <a:pPr>
              <a:buNone/>
            </a:pPr>
            <a:r>
              <a:rPr lang="en-US" b="1" dirty="0" smtClean="0"/>
              <a:t>          Secondary Functions </a:t>
            </a:r>
          </a:p>
          <a:p>
            <a:endParaRPr lang="en-US" dirty="0" smtClean="0"/>
          </a:p>
          <a:p>
            <a:endParaRPr lang="en-US" dirty="0" smtClean="0"/>
          </a:p>
          <a:p>
            <a:r>
              <a:rPr lang="en-US" b="1" dirty="0" smtClean="0"/>
              <a:t>Agency Functions                 Utility Functions</a:t>
            </a:r>
          </a:p>
          <a:p>
            <a:r>
              <a:rPr lang="en-US" dirty="0" smtClean="0"/>
              <a:t>Transfer of funds/             Locker facility</a:t>
            </a:r>
          </a:p>
          <a:p>
            <a:pPr marL="624078" indent="-514350">
              <a:buNone/>
            </a:pPr>
            <a:r>
              <a:rPr lang="en-US" dirty="0" smtClean="0"/>
              <a:t>     remittance</a:t>
            </a:r>
          </a:p>
          <a:p>
            <a:pPr marL="624078" indent="-514350"/>
            <a:r>
              <a:rPr lang="en-US" dirty="0" smtClean="0"/>
              <a:t> Payment of bills            Foreign exchange</a:t>
            </a:r>
          </a:p>
          <a:p>
            <a:pPr marL="624078" indent="-514350"/>
            <a:r>
              <a:rPr lang="en-US" dirty="0" smtClean="0"/>
              <a:t>Underwriter                   Provide market info</a:t>
            </a:r>
          </a:p>
          <a:p>
            <a:pPr marL="624078" indent="-514350"/>
            <a:r>
              <a:rPr lang="en-US" dirty="0" smtClean="0"/>
              <a:t>Collection of </a:t>
            </a:r>
            <a:r>
              <a:rPr lang="en-US" dirty="0" err="1" smtClean="0"/>
              <a:t>cheque</a:t>
            </a:r>
            <a:r>
              <a:rPr lang="en-US" dirty="0" smtClean="0"/>
              <a:t>      Advice to exporters</a:t>
            </a:r>
          </a:p>
          <a:p>
            <a:pPr marL="624078" indent="-514350"/>
            <a:r>
              <a:rPr lang="en-US" dirty="0" smtClean="0"/>
              <a:t>Collecting money on Behalf of customers</a:t>
            </a:r>
          </a:p>
          <a:p>
            <a:pPr marL="624078" indent="-514350"/>
            <a:r>
              <a:rPr lang="en-US" dirty="0" smtClean="0">
                <a:solidFill>
                  <a:srgbClr val="FF0000"/>
                </a:solidFill>
              </a:rPr>
              <a:t>Income tax returns</a:t>
            </a:r>
          </a:p>
          <a:p>
            <a:pPr marL="624078" indent="-514350"/>
            <a:r>
              <a:rPr lang="en-US" dirty="0" smtClean="0">
                <a:solidFill>
                  <a:srgbClr val="FF0000"/>
                </a:solidFill>
              </a:rPr>
              <a:t>Trustee, administrator</a:t>
            </a:r>
            <a:endParaRPr lang="en-US" dirty="0" smtClean="0"/>
          </a:p>
          <a:p>
            <a:pPr marL="624078" indent="-514350"/>
            <a:endParaRPr lang="en-US" dirty="0"/>
          </a:p>
        </p:txBody>
      </p:sp>
      <p:cxnSp>
        <p:nvCxnSpPr>
          <p:cNvPr id="6" name="Straight Connector 5"/>
          <p:cNvCxnSpPr/>
          <p:nvPr/>
        </p:nvCxnSpPr>
        <p:spPr>
          <a:xfrm rot="5400000">
            <a:off x="3200400" y="12954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447800" y="1676400"/>
            <a:ext cx="4648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219200" y="1905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5905500" y="18669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Set up in July 1964, as a wholly-owned subsidiary of RBI. Autonomy in 1976.</a:t>
            </a:r>
          </a:p>
          <a:p>
            <a:r>
              <a:rPr lang="en-US" dirty="0" smtClean="0"/>
              <a:t>Apex institution in the arena of development banking.</a:t>
            </a:r>
          </a:p>
          <a:p>
            <a:r>
              <a:rPr lang="en-US" dirty="0" smtClean="0"/>
              <a:t>Major role is to coordinate the activities of other development banks.</a:t>
            </a:r>
          </a:p>
          <a:p>
            <a:r>
              <a:rPr lang="en-US" dirty="0" smtClean="0"/>
              <a:t>Provides medium &amp; long term finance to business units.</a:t>
            </a:r>
          </a:p>
        </p:txBody>
      </p:sp>
      <p:sp>
        <p:nvSpPr>
          <p:cNvPr id="3" name="Title 2"/>
          <p:cNvSpPr>
            <a:spLocks noGrp="1"/>
          </p:cNvSpPr>
          <p:nvPr>
            <p:ph type="title"/>
          </p:nvPr>
        </p:nvSpPr>
        <p:spPr/>
        <p:txBody>
          <a:bodyPr>
            <a:normAutofit fontScale="90000"/>
          </a:bodyPr>
          <a:lstStyle/>
          <a:p>
            <a:r>
              <a:rPr lang="en-US" dirty="0" smtClean="0"/>
              <a:t>Functions of Industrial Development Bank of India (IDBI)</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r>
              <a:rPr lang="en-US" b="1" dirty="0" smtClean="0"/>
              <a:t>Functions:</a:t>
            </a:r>
          </a:p>
          <a:p>
            <a:r>
              <a:rPr lang="en-US" dirty="0" smtClean="0"/>
              <a:t>Planning, promoting &amp; developing industries-fill gaps in the industrial structure by conceiving, preparing &amp; floating new  projects.</a:t>
            </a:r>
          </a:p>
          <a:p>
            <a:r>
              <a:rPr lang="en-US" dirty="0" smtClean="0"/>
              <a:t>Technical &amp; administrative assistance for promotion, management &amp; expansion of industry.</a:t>
            </a:r>
          </a:p>
          <a:p>
            <a:r>
              <a:rPr lang="en-US" dirty="0" smtClean="0"/>
              <a:t>Providing refinance to the IFCI and other financial institutions.</a:t>
            </a:r>
          </a:p>
          <a:p>
            <a:r>
              <a:rPr lang="en-US" dirty="0" smtClean="0"/>
              <a:t>Purchasing or underwriting shares and debentures of industrial concerns.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533401"/>
            <a:ext cx="8077200" cy="5181600"/>
          </a:xfrm>
        </p:spPr>
        <p:txBody>
          <a:bodyPr/>
          <a:lstStyle/>
          <a:p>
            <a:r>
              <a:rPr lang="en-US" dirty="0" smtClean="0"/>
              <a:t>Guaranteeing deferred payments due from industrial concerns.</a:t>
            </a:r>
          </a:p>
          <a:p>
            <a:r>
              <a:rPr lang="en-US" dirty="0" smtClean="0"/>
              <a:t>Undertaking market and investment research, surveys and techno-economic studies.</a:t>
            </a:r>
          </a:p>
          <a:p>
            <a:r>
              <a:rPr lang="en-US" dirty="0" smtClean="0"/>
              <a:t>Entrepreneurship development </a:t>
            </a:r>
            <a:r>
              <a:rPr lang="en-US" dirty="0" err="1" smtClean="0"/>
              <a:t>programme</a:t>
            </a:r>
            <a:r>
              <a:rPr lang="en-US"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81000" y="685800"/>
          <a:ext cx="8305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181600"/>
          </a:xfrm>
        </p:spPr>
        <p:txBody>
          <a:bodyPr/>
          <a:lstStyle/>
          <a:p>
            <a:r>
              <a:rPr lang="en-US" dirty="0" smtClean="0"/>
              <a:t>The scope of business of the IDBI extended- direct industrial assistance by way of project loans, equipment finance scheme.</a:t>
            </a:r>
          </a:p>
          <a:p>
            <a:r>
              <a:rPr lang="en-US" dirty="0" smtClean="0"/>
              <a:t>Assistance to service sector industries like health care, informatics.</a:t>
            </a:r>
          </a:p>
          <a:p>
            <a:r>
              <a:rPr lang="en-US" dirty="0" smtClean="0"/>
              <a:t>Small Industries Development Bank of India (SIDBI)-1990-subsidary to IDBI delinked in 1997- apex bank in financing small scale industries.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normAutofit fontScale="85000" lnSpcReduction="20000"/>
          </a:bodyPr>
          <a:lstStyle/>
          <a:p>
            <a:r>
              <a:rPr lang="en-US" dirty="0" smtClean="0"/>
              <a:t>Germany</a:t>
            </a:r>
          </a:p>
          <a:p>
            <a:r>
              <a:rPr lang="en-US" dirty="0" smtClean="0"/>
              <a:t>First cooperative credit society was Act (1904)</a:t>
            </a:r>
          </a:p>
          <a:p>
            <a:r>
              <a:rPr lang="en-US" dirty="0" smtClean="0"/>
              <a:t>Registered under respective state Cooperative Societies Act. (1959).</a:t>
            </a:r>
          </a:p>
          <a:p>
            <a:r>
              <a:rPr lang="en-US" dirty="0" smtClean="0"/>
              <a:t>Small financial entities.</a:t>
            </a:r>
          </a:p>
          <a:p>
            <a:r>
              <a:rPr lang="en-US" dirty="0" smtClean="0"/>
              <a:t>Voluntary association of members of locality or professional community.</a:t>
            </a:r>
          </a:p>
          <a:p>
            <a:r>
              <a:rPr lang="en-US" dirty="0" smtClean="0"/>
              <a:t>Operate in rural (finance farming, cattle) and urban areas (self employment, small scale units, personal finance).</a:t>
            </a:r>
          </a:p>
          <a:p>
            <a:r>
              <a:rPr lang="en-US" dirty="0" smtClean="0"/>
              <a:t>They are governed by RBI (licensing, rate of  interest, area of operation), State </a:t>
            </a:r>
            <a:r>
              <a:rPr lang="en-US" dirty="0" err="1" smtClean="0"/>
              <a:t>Govt</a:t>
            </a:r>
            <a:r>
              <a:rPr lang="en-US" dirty="0" smtClean="0"/>
              <a:t> (management, merging, liquidation)</a:t>
            </a:r>
          </a:p>
          <a:p>
            <a:r>
              <a:rPr lang="en-US" dirty="0" smtClean="0"/>
              <a:t>Higher rate of interest on deposits. Credit oriented movement.</a:t>
            </a:r>
          </a:p>
        </p:txBody>
      </p:sp>
      <p:sp>
        <p:nvSpPr>
          <p:cNvPr id="3" name="Title 2"/>
          <p:cNvSpPr>
            <a:spLocks noGrp="1"/>
          </p:cNvSpPr>
          <p:nvPr>
            <p:ph type="title"/>
          </p:nvPr>
        </p:nvSpPr>
        <p:spPr/>
        <p:txBody>
          <a:bodyPr/>
          <a:lstStyle/>
          <a:p>
            <a:r>
              <a:rPr lang="en-US" dirty="0" smtClean="0"/>
              <a:t>Cooperative Banks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Cooperative Banking Structure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2000 B.C., the </a:t>
            </a:r>
            <a:r>
              <a:rPr lang="en-US" dirty="0" err="1" smtClean="0"/>
              <a:t>Babiloninas</a:t>
            </a:r>
            <a:r>
              <a:rPr lang="en-US" dirty="0" smtClean="0"/>
              <a:t> had developed a banking system.</a:t>
            </a:r>
          </a:p>
          <a:p>
            <a:r>
              <a:rPr lang="en-US" dirty="0" smtClean="0"/>
              <a:t>Temples of Babylon were used as banks.</a:t>
            </a:r>
          </a:p>
          <a:p>
            <a:r>
              <a:rPr lang="en-US" dirty="0" smtClean="0"/>
              <a:t>Great temples Ephesus &amp; of Delphi were the most powerful of the Greek banking institution .</a:t>
            </a:r>
          </a:p>
        </p:txBody>
      </p:sp>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Early history of banking</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normAutofit/>
          </a:bodyPr>
          <a:lstStyle/>
          <a:p>
            <a:pPr>
              <a:buFont typeface="Arial" pitchFamily="34" charset="0"/>
              <a:buChar char="•"/>
            </a:pPr>
            <a:r>
              <a:rPr lang="en-US" dirty="0" smtClean="0"/>
              <a:t>The </a:t>
            </a:r>
            <a:r>
              <a:rPr lang="en-US" dirty="0" err="1" smtClean="0"/>
              <a:t>Maclagan</a:t>
            </a:r>
            <a:r>
              <a:rPr lang="en-US" dirty="0" smtClean="0"/>
              <a:t> committee (1915) on co-operative, recommended some important policies regarding the three-tier system of co-operative societies.</a:t>
            </a:r>
          </a:p>
          <a:p>
            <a:pPr>
              <a:buFont typeface="Arial" pitchFamily="34" charset="0"/>
              <a:buChar char="•"/>
            </a:pPr>
            <a:r>
              <a:rPr lang="en-US" dirty="0" smtClean="0"/>
              <a:t>The first urban co-operative society was established in India, “</a:t>
            </a:r>
            <a:r>
              <a:rPr lang="en-US" dirty="0" err="1" smtClean="0"/>
              <a:t>Annyona</a:t>
            </a:r>
            <a:r>
              <a:rPr lang="en-US" dirty="0" smtClean="0"/>
              <a:t> </a:t>
            </a:r>
            <a:r>
              <a:rPr lang="en-US" dirty="0" err="1" smtClean="0"/>
              <a:t>Shakari</a:t>
            </a:r>
            <a:r>
              <a:rPr lang="en-US" dirty="0" smtClean="0"/>
              <a:t> </a:t>
            </a:r>
            <a:r>
              <a:rPr lang="en-US" dirty="0" err="1" smtClean="0"/>
              <a:t>Mandli</a:t>
            </a:r>
            <a:r>
              <a:rPr lang="en-US" dirty="0" smtClean="0"/>
              <a:t> Co-operative Bank‟ located in Baroda (Gujarat state) on 5 Feb 1889.</a:t>
            </a:r>
          </a:p>
          <a:p>
            <a:pPr>
              <a:buFont typeface="Arial" pitchFamily="34" charset="0"/>
              <a:buChar char="•"/>
            </a:pPr>
            <a:r>
              <a:rPr lang="en-US" dirty="0" smtClean="0"/>
              <a:t>Economic sustainable development.</a:t>
            </a:r>
          </a:p>
          <a:p>
            <a:pPr>
              <a:buFont typeface="Arial" pitchFamily="34" charset="0"/>
              <a:buChar char="•"/>
            </a:pPr>
            <a:r>
              <a:rPr lang="en-US" dirty="0" smtClean="0"/>
              <a:t>Banking to doorsteps of common people.</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0"/>
            <a:ext cx="8077200" cy="5334000"/>
          </a:xfrm>
        </p:spPr>
        <p:txBody>
          <a:bodyPr>
            <a:normAutofit fontScale="85000" lnSpcReduction="20000"/>
          </a:bodyPr>
          <a:lstStyle/>
          <a:p>
            <a:r>
              <a:rPr lang="en-US" dirty="0" smtClean="0"/>
              <a:t>The Objectives and Functions of the Urban Co-Operative Banks: </a:t>
            </a:r>
          </a:p>
          <a:p>
            <a:r>
              <a:rPr lang="en-US" dirty="0" smtClean="0"/>
              <a:t>1. Primarily, to rise funds for lending money to its members </a:t>
            </a:r>
          </a:p>
          <a:p>
            <a:r>
              <a:rPr lang="en-US" dirty="0" smtClean="0"/>
              <a:t>2. To attract deposits from members as well as non-members </a:t>
            </a:r>
          </a:p>
          <a:p>
            <a:r>
              <a:rPr lang="en-US" dirty="0" smtClean="0"/>
              <a:t>3. To encourage thrift, self-help ad mutual aid among members.</a:t>
            </a:r>
          </a:p>
          <a:p>
            <a:r>
              <a:rPr lang="en-US" dirty="0" smtClean="0"/>
              <a:t>4. To draw, make, accept, discount, by sell, collect and deal in bills of exchange, draft, certificates and other securities</a:t>
            </a:r>
          </a:p>
          <a:p>
            <a:r>
              <a:rPr lang="en-US" dirty="0" smtClean="0"/>
              <a:t> 5. To provide safe deposits vaults. </a:t>
            </a:r>
          </a:p>
          <a:p>
            <a:r>
              <a:rPr lang="en-US" dirty="0" smtClean="0"/>
              <a:t>6. To issue letters of credit and </a:t>
            </a:r>
            <a:r>
              <a:rPr lang="en-US" dirty="0" err="1" smtClean="0"/>
              <a:t>traveler‟s</a:t>
            </a:r>
            <a:r>
              <a:rPr lang="en-US" dirty="0" smtClean="0"/>
              <a:t> </a:t>
            </a:r>
            <a:r>
              <a:rPr lang="en-US" dirty="0" err="1" smtClean="0"/>
              <a:t>cheques</a:t>
            </a:r>
            <a:r>
              <a:rPr lang="en-US" dirty="0" smtClean="0"/>
              <a:t> </a:t>
            </a:r>
          </a:p>
          <a:p>
            <a:r>
              <a:rPr lang="en-US" dirty="0" smtClean="0"/>
              <a:t>7. To arrange for the safe custody of valuables </a:t>
            </a:r>
          </a:p>
          <a:p>
            <a:r>
              <a:rPr lang="en-US" dirty="0" smtClean="0"/>
              <a:t>8. It acts as an agent of its customers </a:t>
            </a:r>
          </a:p>
          <a:p>
            <a:r>
              <a:rPr lang="en-US" dirty="0" smtClean="0"/>
              <a:t>9. To borrow funds and utilize them for giving loans to needy persons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5626291"/>
          </a:xfrm>
        </p:spPr>
        <p:txBody>
          <a:bodyPr/>
          <a:lstStyle/>
          <a:p>
            <a:pPr>
              <a:buFont typeface="Courier New" pitchFamily="49" charset="0"/>
              <a:buChar char="o"/>
            </a:pPr>
            <a:r>
              <a:rPr lang="en-US" b="1" dirty="0" smtClean="0"/>
              <a:t>Problems</a:t>
            </a:r>
          </a:p>
          <a:p>
            <a:pPr>
              <a:buFont typeface="Arial" pitchFamily="34" charset="0"/>
              <a:buChar char="•"/>
            </a:pPr>
            <a:r>
              <a:rPr lang="en-US" dirty="0" smtClean="0"/>
              <a:t>Many regulatory bodies.</a:t>
            </a:r>
          </a:p>
          <a:p>
            <a:pPr>
              <a:buFont typeface="Arial" pitchFamily="34" charset="0"/>
              <a:buChar char="•"/>
            </a:pPr>
            <a:r>
              <a:rPr lang="en-US" dirty="0" smtClean="0"/>
              <a:t>No expertise &amp; skills. </a:t>
            </a:r>
          </a:p>
          <a:p>
            <a:pPr>
              <a:buFont typeface="Arial" pitchFamily="34" charset="0"/>
              <a:buChar char="•"/>
            </a:pPr>
            <a:r>
              <a:rPr lang="en-US" dirty="0" smtClean="0"/>
              <a:t>Recruitments are Politicized.</a:t>
            </a:r>
          </a:p>
          <a:p>
            <a:pPr>
              <a:buFont typeface="Arial" pitchFamily="34" charset="0"/>
              <a:buChar char="•"/>
            </a:pPr>
            <a:r>
              <a:rPr lang="en-US" dirty="0" smtClean="0"/>
              <a:t>Unduly dependent on refinance.</a:t>
            </a:r>
          </a:p>
          <a:p>
            <a:pPr>
              <a:buFont typeface="Arial" pitchFamily="34" charset="0"/>
              <a:buChar char="•"/>
            </a:pPr>
            <a:r>
              <a:rPr lang="en-US" dirty="0" smtClean="0"/>
              <a:t>No active participation of members.</a:t>
            </a:r>
          </a:p>
          <a:p>
            <a:endParaRPr lang="en-US" b="1" dirty="0" smtClean="0"/>
          </a:p>
          <a:p>
            <a:r>
              <a:rPr lang="en-US" b="1" dirty="0" smtClean="0"/>
              <a:t>Reforms</a:t>
            </a:r>
          </a:p>
          <a:p>
            <a:r>
              <a:rPr lang="en-US" dirty="0" smtClean="0"/>
              <a:t>RBI suggested: Single regulatory body.</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Established on 1</a:t>
            </a:r>
            <a:r>
              <a:rPr lang="en-US" baseline="30000" dirty="0" smtClean="0"/>
              <a:t>st</a:t>
            </a:r>
            <a:r>
              <a:rPr lang="en-US" dirty="0" smtClean="0"/>
              <a:t> April, 1935 under the     RBI Act, 1934.</a:t>
            </a:r>
          </a:p>
          <a:p>
            <a:r>
              <a:rPr lang="en-US" dirty="0" smtClean="0"/>
              <a:t>Was established on recommendations of </a:t>
            </a:r>
            <a:r>
              <a:rPr lang="en-US" dirty="0" smtClean="0">
                <a:solidFill>
                  <a:srgbClr val="FF0000"/>
                </a:solidFill>
              </a:rPr>
              <a:t>Hilton Young Commission.</a:t>
            </a:r>
          </a:p>
          <a:p>
            <a:r>
              <a:rPr lang="en-US" dirty="0" smtClean="0"/>
              <a:t>RBI nationalized in </a:t>
            </a:r>
            <a:r>
              <a:rPr lang="en-US" dirty="0" smtClean="0">
                <a:solidFill>
                  <a:srgbClr val="FF0000"/>
                </a:solidFill>
              </a:rPr>
              <a:t>1949</a:t>
            </a:r>
            <a:endParaRPr lang="en-US" dirty="0" smtClean="0"/>
          </a:p>
          <a:p>
            <a:r>
              <a:rPr lang="en-US" dirty="0" smtClean="0"/>
              <a:t>Originally a shareholders’ bank.</a:t>
            </a:r>
          </a:p>
          <a:p>
            <a:r>
              <a:rPr lang="en-US" dirty="0" smtClean="0"/>
              <a:t>Paid up capital was Rs. 5 </a:t>
            </a:r>
            <a:r>
              <a:rPr lang="en-US" dirty="0" err="1" smtClean="0"/>
              <a:t>crores</a:t>
            </a:r>
            <a:r>
              <a:rPr lang="en-US" dirty="0" smtClean="0"/>
              <a:t>.</a:t>
            </a:r>
          </a:p>
          <a:p>
            <a:r>
              <a:rPr lang="en-US" dirty="0" smtClean="0"/>
              <a:t>Took over the function of currency issue from GOI &amp; power of credit control from SBI.</a:t>
            </a:r>
          </a:p>
        </p:txBody>
      </p:sp>
      <p:sp>
        <p:nvSpPr>
          <p:cNvPr id="3" name="Title 2"/>
          <p:cNvSpPr>
            <a:spLocks noGrp="1"/>
          </p:cNvSpPr>
          <p:nvPr>
            <p:ph type="title"/>
          </p:nvPr>
        </p:nvSpPr>
        <p:spPr>
          <a:xfrm>
            <a:off x="533400" y="304800"/>
            <a:ext cx="8229600" cy="1143000"/>
          </a:xfrm>
        </p:spPr>
        <p:txBody>
          <a:bodyPr/>
          <a:lstStyle/>
          <a:p>
            <a:r>
              <a:rPr lang="en-US" dirty="0" smtClean="0"/>
              <a:t>Reserve Bank of India (RBI)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609600"/>
            <a:ext cx="8001000" cy="5181601"/>
          </a:xfrm>
        </p:spPr>
        <p:txBody>
          <a:bodyPr/>
          <a:lstStyle/>
          <a:p>
            <a:r>
              <a:rPr lang="en-US" dirty="0" smtClean="0"/>
              <a:t>In 1949 Banking Companies Act was enacted and now renamed as Banking Regulation Act, 1949.</a:t>
            </a:r>
          </a:p>
          <a:p>
            <a:r>
              <a:rPr lang="en-US" dirty="0" smtClean="0"/>
              <a:t>Functions of RBI</a:t>
            </a:r>
          </a:p>
          <a:p>
            <a:r>
              <a:rPr lang="en-US" dirty="0" smtClean="0"/>
              <a:t>RBI was constituted to: </a:t>
            </a:r>
          </a:p>
          <a:p>
            <a:pPr>
              <a:buNone/>
            </a:pPr>
            <a:r>
              <a:rPr lang="en-US" dirty="0" smtClean="0"/>
              <a:t>1. Regulate the issue of banknotes</a:t>
            </a:r>
          </a:p>
          <a:p>
            <a:pPr marL="624078" indent="-514350">
              <a:buNone/>
            </a:pPr>
            <a:r>
              <a:rPr lang="en-US" dirty="0" smtClean="0"/>
              <a:t>2. Maintain reserves with a view to securing monetary stability.</a:t>
            </a:r>
          </a:p>
          <a:p>
            <a:pPr marL="624078" indent="-514350">
              <a:buNone/>
            </a:pPr>
            <a:r>
              <a:rPr lang="en-US" dirty="0" smtClean="0"/>
              <a:t>3. Operate the credit &amp; currency system of the country to its advantage.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305800" cy="5321491"/>
          </a:xfrm>
        </p:spPr>
        <p:txBody>
          <a:bodyPr>
            <a:normAutofit lnSpcReduction="10000"/>
          </a:bodyPr>
          <a:lstStyle/>
          <a:p>
            <a:pPr>
              <a:buNone/>
            </a:pPr>
            <a:r>
              <a:rPr lang="en-US" i="1" dirty="0" smtClean="0"/>
              <a:t>1.Issuer of currency in India</a:t>
            </a:r>
          </a:p>
          <a:p>
            <a:pPr>
              <a:buFont typeface="Wingdings" pitchFamily="2" charset="2"/>
              <a:buChar char="ü"/>
            </a:pPr>
            <a:r>
              <a:rPr lang="en-US" dirty="0" smtClean="0"/>
              <a:t>Sole authority to issue, control &amp; regulate currency in India.</a:t>
            </a:r>
          </a:p>
          <a:p>
            <a:pPr>
              <a:buFont typeface="Wingdings" pitchFamily="2" charset="2"/>
              <a:buChar char="ü"/>
            </a:pPr>
            <a:r>
              <a:rPr lang="en-US" dirty="0" smtClean="0"/>
              <a:t>It issues &amp; exchanges or destroys currency &amp; coins not fit for circulation.</a:t>
            </a:r>
          </a:p>
          <a:p>
            <a:pPr>
              <a:buFont typeface="Wingdings" pitchFamily="2" charset="2"/>
              <a:buChar char="ü"/>
            </a:pPr>
            <a:r>
              <a:rPr lang="en-US" dirty="0" smtClean="0"/>
              <a:t>Objective is to give adequate quantity of supplies of currency notes &amp; coins in good quantity.</a:t>
            </a:r>
          </a:p>
          <a:p>
            <a:pPr>
              <a:buNone/>
            </a:pPr>
            <a:r>
              <a:rPr lang="en-US" i="1" dirty="0" smtClean="0"/>
              <a:t>2. Banker to the </a:t>
            </a:r>
            <a:r>
              <a:rPr lang="en-US" i="1" dirty="0" err="1" smtClean="0"/>
              <a:t>Govt</a:t>
            </a:r>
            <a:endParaRPr lang="en-US" i="1" dirty="0" smtClean="0"/>
          </a:p>
          <a:p>
            <a:pPr>
              <a:buFont typeface="Wingdings" pitchFamily="2" charset="2"/>
              <a:buChar char="ü"/>
            </a:pPr>
            <a:r>
              <a:rPr lang="en-US" dirty="0" smtClean="0"/>
              <a:t>Performs merchant banking functions of State &amp; Central </a:t>
            </a:r>
            <a:r>
              <a:rPr lang="en-US" dirty="0" err="1" smtClean="0"/>
              <a:t>Govts</a:t>
            </a:r>
            <a:r>
              <a:rPr lang="en-US" dirty="0" smtClean="0"/>
              <a:t>.</a:t>
            </a:r>
          </a:p>
          <a:p>
            <a:pPr>
              <a:buFont typeface="Wingdings" pitchFamily="2" charset="2"/>
              <a:buChar char="ü"/>
            </a:pPr>
            <a:r>
              <a:rPr lang="en-US" dirty="0" smtClean="0"/>
              <a:t>Also acts as banker to GOI and State </a:t>
            </a:r>
            <a:r>
              <a:rPr lang="en-US" dirty="0" err="1" smtClean="0"/>
              <a:t>Govts</a:t>
            </a:r>
            <a:r>
              <a:rPr lang="en-US" dirty="0" smtClean="0"/>
              <a:t>.</a:t>
            </a:r>
          </a:p>
          <a:p>
            <a:pPr>
              <a:buFont typeface="Wingdings" pitchFamily="2" charset="2"/>
              <a:buChar char="ü"/>
            </a:pPr>
            <a:endParaRPr lang="en-US" i="1" dirty="0" smtClean="0"/>
          </a:p>
          <a:p>
            <a:pPr>
              <a:buFont typeface="Wingdings" pitchFamily="2" charset="2"/>
              <a:buChar char="ü"/>
            </a:pPr>
            <a:endParaRPr lang="en-US" i="1" dirty="0" smtClean="0"/>
          </a:p>
          <a:p>
            <a:pPr>
              <a:buFont typeface="Wingdings" pitchFamily="2" charset="2"/>
              <a:buChar char="ü"/>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257800"/>
          </a:xfrm>
        </p:spPr>
        <p:txBody>
          <a:bodyPr/>
          <a:lstStyle/>
          <a:p>
            <a:r>
              <a:rPr lang="en-US" dirty="0" smtClean="0"/>
              <a:t>Accept money on account of the </a:t>
            </a:r>
            <a:r>
              <a:rPr lang="en-US" dirty="0" err="1" smtClean="0"/>
              <a:t>Govt</a:t>
            </a:r>
            <a:r>
              <a:rPr lang="en-US" dirty="0" smtClean="0"/>
              <a:t>, to make payment on behalf of the Govt.</a:t>
            </a:r>
          </a:p>
          <a:p>
            <a:r>
              <a:rPr lang="en-US" dirty="0" smtClean="0"/>
              <a:t>Carries out exchange remittance&amp; other banking operations including </a:t>
            </a:r>
            <a:r>
              <a:rPr lang="en-US" dirty="0" err="1" smtClean="0"/>
              <a:t>Govt</a:t>
            </a:r>
            <a:r>
              <a:rPr lang="en-US" dirty="0" smtClean="0"/>
              <a:t> securities and management of public debt of the govt.</a:t>
            </a:r>
          </a:p>
          <a:p>
            <a:pPr>
              <a:buNone/>
            </a:pPr>
            <a:r>
              <a:rPr lang="en-US" i="1" dirty="0" smtClean="0"/>
              <a:t>3. Baker of Commercial Banks</a:t>
            </a:r>
          </a:p>
          <a:p>
            <a:pPr>
              <a:buFont typeface="Wingdings" pitchFamily="2" charset="2"/>
              <a:buChar char="ü"/>
            </a:pPr>
            <a:r>
              <a:rPr lang="en-US" dirty="0" smtClean="0"/>
              <a:t>RBI act as Banker of Banks.</a:t>
            </a:r>
          </a:p>
          <a:p>
            <a:pPr>
              <a:buFont typeface="Wingdings" pitchFamily="2" charset="2"/>
              <a:buChar char="ü"/>
            </a:pPr>
            <a:r>
              <a:rPr lang="en-US" dirty="0" smtClean="0"/>
              <a:t>Maintains banking accounts of all scheduled Banks.</a:t>
            </a:r>
          </a:p>
          <a:p>
            <a:pPr>
              <a:buFont typeface="Wingdings" pitchFamily="2" charset="2"/>
              <a:buChar char="ü"/>
            </a:pPr>
            <a:r>
              <a:rPr lang="en-US" dirty="0" smtClean="0"/>
              <a:t>All banks keep and maintain their accounts with RBI </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0"/>
            <a:ext cx="8077200" cy="5105401"/>
          </a:xfrm>
        </p:spPr>
        <p:txBody>
          <a:bodyPr>
            <a:normAutofit fontScale="70000" lnSpcReduction="20000"/>
          </a:bodyPr>
          <a:lstStyle/>
          <a:p>
            <a:pPr>
              <a:buNone/>
            </a:pPr>
            <a:r>
              <a:rPr lang="en-US" i="1" dirty="0" smtClean="0"/>
              <a:t>4. Organizer of  Commercial Banking  System</a:t>
            </a:r>
          </a:p>
          <a:p>
            <a:pPr>
              <a:buFont typeface="Wingdings" pitchFamily="2" charset="2"/>
              <a:buChar char="ü"/>
            </a:pPr>
            <a:r>
              <a:rPr lang="en-US" dirty="0" smtClean="0"/>
              <a:t>Concerned with the organization of a sound &amp; healthy commercial banking system.</a:t>
            </a:r>
          </a:p>
          <a:p>
            <a:pPr>
              <a:buFont typeface="Wingdings" pitchFamily="2" charset="2"/>
              <a:buChar char="ü"/>
            </a:pPr>
            <a:r>
              <a:rPr lang="en-US" dirty="0" smtClean="0"/>
              <a:t>Ensuring effective co-ordination &amp; control over credit through appropriate monetary</a:t>
            </a:r>
          </a:p>
          <a:p>
            <a:pPr>
              <a:buNone/>
            </a:pPr>
            <a:r>
              <a:rPr lang="en-US" dirty="0" smtClean="0"/>
              <a:t>  &amp; credit policies followed from time to time.</a:t>
            </a:r>
          </a:p>
          <a:p>
            <a:pPr>
              <a:buNone/>
            </a:pPr>
            <a:endParaRPr lang="en-US" dirty="0" smtClean="0"/>
          </a:p>
          <a:p>
            <a:pPr>
              <a:buNone/>
            </a:pPr>
            <a:r>
              <a:rPr lang="en-US" i="1" dirty="0" smtClean="0"/>
              <a:t>5. Regulator &amp; supervisor of Financial </a:t>
            </a:r>
            <a:r>
              <a:rPr lang="en-US" i="1" dirty="0" err="1" smtClean="0"/>
              <a:t>Sysem</a:t>
            </a:r>
            <a:endParaRPr lang="en-US" i="1" dirty="0" smtClean="0"/>
          </a:p>
          <a:p>
            <a:pPr>
              <a:buFont typeface="Wingdings" pitchFamily="2" charset="2"/>
              <a:buChar char="ü"/>
            </a:pPr>
            <a:r>
              <a:rPr lang="en-US" dirty="0" smtClean="0"/>
              <a:t> Prescribes broad parameters of banking operations.</a:t>
            </a:r>
          </a:p>
          <a:p>
            <a:pPr>
              <a:buFont typeface="Wingdings" pitchFamily="2" charset="2"/>
              <a:buChar char="ü"/>
            </a:pPr>
            <a:r>
              <a:rPr lang="en-US" dirty="0" smtClean="0"/>
              <a:t>Objective is to</a:t>
            </a:r>
          </a:p>
          <a:p>
            <a:pPr marL="681228" indent="-571500">
              <a:buAutoNum type="romanLcPeriod"/>
            </a:pPr>
            <a:r>
              <a:rPr lang="en-US" dirty="0" smtClean="0"/>
              <a:t>maintain public confidence in the system</a:t>
            </a:r>
          </a:p>
          <a:p>
            <a:pPr marL="681228" indent="-571500">
              <a:buAutoNum type="romanLcPeriod"/>
            </a:pPr>
            <a:r>
              <a:rPr lang="en-US" dirty="0" smtClean="0"/>
              <a:t>protect depositors interest.</a:t>
            </a:r>
          </a:p>
          <a:p>
            <a:pPr marL="681228" indent="-571500">
              <a:buAutoNum type="romanLcPeriod"/>
            </a:pPr>
            <a:r>
              <a:rPr lang="en-US" dirty="0" smtClean="0"/>
              <a:t>provide cost effective banking service to the public.</a:t>
            </a:r>
          </a:p>
          <a:p>
            <a:pPr marL="681228" indent="-571500">
              <a:buNone/>
            </a:pPr>
            <a:r>
              <a:rPr lang="en-US" dirty="0" smtClean="0"/>
              <a:t> </a:t>
            </a:r>
          </a:p>
          <a:p>
            <a:pPr>
              <a:buFont typeface="Wingdings" pitchFamily="2" charset="2"/>
              <a:buChar char="ü"/>
            </a:pPr>
            <a:endParaRPr lang="en-US" dirty="0" smtClean="0"/>
          </a:p>
          <a:p>
            <a:pPr>
              <a:buFont typeface="Wingdings" pitchFamily="2" charset="2"/>
              <a:buChar char="ü"/>
            </a:pPr>
            <a:endParaRPr lang="en-US" dirty="0" smtClean="0"/>
          </a:p>
          <a:p>
            <a:pPr>
              <a:buFont typeface="Wingdings" pitchFamily="2" charset="2"/>
              <a:buChar char="ü"/>
            </a:pPr>
            <a:endParaRPr lang="en-US" i="1" dirty="0" smtClean="0"/>
          </a:p>
          <a:p>
            <a:pPr>
              <a:buNone/>
            </a:pPr>
            <a:r>
              <a:rPr lang="en-US" i="1" dirty="0" smtClean="0"/>
              <a: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229600" cy="5181600"/>
          </a:xfrm>
        </p:spPr>
        <p:txBody>
          <a:bodyPr/>
          <a:lstStyle/>
          <a:p>
            <a:pPr>
              <a:buNone/>
            </a:pPr>
            <a:r>
              <a:rPr lang="en-US" i="1" dirty="0" smtClean="0"/>
              <a:t>6. Financial Supervision</a:t>
            </a:r>
          </a:p>
          <a:p>
            <a:pPr>
              <a:buFont typeface="Wingdings" pitchFamily="2" charset="2"/>
              <a:buChar char="ü"/>
            </a:pPr>
            <a:r>
              <a:rPr lang="en-US" dirty="0" smtClean="0"/>
              <a:t>Guidance of the Board for Financial Supervision (BFS), constituted in Nov 1994 as a committee of the Central  Board of Directors of the RBI.</a:t>
            </a:r>
          </a:p>
          <a:p>
            <a:pPr>
              <a:buFont typeface="Wingdings" pitchFamily="2" charset="2"/>
              <a:buChar char="ü"/>
            </a:pPr>
            <a:r>
              <a:rPr lang="en-US" dirty="0" smtClean="0"/>
              <a:t>Objective of BFS: undertake consolidated supervision of financial sector </a:t>
            </a:r>
            <a:r>
              <a:rPr lang="en-US" dirty="0" err="1" smtClean="0"/>
              <a:t>comprsing</a:t>
            </a:r>
            <a:r>
              <a:rPr lang="en-US" dirty="0" smtClean="0"/>
              <a:t> commercial banks, financial institutions &amp; non banking financial institutions.</a:t>
            </a:r>
          </a:p>
          <a:p>
            <a:pPr>
              <a:buFont typeface="Wingdings" pitchFamily="2" charset="2"/>
              <a:buChar char="ü"/>
            </a:pPr>
            <a:r>
              <a:rPr lang="en-US" dirty="0" smtClean="0"/>
              <a:t>BFS through the Audit Sub-Committee aims at upgrading the quality of the statutory audit &amp; internal audit functions in banks &amp; FI.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85801"/>
            <a:ext cx="8153400" cy="5257800"/>
          </a:xfrm>
        </p:spPr>
        <p:txBody>
          <a:bodyPr/>
          <a:lstStyle/>
          <a:p>
            <a:r>
              <a:rPr lang="en-US" dirty="0" smtClean="0"/>
              <a:t>BFS oversees the functioning of Department of Banking Supervision(DBS), Department of Non-Banking Supervision(DNBS) &amp; Financial Institution Division (FID).</a:t>
            </a:r>
          </a:p>
          <a:p>
            <a:r>
              <a:rPr lang="en-US" dirty="0" smtClean="0"/>
              <a:t>Gives direction on the regulatory &amp; supervisory issues.</a:t>
            </a:r>
          </a:p>
          <a:p>
            <a:pPr>
              <a:buNone/>
            </a:pPr>
            <a:r>
              <a:rPr lang="en-US" i="1" dirty="0" smtClean="0"/>
              <a:t>7. Monetary Authority</a:t>
            </a:r>
          </a:p>
          <a:p>
            <a:r>
              <a:rPr lang="en-US" dirty="0" smtClean="0"/>
              <a:t>RBI formulates, implements &amp; monitors the monetary policy.</a:t>
            </a:r>
          </a:p>
          <a:p>
            <a:r>
              <a:rPr lang="en-US" dirty="0" smtClean="0"/>
              <a:t>Objective is maintaining price stability &amp; ensuring adequate flow of credit to productive sectors.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924800" cy="5410200"/>
          </a:xfrm>
        </p:spPr>
        <p:txBody>
          <a:bodyPr/>
          <a:lstStyle/>
          <a:p>
            <a:r>
              <a:rPr lang="en-US" dirty="0" smtClean="0"/>
              <a:t>Spread of irreligion destroyed the public sense of security in depositing valuables in temple &amp; priest were no where acting as financial agents. </a:t>
            </a:r>
          </a:p>
          <a:p>
            <a:r>
              <a:rPr lang="en-US" dirty="0" smtClean="0"/>
              <a:t>Aristotle’s dictum-charging of interest was unnatural and  consequently immoral.</a:t>
            </a:r>
          </a:p>
          <a:p>
            <a:pPr>
              <a:buNone/>
            </a:pPr>
            <a:r>
              <a:rPr lang="en-US" dirty="0" smtClean="0"/>
              <a:t>			Even now Mohammedans in obedience to the commands contained in their religious books, refuse to accept interest on money loans.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1"/>
            <a:ext cx="8077200" cy="5257800"/>
          </a:xfrm>
        </p:spPr>
        <p:txBody>
          <a:bodyPr/>
          <a:lstStyle/>
          <a:p>
            <a:pPr>
              <a:buNone/>
            </a:pPr>
            <a:r>
              <a:rPr lang="en-US" i="1" dirty="0" smtClean="0"/>
              <a:t>8. Control the volume of  credit</a:t>
            </a:r>
          </a:p>
          <a:p>
            <a:pPr>
              <a:buFont typeface="Wingdings" pitchFamily="2" charset="2"/>
              <a:buChar char="ü"/>
            </a:pPr>
            <a:r>
              <a:rPr lang="en-US" dirty="0" smtClean="0"/>
              <a:t>Exercise it control over volume of credit created by the commercial banks in order to ensure price stability.</a:t>
            </a:r>
          </a:p>
          <a:p>
            <a:pPr>
              <a:buFont typeface="Wingdings" pitchFamily="2" charset="2"/>
              <a:buChar char="ü"/>
            </a:pPr>
            <a:r>
              <a:rPr lang="en-US" dirty="0" smtClean="0"/>
              <a:t>Quantitative Credit Control</a:t>
            </a:r>
          </a:p>
          <a:p>
            <a:pPr marL="624078" indent="-514350">
              <a:buAutoNum type="arabicPeriod"/>
            </a:pPr>
            <a:r>
              <a:rPr lang="en-US" dirty="0" smtClean="0"/>
              <a:t>Bank Rate</a:t>
            </a:r>
          </a:p>
          <a:p>
            <a:pPr marL="624078" indent="-514350">
              <a:buAutoNum type="arabicPeriod"/>
            </a:pPr>
            <a:r>
              <a:rPr lang="en-US" dirty="0" smtClean="0"/>
              <a:t>Repo Rate</a:t>
            </a:r>
          </a:p>
          <a:p>
            <a:pPr marL="624078" indent="-514350">
              <a:buAutoNum type="arabicPeriod"/>
            </a:pPr>
            <a:r>
              <a:rPr lang="en-US" dirty="0" smtClean="0"/>
              <a:t>Reverse Repo Rate</a:t>
            </a:r>
          </a:p>
          <a:p>
            <a:pPr marL="624078" indent="-514350">
              <a:buAutoNum type="arabicPeriod"/>
            </a:pPr>
            <a:r>
              <a:rPr lang="en-US" dirty="0" smtClean="0"/>
              <a:t>Open Market Operations</a:t>
            </a:r>
          </a:p>
          <a:p>
            <a:pPr marL="624078" indent="-514350">
              <a:buAutoNum type="arabicPeriod"/>
            </a:pPr>
            <a:r>
              <a:rPr lang="en-US" dirty="0" smtClean="0"/>
              <a:t>Variable Reserve Requirements</a:t>
            </a:r>
          </a:p>
          <a:p>
            <a:pPr marL="624078" indent="-514350">
              <a:buAutoNum type="arabicPeriod"/>
            </a:pPr>
            <a:r>
              <a:rPr lang="en-US" dirty="0" smtClean="0"/>
              <a:t>Selective Credit Control</a:t>
            </a:r>
          </a:p>
          <a:p>
            <a:pPr marL="624078" indent="-514350">
              <a:buAutoNum type="arabicPeriod"/>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8077200" cy="5181600"/>
          </a:xfrm>
        </p:spPr>
        <p:txBody>
          <a:bodyPr/>
          <a:lstStyle/>
          <a:p>
            <a:pPr>
              <a:buNone/>
            </a:pPr>
            <a:r>
              <a:rPr lang="en-US" i="1" dirty="0" smtClean="0"/>
              <a:t>9. </a:t>
            </a:r>
            <a:r>
              <a:rPr lang="en-US" dirty="0" smtClean="0"/>
              <a:t>RBI has been designated under the Payment &amp; Settlement System Act, 2007 as the </a:t>
            </a:r>
            <a:r>
              <a:rPr lang="en-US" i="1" dirty="0" smtClean="0"/>
              <a:t>authority to regulate &amp; supervise payment system</a:t>
            </a:r>
            <a:r>
              <a:rPr lang="en-US" dirty="0" smtClean="0"/>
              <a:t> in the country, including those operated by non- banks such as CCIL &amp; other payment system providers.</a:t>
            </a:r>
          </a:p>
          <a:p>
            <a:pPr>
              <a:buNone/>
            </a:pPr>
            <a:endParaRPr lang="en-US" dirty="0" smtClean="0"/>
          </a:p>
          <a:p>
            <a:pPr>
              <a:buNone/>
            </a:pPr>
            <a:r>
              <a:rPr lang="en-US" i="1" dirty="0" smtClean="0"/>
              <a:t>10. Manager of Foreign Exchange </a:t>
            </a:r>
          </a:p>
          <a:p>
            <a:pPr>
              <a:buNone/>
            </a:pPr>
            <a:r>
              <a:rPr lang="en-US" dirty="0" smtClean="0"/>
              <a:t>Facilitate external trade &amp; payment &amp; promote</a:t>
            </a:r>
          </a:p>
          <a:p>
            <a:pPr>
              <a:buNone/>
            </a:pPr>
            <a:r>
              <a:rPr lang="en-US" dirty="0" smtClean="0"/>
              <a:t>orderly development &amp; maintenance of foreign exchange market in India</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762001"/>
            <a:ext cx="8001000" cy="5029200"/>
          </a:xfrm>
        </p:spPr>
        <p:txBody>
          <a:bodyPr/>
          <a:lstStyle/>
          <a:p>
            <a:pPr>
              <a:buNone/>
            </a:pPr>
            <a:r>
              <a:rPr lang="en-US" i="1" dirty="0" smtClean="0"/>
              <a:t>11. Maintains the value of  currency</a:t>
            </a:r>
          </a:p>
          <a:p>
            <a:pPr>
              <a:buNone/>
            </a:pPr>
            <a:r>
              <a:rPr lang="en-US" dirty="0" smtClean="0"/>
              <a:t>   Maintain not the internal value of currency, </a:t>
            </a:r>
            <a:r>
              <a:rPr lang="en-US" i="1" dirty="0" smtClean="0"/>
              <a:t>i.e</a:t>
            </a:r>
            <a:r>
              <a:rPr lang="en-US" dirty="0" smtClean="0"/>
              <a:t>., the Indian rupee, but it has also maintain the external value of the currency.</a:t>
            </a:r>
          </a:p>
          <a:p>
            <a:pPr>
              <a:buNone/>
            </a:pPr>
            <a:r>
              <a:rPr lang="en-US" dirty="0" smtClean="0"/>
              <a:t>12. It is also concerned with the </a:t>
            </a:r>
            <a:r>
              <a:rPr lang="en-US" i="1" dirty="0" smtClean="0"/>
              <a:t>development of rural banking.</a:t>
            </a:r>
          </a:p>
          <a:p>
            <a:pPr>
              <a:buNone/>
            </a:pPr>
            <a:r>
              <a:rPr lang="en-US" dirty="0" smtClean="0"/>
              <a:t>13. It plays an important role in the </a:t>
            </a:r>
            <a:r>
              <a:rPr lang="en-US" i="1" dirty="0" smtClean="0"/>
              <a:t>promotion of FI.</a:t>
            </a:r>
          </a:p>
          <a:p>
            <a:pPr>
              <a:buNone/>
            </a:pPr>
            <a:r>
              <a:rPr lang="en-US" i="1" dirty="0" smtClean="0"/>
              <a:t>	</a:t>
            </a:r>
            <a:r>
              <a:rPr lang="en-US" dirty="0" smtClean="0"/>
              <a:t>RBI has taken steps to enable the Commercial Banks to open up branches in foreign </a:t>
            </a:r>
            <a:r>
              <a:rPr lang="en-US" dirty="0" err="1" smtClean="0"/>
              <a:t>centres</a:t>
            </a:r>
            <a:r>
              <a:rPr lang="en-US" dirty="0" smtClean="0"/>
              <a:t>.</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1"/>
            <a:ext cx="8153400" cy="5410200"/>
          </a:xfrm>
        </p:spPr>
        <p:txBody>
          <a:bodyPr/>
          <a:lstStyle/>
          <a:p>
            <a:pPr>
              <a:buNone/>
            </a:pPr>
            <a:r>
              <a:rPr lang="en-US" i="1" dirty="0" smtClean="0"/>
              <a:t>14. Issue license to commercial banks/branches</a:t>
            </a:r>
          </a:p>
          <a:p>
            <a:pPr>
              <a:buFont typeface="Wingdings" pitchFamily="2" charset="2"/>
              <a:buChar char="§"/>
            </a:pPr>
            <a:r>
              <a:rPr lang="en-US" dirty="0" smtClean="0"/>
              <a:t>No commercial bank can commence the business of banking without obtaining license from RBI.</a:t>
            </a:r>
          </a:p>
          <a:p>
            <a:pPr>
              <a:buFont typeface="Wingdings" pitchFamily="2" charset="2"/>
              <a:buChar char="§"/>
            </a:pPr>
            <a:r>
              <a:rPr lang="en-US" dirty="0" smtClean="0"/>
              <a:t>BR Act, 1949, </a:t>
            </a:r>
            <a:r>
              <a:rPr lang="en-US" dirty="0" smtClean="0">
                <a:solidFill>
                  <a:srgbClr val="FF0000"/>
                </a:solidFill>
              </a:rPr>
              <a:t>Sec. 22</a:t>
            </a:r>
          </a:p>
          <a:p>
            <a:pPr>
              <a:buFont typeface="Wingdings" pitchFamily="2" charset="2"/>
              <a:buChar char="§"/>
            </a:pPr>
            <a:r>
              <a:rPr lang="en-US" dirty="0" smtClean="0"/>
              <a:t>License may be issued subject to following  </a:t>
            </a:r>
          </a:p>
          <a:p>
            <a:pPr>
              <a:buNone/>
            </a:pPr>
            <a:r>
              <a:rPr lang="en-US" dirty="0" smtClean="0"/>
              <a:t>Conditions:</a:t>
            </a:r>
          </a:p>
          <a:p>
            <a:pPr>
              <a:buNone/>
            </a:pPr>
            <a:r>
              <a:rPr lang="en-US" dirty="0" err="1" smtClean="0"/>
              <a:t>i</a:t>
            </a:r>
            <a:r>
              <a:rPr lang="en-US" dirty="0" smtClean="0"/>
              <a:t>. Company is or will be in a position to pay to its present or future depositors in full as their claims accrue.</a:t>
            </a:r>
          </a:p>
          <a:p>
            <a:pPr>
              <a:buNone/>
            </a:pPr>
            <a:endParaRPr lang="en-US" i="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1"/>
            <a:ext cx="8229600" cy="5105400"/>
          </a:xfrm>
        </p:spPr>
        <p:txBody>
          <a:bodyPr>
            <a:normAutofit lnSpcReduction="10000"/>
          </a:bodyPr>
          <a:lstStyle/>
          <a:p>
            <a:r>
              <a:rPr lang="en-US" dirty="0" smtClean="0"/>
              <a:t>Affairs of the company are not conducted or not likely to be conducted in a manner detrimental to the interest of present or future depositors.</a:t>
            </a:r>
          </a:p>
          <a:p>
            <a:r>
              <a:rPr lang="en-US" dirty="0" smtClean="0"/>
              <a:t>The general character of the proposed management of the company will not prejudicial to public interest or the interest of the depositors</a:t>
            </a:r>
          </a:p>
          <a:p>
            <a:r>
              <a:rPr lang="en-US" dirty="0" smtClean="0"/>
              <a:t>Company has adequate capital structure &amp; earning prospects.</a:t>
            </a:r>
          </a:p>
          <a:p>
            <a:r>
              <a:rPr lang="en-US" dirty="0" smtClean="0"/>
              <a:t>Public interest will be served by grant of a license to a co.</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762001"/>
            <a:ext cx="8077200" cy="5029200"/>
          </a:xfrm>
        </p:spPr>
        <p:txBody>
          <a:bodyPr>
            <a:normAutofit lnSpcReduction="10000"/>
          </a:bodyPr>
          <a:lstStyle/>
          <a:p>
            <a:pPr>
              <a:buNone/>
            </a:pPr>
            <a:r>
              <a:rPr lang="en-US" i="1" dirty="0" smtClean="0"/>
              <a:t>15. Power  to inspect  the commercial banks</a:t>
            </a:r>
          </a:p>
          <a:p>
            <a:pPr>
              <a:buFont typeface="Wingdings" pitchFamily="2" charset="2"/>
              <a:buChar char="§"/>
            </a:pPr>
            <a:r>
              <a:rPr lang="en-US" dirty="0" smtClean="0"/>
              <a:t>S. 35  of BR Act, 1949</a:t>
            </a:r>
          </a:p>
          <a:p>
            <a:pPr>
              <a:buFont typeface="Wingdings" pitchFamily="2" charset="2"/>
              <a:buChar char="§"/>
            </a:pPr>
            <a:r>
              <a:rPr lang="en-US" dirty="0" smtClean="0"/>
              <a:t>RBI itself or on direction of Central </a:t>
            </a:r>
            <a:r>
              <a:rPr lang="en-US" dirty="0" err="1" smtClean="0"/>
              <a:t>Govt</a:t>
            </a:r>
            <a:r>
              <a:rPr lang="en-US" dirty="0" smtClean="0"/>
              <a:t> may at any time cause an inspection, carried out by one or more officers of any bank &amp; its books &amp; accounts.</a:t>
            </a:r>
          </a:p>
          <a:p>
            <a:pPr>
              <a:buFont typeface="Wingdings" pitchFamily="2" charset="2"/>
              <a:buChar char="§"/>
            </a:pPr>
            <a:r>
              <a:rPr lang="en-US" dirty="0" smtClean="0"/>
              <a:t>RBI shall supply to the banking company a copy of its report on such inspection.</a:t>
            </a:r>
          </a:p>
          <a:p>
            <a:pPr>
              <a:buFont typeface="Wingdings" pitchFamily="2" charset="2"/>
              <a:buChar char="§"/>
            </a:pPr>
            <a:r>
              <a:rPr lang="en-US" dirty="0" smtClean="0"/>
              <a:t>If there are defects, the banks concerned are required to rectify them.</a:t>
            </a:r>
          </a:p>
          <a:p>
            <a:pPr>
              <a:buFont typeface="Wingdings" pitchFamily="2" charset="2"/>
              <a:buChar char="§"/>
            </a:pPr>
            <a:r>
              <a:rPr lang="en-US" dirty="0" smtClean="0"/>
              <a:t>RBI has power to appoint Additional Directors on the Board of Directors.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105400"/>
          </a:xfrm>
        </p:spPr>
        <p:txBody>
          <a:bodyPr/>
          <a:lstStyle/>
          <a:p>
            <a:r>
              <a:rPr lang="en-US" dirty="0" smtClean="0"/>
              <a:t>RBI may also cause scrutiny to be made by one or more of its officers, of the affairs  of any banking company and its books and accounts. </a:t>
            </a:r>
          </a:p>
          <a:p>
            <a:r>
              <a:rPr lang="en-US" dirty="0" smtClean="0"/>
              <a:t>It is duty of every employee of bank to produce such books, accounts and other documents in his custody.</a:t>
            </a:r>
          </a:p>
          <a:p>
            <a:r>
              <a:rPr lang="en-US" dirty="0" smtClean="0"/>
              <a:t>Submit a report to Central </a:t>
            </a:r>
            <a:r>
              <a:rPr lang="en-US" dirty="0" err="1" smtClean="0"/>
              <a:t>Govt</a:t>
            </a:r>
            <a:r>
              <a:rPr lang="en-US" dirty="0" smtClean="0"/>
              <a:t>, if it is of opinion that the affairs of the banking company-detriment of the interests of its depositors.</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8077200" cy="5181600"/>
          </a:xfrm>
        </p:spPr>
        <p:txBody>
          <a:bodyPr/>
          <a:lstStyle/>
          <a:p>
            <a:r>
              <a:rPr lang="en-US" dirty="0" smtClean="0"/>
              <a:t>After giving such opportunity to the bank to make a representation, by order in writing-</a:t>
            </a:r>
          </a:p>
          <a:p>
            <a:pPr marL="681228" indent="-571500">
              <a:buAutoNum type="romanLcPeriod"/>
            </a:pPr>
            <a:r>
              <a:rPr lang="en-US" dirty="0" smtClean="0"/>
              <a:t>prohibit the banking Co. from receiving fresh deposits.</a:t>
            </a:r>
          </a:p>
          <a:p>
            <a:pPr marL="681228" indent="-571500">
              <a:buAutoNum type="romanLcPeriod"/>
            </a:pPr>
            <a:r>
              <a:rPr lang="en-US" dirty="0" smtClean="0"/>
              <a:t>Direct the RB  for the winding up of the banking company.</a:t>
            </a:r>
          </a:p>
          <a:p>
            <a:pPr marL="681228" indent="-571500">
              <a:buAutoNum type="romanLcPeriod"/>
            </a:pPr>
            <a:r>
              <a:rPr lang="en-US" smtClean="0"/>
              <a:t>Publish the report.</a:t>
            </a:r>
            <a:endParaRPr lang="en-US" dirty="0" smtClean="0"/>
          </a:p>
          <a:p>
            <a:pPr marL="681228" indent="-571500">
              <a:buFont typeface="Wingdings" pitchFamily="2" charset="2"/>
              <a:buChar char="§"/>
            </a:pPr>
            <a:r>
              <a:rPr lang="en-US" dirty="0" smtClean="0"/>
              <a:t>Any person making an inspection may examine on oath any director or employee of a banking company.</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533400"/>
            <a:ext cx="8077200" cy="5257801"/>
          </a:xfrm>
        </p:spPr>
        <p:txBody>
          <a:bodyPr/>
          <a:lstStyle/>
          <a:p>
            <a:r>
              <a:rPr lang="en-US" b="1" dirty="0" smtClean="0"/>
              <a:t>Overall control over Management of Banks</a:t>
            </a:r>
          </a:p>
          <a:p>
            <a:r>
              <a:rPr lang="en-US" dirty="0" smtClean="0"/>
              <a:t>Directions &amp; circular letters issued by RBI are binding on the banking companies.</a:t>
            </a:r>
          </a:p>
          <a:p>
            <a:r>
              <a:rPr lang="en-US" dirty="0" smtClean="0"/>
              <a:t>S. 35B of BR Act, 1949 the approval of RBI is necessary for the appointment or re-appointment or termination of appointment of chairman, managing &amp; whole time director.</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181600"/>
          </a:xfrm>
        </p:spPr>
        <p:txBody>
          <a:bodyPr/>
          <a:lstStyle/>
          <a:p>
            <a:r>
              <a:rPr lang="en-US" b="1" dirty="0" smtClean="0"/>
              <a:t>Power to supersede the Board of Directors of Banking Company</a:t>
            </a:r>
          </a:p>
          <a:p>
            <a:r>
              <a:rPr lang="en-US" dirty="0" smtClean="0"/>
              <a:t>RBI in consultation with Central </a:t>
            </a:r>
            <a:r>
              <a:rPr lang="en-US" dirty="0" err="1" smtClean="0"/>
              <a:t>Govt</a:t>
            </a:r>
            <a:r>
              <a:rPr lang="en-US" dirty="0" smtClean="0"/>
              <a:t> can  supersede the Board of Directors for a period not more then 6 months which could be extended from time to time, totally not exceeding 12 months in case it is in public </a:t>
            </a:r>
            <a:r>
              <a:rPr lang="en-US" dirty="0" err="1" smtClean="0"/>
              <a:t>interst</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The India banking law is based to a very large extent upon the English Banking Law.</a:t>
            </a:r>
          </a:p>
          <a:p>
            <a:endParaRPr lang="en-US" dirty="0" smtClean="0"/>
          </a:p>
          <a:p>
            <a:r>
              <a:rPr lang="en-US" dirty="0" smtClean="0"/>
              <a:t>Beside Banking Law, the Law of Contract, the Law of Torts and other branches of commercial and civil laws are applicable to banks as to others.</a:t>
            </a:r>
          </a:p>
          <a:p>
            <a:endParaRPr lang="en-US" dirty="0"/>
          </a:p>
        </p:txBody>
      </p:sp>
      <p:sp>
        <p:nvSpPr>
          <p:cNvPr id="3" name="Title 2"/>
          <p:cNvSpPr>
            <a:spLocks noGrp="1"/>
          </p:cNvSpPr>
          <p:nvPr>
            <p:ph type="title"/>
          </p:nvPr>
        </p:nvSpPr>
        <p:spPr/>
        <p:txBody>
          <a:bodyPr/>
          <a:lstStyle/>
          <a:p>
            <a:r>
              <a:rPr lang="en-US" dirty="0" smtClean="0"/>
              <a:t>Evolution of Banking law</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181600"/>
          </a:xfrm>
        </p:spPr>
        <p:txBody>
          <a:bodyPr/>
          <a:lstStyle/>
          <a:p>
            <a:r>
              <a:rPr lang="en-US" b="1" dirty="0" smtClean="0"/>
              <a:t>Selective credit control</a:t>
            </a:r>
          </a:p>
          <a:p>
            <a:r>
              <a:rPr lang="en-US" dirty="0" smtClean="0"/>
              <a:t>S. 21 Power of RB to control advances by banking companies</a:t>
            </a:r>
          </a:p>
          <a:p>
            <a:r>
              <a:rPr lang="en-US" dirty="0" smtClean="0"/>
              <a:t>RBI may give directions to banking companies generally or to any banking companies or group of banking companies in particular to-</a:t>
            </a:r>
          </a:p>
          <a:p>
            <a:r>
              <a:rPr lang="en-US" dirty="0" smtClean="0"/>
              <a:t>The purpose for which advance may or may not be granted.</a:t>
            </a:r>
          </a:p>
          <a:p>
            <a:r>
              <a:rPr lang="en-US" dirty="0" smtClean="0"/>
              <a:t>The margins to be maintained in respect of secured advances. </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45JA. Power of Bank to determine policy and issue directions.</a:t>
            </a:r>
          </a:p>
          <a:p>
            <a:r>
              <a:rPr lang="en-US" dirty="0" smtClean="0"/>
              <a:t>To all or any of the NBFC’s </a:t>
            </a:r>
          </a:p>
          <a:p>
            <a:r>
              <a:rPr lang="en-US" dirty="0" smtClean="0"/>
              <a:t>Relating to:</a:t>
            </a:r>
          </a:p>
          <a:p>
            <a:pPr>
              <a:buFont typeface="Arial" pitchFamily="34" charset="0"/>
              <a:buChar char="•"/>
            </a:pPr>
            <a:r>
              <a:rPr lang="en-US" dirty="0" smtClean="0"/>
              <a:t>income recognition </a:t>
            </a:r>
          </a:p>
          <a:p>
            <a:pPr>
              <a:buFont typeface="Arial" pitchFamily="34" charset="0"/>
              <a:buChar char="•"/>
            </a:pPr>
            <a:r>
              <a:rPr lang="en-US" dirty="0" smtClean="0"/>
              <a:t>accounting standards</a:t>
            </a:r>
          </a:p>
          <a:p>
            <a:pPr>
              <a:buFont typeface="Arial" pitchFamily="34" charset="0"/>
              <a:buChar char="•"/>
            </a:pPr>
            <a:r>
              <a:rPr lang="en-US" dirty="0" smtClean="0"/>
              <a:t> making of proper provision for bad and doubtful debts</a:t>
            </a:r>
          </a:p>
          <a:p>
            <a:pPr>
              <a:buFont typeface="Arial" pitchFamily="34" charset="0"/>
              <a:buChar char="•"/>
            </a:pPr>
            <a:r>
              <a:rPr lang="en-US" dirty="0" smtClean="0"/>
              <a:t>capital adequacy based on risk weights for assets and credit conversion factors for off-balance sheet items and </a:t>
            </a:r>
          </a:p>
          <a:p>
            <a:pPr>
              <a:buFont typeface="Arial" pitchFamily="34" charset="0"/>
              <a:buChar char="•"/>
            </a:pPr>
            <a:r>
              <a:rPr lang="en-US" dirty="0" smtClean="0"/>
              <a:t>relating to deployment of funds</a:t>
            </a:r>
          </a:p>
          <a:p>
            <a:pPr>
              <a:buFont typeface="Arial" pitchFamily="34" charset="0"/>
              <a:buChar char="•"/>
            </a:pPr>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Control of RBI over NBFC &amp; FI</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5257800"/>
          </a:xfrm>
        </p:spPr>
        <p:txBody>
          <a:bodyPr>
            <a:normAutofit fontScale="92500" lnSpcReduction="10000"/>
          </a:bodyPr>
          <a:lstStyle/>
          <a:p>
            <a:r>
              <a:rPr lang="en-US" dirty="0" smtClean="0"/>
              <a:t>nonbanking financial companies shall be bound to follow the policy so determined and the directions so issued.</a:t>
            </a:r>
          </a:p>
          <a:p>
            <a:r>
              <a:rPr lang="en-US" dirty="0" smtClean="0"/>
              <a:t>If any directions are not complied, the Bank may prohibit the NBFC from accepting any deposit. May also order not to sell, transfer, create charge or mortgage or deal in any manner with its property and assets without prior written permission of the Bank for such period not exceeding six months from the date of the order. </a:t>
            </a:r>
          </a:p>
          <a:p>
            <a:r>
              <a:rPr lang="en-US" dirty="0" smtClean="0"/>
              <a:t>Directions:</a:t>
            </a:r>
          </a:p>
          <a:p>
            <a:pPr>
              <a:buFont typeface="Arial" pitchFamily="34" charset="0"/>
              <a:buChar char="•"/>
            </a:pPr>
            <a:r>
              <a:rPr lang="en-US" dirty="0" smtClean="0"/>
              <a:t>a) the purpose for which advances or other fund based or non-fund based accommodation may not be made; and </a:t>
            </a:r>
          </a:p>
          <a:p>
            <a:endParaRPr lang="en-US" dirty="0" smtClean="0"/>
          </a:p>
          <a:p>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533401"/>
            <a:ext cx="8077200" cy="5181600"/>
          </a:xfrm>
        </p:spPr>
        <p:txBody>
          <a:bodyPr/>
          <a:lstStyle/>
          <a:p>
            <a:r>
              <a:rPr lang="en-US" dirty="0" smtClean="0"/>
              <a:t>b) the maximum amount of advances or other financial accommodation or investment in shares and other securities which, having regard to the paid-up capital, reserves and deposits of the non-banking financial company and other relevant considerations, may be made by that nonbanking financial company to any person or a company or to a group of companies.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153400" cy="5334001"/>
          </a:xfrm>
        </p:spPr>
        <p:txBody>
          <a:bodyPr/>
          <a:lstStyle/>
          <a:p>
            <a:r>
              <a:rPr lang="en-US" dirty="0" smtClean="0"/>
              <a:t>S.45K. </a:t>
            </a:r>
            <a:r>
              <a:rPr lang="en-US" b="1" dirty="0" smtClean="0"/>
              <a:t>Power of Bank to collect information from non-banking institutions as to deposits and to give directions</a:t>
            </a:r>
            <a:r>
              <a:rPr lang="en-US" dirty="0" smtClean="0"/>
              <a:t>.</a:t>
            </a:r>
          </a:p>
          <a:p>
            <a:r>
              <a:rPr lang="en-US" b="1" dirty="0" smtClean="0"/>
              <a:t>Information</a:t>
            </a:r>
            <a:r>
              <a:rPr lang="en-US" dirty="0" smtClean="0"/>
              <a:t>: </a:t>
            </a:r>
          </a:p>
          <a:p>
            <a:pPr>
              <a:buFont typeface="Arial" pitchFamily="34" charset="0"/>
              <a:buChar char="•"/>
            </a:pPr>
            <a:r>
              <a:rPr lang="en-US" dirty="0" smtClean="0"/>
              <a:t>the amount of the deposits, </a:t>
            </a:r>
          </a:p>
          <a:p>
            <a:pPr>
              <a:buFont typeface="Arial" pitchFamily="34" charset="0"/>
              <a:buChar char="•"/>
            </a:pPr>
            <a:r>
              <a:rPr lang="en-US" dirty="0" smtClean="0"/>
              <a:t>the purposes and periods for which, and the rates of interest and other terms and conditions on which, they are received.</a:t>
            </a:r>
          </a:p>
          <a:p>
            <a:pPr>
              <a:buFont typeface="Arial" pitchFamily="34" charset="0"/>
              <a:buChar char="•"/>
            </a:pPr>
            <a:r>
              <a:rPr lang="en-US" b="1" dirty="0" smtClean="0"/>
              <a:t>Directions</a:t>
            </a:r>
            <a:r>
              <a:rPr lang="en-US" dirty="0" smtClean="0"/>
              <a:t>:</a:t>
            </a:r>
          </a:p>
          <a:p>
            <a:pPr>
              <a:buFont typeface="Arial" pitchFamily="34" charset="0"/>
              <a:buChar char="•"/>
            </a:pPr>
            <a:r>
              <a:rPr lang="en-US" dirty="0" smtClean="0"/>
              <a:t>the rates of interest payable on such deposits, and the periods for which deposits may be received.</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lnSpcReduction="10000"/>
          </a:bodyPr>
          <a:lstStyle/>
          <a:p>
            <a:endParaRPr lang="en-US" dirty="0" smtClean="0"/>
          </a:p>
          <a:p>
            <a:r>
              <a:rPr lang="en-US" dirty="0" smtClean="0"/>
              <a:t>If any NBFC fails to comply with any direction given by the Bank, the Bank may prohibit the acceptance of deposits by that non-banking institution.</a:t>
            </a:r>
          </a:p>
          <a:p>
            <a:r>
              <a:rPr lang="en-US" dirty="0" smtClean="0"/>
              <a:t>If so required by bank, NBFC shall send on its on cost a copy of its annual balance sheet and P&amp;L A/C or other annual accounts to every person from whom the non-banking institution holds, as on the last day of the year to which the accounts relate, deposits higher than such sum as may be specified by the Bank. </a:t>
            </a:r>
          </a:p>
          <a:p>
            <a:pPr>
              <a:buNone/>
            </a:pPr>
            <a:r>
              <a:rPr lang="en-US" dirty="0" smtClean="0"/>
              <a:t> </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257800"/>
          </a:xfrm>
        </p:spPr>
        <p:txBody>
          <a:bodyPr>
            <a:normAutofit fontScale="77500" lnSpcReduction="20000"/>
          </a:bodyPr>
          <a:lstStyle/>
          <a:p>
            <a:r>
              <a:rPr lang="en-US" b="1" dirty="0" smtClean="0"/>
              <a:t>S. 45L. Power of Bank to call for information from financial institutions and to give directions</a:t>
            </a:r>
            <a:r>
              <a:rPr lang="en-US" dirty="0" smtClean="0"/>
              <a:t>.</a:t>
            </a:r>
          </a:p>
          <a:p>
            <a:pPr>
              <a:buNone/>
            </a:pPr>
            <a:endParaRPr lang="en-US" dirty="0" smtClean="0"/>
          </a:p>
          <a:p>
            <a:r>
              <a:rPr lang="en-US" dirty="0" smtClean="0"/>
              <a:t>the paid-up capital, reserves or other liabilities, the investments whether in Government securities or otherwise, the persons to whom, and the purposes and periods for which, finance is provided and the terms and conditions, including the rates of interest, on which it is provided.</a:t>
            </a:r>
          </a:p>
          <a:p>
            <a:endParaRPr lang="en-US" dirty="0" smtClean="0"/>
          </a:p>
          <a:p>
            <a:r>
              <a:rPr lang="en-US" dirty="0" smtClean="0"/>
              <a:t>In issuing directions to any financial institution the Bank shall have due regard to the conditions in which, and the objects for which, the institution has been established, its statutory responsibilities, if any, and the effect the business of such financial institution is likely to have on trends in the money and capital markets.</a:t>
            </a:r>
          </a:p>
          <a:p>
            <a:pPr>
              <a:buNone/>
            </a:pPr>
            <a:r>
              <a:rPr lang="en-US" dirty="0" smtClean="0"/>
              <a:t>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457200"/>
            <a:ext cx="8153400" cy="5257800"/>
          </a:xfrm>
        </p:spPr>
        <p:txBody>
          <a:bodyPr/>
          <a:lstStyle/>
          <a:p>
            <a:r>
              <a:rPr lang="en-US" dirty="0" smtClean="0"/>
              <a:t>S. 45M. Duty of non-banking institutions to furnish statements, information or particulars etc., required by Bank.</a:t>
            </a:r>
          </a:p>
          <a:p>
            <a:r>
              <a:rPr lang="en-US" dirty="0" smtClean="0"/>
              <a:t>S. 45MC. Power of Bank to file winding up petition.</a:t>
            </a:r>
          </a:p>
          <a:p>
            <a:r>
              <a:rPr lang="en-US" dirty="0" smtClean="0"/>
              <a:t>A non-banking financial company shall be deemed to be unable to pay its debt if it has refused or has failed to meet within five working days any lawful demand made at any of its offices or branches</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lstStyle/>
          <a:p>
            <a:r>
              <a:rPr lang="en-US" dirty="0" smtClean="0"/>
              <a:t>45N. Inspection.</a:t>
            </a:r>
          </a:p>
          <a:p>
            <a:r>
              <a:rPr lang="en-US" dirty="0" smtClean="0"/>
              <a:t>purpose of verifying the correctness or completeness of any statement, information or particulars furnished to the Bank or for the purpose of obtaining any information or particulars which the non-banking institution has failed to furnish on being called upon to do so; or</a:t>
            </a:r>
          </a:p>
          <a:p>
            <a:r>
              <a:rPr lang="en-US" dirty="0" smtClean="0"/>
              <a:t>Duty to furnish that authority with any statements and information </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1"/>
            <a:ext cx="8153400" cy="5334000"/>
          </a:xfrm>
        </p:spPr>
        <p:txBody>
          <a:bodyPr/>
          <a:lstStyle/>
          <a:p>
            <a:r>
              <a:rPr lang="en-US" dirty="0" smtClean="0"/>
              <a:t>CHAPTER IIIC </a:t>
            </a:r>
          </a:p>
          <a:p>
            <a:r>
              <a:rPr lang="en-US" dirty="0" smtClean="0"/>
              <a:t>PROHIBITION OF ACCEPTANCE OF DEPOSITS BY UNINCORPORATED BODIES</a:t>
            </a:r>
          </a:p>
          <a:p>
            <a:r>
              <a:rPr lang="en-US" dirty="0" smtClean="0"/>
              <a:t>45S. Deposits not to be accepted in certain cases. </a:t>
            </a:r>
          </a:p>
          <a:p>
            <a:r>
              <a:rPr lang="en-US" dirty="0" smtClean="0"/>
              <a:t>(1) No person, being an individual or a firm or an unincorporated association of individuals shall, accept any deposit</a:t>
            </a:r>
          </a:p>
          <a:p>
            <a:r>
              <a:rPr lang="en-US" dirty="0" smtClean="0"/>
              <a:t>Except, receipt of money by an individual by way of loan from any of his relatives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81001"/>
            <a:ext cx="8077200" cy="5486400"/>
          </a:xfrm>
        </p:spPr>
        <p:txBody>
          <a:bodyPr/>
          <a:lstStyle/>
          <a:p>
            <a:r>
              <a:rPr lang="en-US" b="1" dirty="0" smtClean="0"/>
              <a:t>Law merchant or </a:t>
            </a:r>
            <a:r>
              <a:rPr lang="en-US" b="1" i="1" dirty="0" err="1" smtClean="0"/>
              <a:t>Lex</a:t>
            </a:r>
            <a:r>
              <a:rPr lang="en-US" b="1" i="1" dirty="0" smtClean="0"/>
              <a:t> </a:t>
            </a:r>
            <a:r>
              <a:rPr lang="en-US" b="1" i="1" dirty="0" err="1" smtClean="0"/>
              <a:t>mercatoria</a:t>
            </a:r>
            <a:endParaRPr lang="en-US" b="1" i="1" dirty="0" smtClean="0"/>
          </a:p>
          <a:p>
            <a:r>
              <a:rPr lang="en-US" dirty="0" smtClean="0"/>
              <a:t> customs of merchants</a:t>
            </a:r>
          </a:p>
          <a:p>
            <a:r>
              <a:rPr lang="en-US" dirty="0" smtClean="0"/>
              <a:t> ratified by courts and become part of general law. </a:t>
            </a:r>
          </a:p>
          <a:p>
            <a:pPr>
              <a:buNone/>
            </a:pPr>
            <a:endParaRPr lang="en-US" dirty="0" smtClean="0"/>
          </a:p>
          <a:p>
            <a:r>
              <a:rPr lang="en-US" b="1" dirty="0" smtClean="0"/>
              <a:t>Lord Mansfield’s ruling</a:t>
            </a:r>
          </a:p>
          <a:p>
            <a:r>
              <a:rPr lang="en-US" dirty="0" smtClean="0"/>
              <a:t>Post industrial revolution period, banking law largely judge made law.</a:t>
            </a:r>
          </a:p>
          <a:p>
            <a:r>
              <a:rPr lang="en-US" dirty="0" smtClean="0"/>
              <a:t>Took into consideration customs of merchants  of the advanced European Countries.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4525963"/>
          </a:xfrm>
        </p:spPr>
        <p:txBody>
          <a:bodyPr/>
          <a:lstStyle/>
          <a:p>
            <a:r>
              <a:rPr lang="en-US" b="1" dirty="0" smtClean="0"/>
              <a:t>45T. Power to issue search warrants.</a:t>
            </a:r>
            <a:endParaRPr lang="en-US" b="1" smtClean="0"/>
          </a:p>
          <a:p>
            <a:pPr>
              <a:buNone/>
            </a:pPr>
            <a:endParaRPr lang="en-US" b="1" dirty="0" smtClean="0"/>
          </a:p>
          <a:p>
            <a:r>
              <a:rPr lang="en-US" dirty="0" smtClean="0"/>
              <a:t>on an application by an officer of the Bank or of the State Government </a:t>
            </a:r>
            <a:r>
              <a:rPr lang="en-US" dirty="0" err="1" smtClean="0"/>
              <a:t>authorised</a:t>
            </a:r>
            <a:r>
              <a:rPr lang="en-US" dirty="0" smtClean="0"/>
              <a:t> in this behalf stating his belief that certain documents relating to acceptance of deposits in contravention of the provisions of section 45S are secreted in any place within the local limits of the jurisdiction of such court, issue a warrant to search for such documents.</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Deposit Insurance Scheme was introduced under the Deposit Insurance  &amp; Credit Guarantee Corporation Act, 1961 in the wake of certain bank failures .</a:t>
            </a:r>
          </a:p>
          <a:p>
            <a:r>
              <a:rPr lang="en-US" dirty="0" smtClean="0"/>
              <a:t>India is second major country to provide insurance cover to bank depositors.</a:t>
            </a:r>
          </a:p>
          <a:p>
            <a:r>
              <a:rPr lang="en-US" dirty="0" smtClean="0"/>
              <a:t>Under the above Act Deposit Insurance Corporation was established with effect from 1</a:t>
            </a:r>
            <a:r>
              <a:rPr lang="en-US" baseline="30000" dirty="0" smtClean="0"/>
              <a:t>st</a:t>
            </a:r>
            <a:r>
              <a:rPr lang="en-US" dirty="0" smtClean="0"/>
              <a:t> January 1962.</a:t>
            </a:r>
          </a:p>
          <a:p>
            <a:r>
              <a:rPr lang="en-US" dirty="0" smtClean="0"/>
              <a:t>DIC looks over the undertaking of the Credit Guarantee Corporation of India Ltd., a public Ltd., Company promoted by RBI </a:t>
            </a:r>
            <a:r>
              <a:rPr lang="en-US" i="1" dirty="0" err="1" smtClean="0"/>
              <a:t>w.e.f</a:t>
            </a:r>
            <a:r>
              <a:rPr lang="en-US" i="1" dirty="0" smtClean="0"/>
              <a:t>  15th</a:t>
            </a:r>
            <a:r>
              <a:rPr lang="en-US" dirty="0" smtClean="0"/>
              <a:t> July 1978.</a:t>
            </a:r>
            <a:endParaRPr lang="en-US" dirty="0"/>
          </a:p>
        </p:txBody>
      </p:sp>
      <p:sp>
        <p:nvSpPr>
          <p:cNvPr id="3" name="Title 2"/>
          <p:cNvSpPr>
            <a:spLocks noGrp="1"/>
          </p:cNvSpPr>
          <p:nvPr>
            <p:ph type="title"/>
          </p:nvPr>
        </p:nvSpPr>
        <p:spPr/>
        <p:txBody>
          <a:bodyPr>
            <a:normAutofit fontScale="90000"/>
          </a:bodyPr>
          <a:lstStyle/>
          <a:p>
            <a:r>
              <a:rPr lang="en-US" dirty="0" smtClean="0"/>
              <a:t>Deposit Insurance &amp; Credit Guarantee Corporation</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8077200" cy="5181600"/>
          </a:xfrm>
        </p:spPr>
        <p:txBody>
          <a:bodyPr/>
          <a:lstStyle/>
          <a:p>
            <a:r>
              <a:rPr lang="en-US" dirty="0" smtClean="0"/>
              <a:t>With integration of two organization the Corporation was renamed as the Deposit</a:t>
            </a:r>
          </a:p>
          <a:p>
            <a:pPr>
              <a:buNone/>
            </a:pPr>
            <a:r>
              <a:rPr lang="en-US" dirty="0" smtClean="0"/>
              <a:t>   Insurance  Credit Guarantee Corp (DICGCs).</a:t>
            </a:r>
          </a:p>
          <a:p>
            <a:pPr>
              <a:buFont typeface="Wingdings" pitchFamily="2" charset="2"/>
              <a:buChar char="v"/>
            </a:pPr>
            <a:r>
              <a:rPr lang="en-US" dirty="0" smtClean="0"/>
              <a:t> The functions &amp; claims of DICGC are governed by the provisions of the Deposit Insurance &amp; Credit Guarantee Corporation Act, 1961&amp; Insurance &amp; Credit Guarantee Corporation General Regulations, 1961 framed by RBI in exercise of the powers conferred by the said Act.</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533401"/>
            <a:ext cx="8077200" cy="5334000"/>
          </a:xfrm>
        </p:spPr>
        <p:txBody>
          <a:bodyPr/>
          <a:lstStyle/>
          <a:p>
            <a:r>
              <a:rPr lang="en-US" dirty="0" smtClean="0"/>
              <a:t>DICGC has twin objectives:</a:t>
            </a:r>
          </a:p>
          <a:p>
            <a:r>
              <a:rPr lang="en-US" dirty="0" smtClean="0"/>
              <a:t>1. giving insurance protection to small depositors in bank.</a:t>
            </a:r>
          </a:p>
          <a:p>
            <a:r>
              <a:rPr lang="en-US" dirty="0" smtClean="0"/>
              <a:t>2. providing guarantee support to credit extended by banks &amp; approved financial institutions to certain categories of small borrowers, particularly those belonging to the weaker &amp; neglected sections of the society as well as to small-scale industrial units. </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85801"/>
            <a:ext cx="8153400" cy="5105400"/>
          </a:xfrm>
        </p:spPr>
        <p:txBody>
          <a:bodyPr/>
          <a:lstStyle/>
          <a:p>
            <a:r>
              <a:rPr lang="en-US" b="1" dirty="0" smtClean="0"/>
              <a:t>Deposit insurance functions of DICGC</a:t>
            </a:r>
          </a:p>
          <a:p>
            <a:r>
              <a:rPr lang="en-US" dirty="0" smtClean="0"/>
              <a:t>Under DICGC Act, all commercial banks including RRB’s (1968) are registered as insured banks, there by affording uniform protection to all bank depositors. </a:t>
            </a:r>
          </a:p>
          <a:p>
            <a:r>
              <a:rPr lang="en-US" dirty="0" smtClean="0"/>
              <a:t>DICGC is extending insurance cover to small depositors with the object of maintaining the confidence of small investors in the banking system of the of the country &amp; also promoting financial stability. Indian depositors enjoy high degree of protection.</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1"/>
            <a:ext cx="8153400" cy="5410200"/>
          </a:xfrm>
        </p:spPr>
        <p:txBody>
          <a:bodyPr/>
          <a:lstStyle/>
          <a:p>
            <a:r>
              <a:rPr lang="en-US" b="1" dirty="0" smtClean="0"/>
              <a:t>Role of Insurance Premium &amp; limit of Cover</a:t>
            </a:r>
          </a:p>
          <a:p>
            <a:r>
              <a:rPr lang="en-US" dirty="0" smtClean="0"/>
              <a:t>Each depositor of insured bank which goes into liquidation is entitled to receive from Corp., through liquidator, repayment of his amount up to Rs. 1,00,0000.</a:t>
            </a:r>
          </a:p>
          <a:p>
            <a:r>
              <a:rPr lang="en-US" dirty="0" smtClean="0"/>
              <a:t>Where a depositor has would have several accounts, either in one branch or different branches of a bank, the aggregate of all credits in such accounts would fall within this limit, such that the eligible repayment shall not exceed Rs. 1,00,000.</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153400" cy="5257801"/>
          </a:xfrm>
        </p:spPr>
        <p:txBody>
          <a:bodyPr/>
          <a:lstStyle/>
          <a:p>
            <a:r>
              <a:rPr lang="en-US" dirty="0" smtClean="0"/>
              <a:t>Amount which is excess of Rs. 1,00,000 may not be given to depositors unless bank in liquidation is having sufficient funds which can be given all on pro-rata basis after providing for expenditure in liquidation proceedings .</a:t>
            </a:r>
          </a:p>
          <a:p>
            <a:r>
              <a:rPr lang="en-US" dirty="0" smtClean="0"/>
              <a:t>Banks are required to  pay the premium @ 10 </a:t>
            </a:r>
            <a:r>
              <a:rPr lang="en-US" dirty="0" err="1" smtClean="0"/>
              <a:t>paise</a:t>
            </a:r>
            <a:r>
              <a:rPr lang="en-US" dirty="0" smtClean="0"/>
              <a:t> per annum for every RS. 100 of total amount of assessable deposits.</a:t>
            </a:r>
          </a:p>
          <a:p>
            <a:r>
              <a:rPr lang="en-US" dirty="0" smtClean="0"/>
              <a:t>The insurance cover is  thus available to the depositors free of cost.  </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762001"/>
            <a:ext cx="8077200" cy="5181600"/>
          </a:xfrm>
        </p:spPr>
        <p:txBody>
          <a:bodyPr>
            <a:normAutofit fontScale="92500" lnSpcReduction="10000"/>
          </a:bodyPr>
          <a:lstStyle/>
          <a:p>
            <a:r>
              <a:rPr lang="en-US" dirty="0" smtClean="0"/>
              <a:t>Deposits of the Central &amp; State </a:t>
            </a:r>
            <a:r>
              <a:rPr lang="en-US" dirty="0" err="1" smtClean="0"/>
              <a:t>Govts</a:t>
            </a:r>
            <a:r>
              <a:rPr lang="en-US" dirty="0" smtClean="0"/>
              <a:t>, foreign </a:t>
            </a:r>
            <a:r>
              <a:rPr lang="en-US" dirty="0" err="1" smtClean="0"/>
              <a:t>Govts</a:t>
            </a:r>
            <a:r>
              <a:rPr lang="en-US" dirty="0" smtClean="0"/>
              <a:t>. &amp; the banking companies are not covered under the scheme.</a:t>
            </a:r>
          </a:p>
          <a:p>
            <a:r>
              <a:rPr lang="en-US" dirty="0" smtClean="0"/>
              <a:t>The amount of deposit covered for the purpose of insurance is the net sum owned by the bank after adjustment of any deductions due from the depositor.</a:t>
            </a:r>
          </a:p>
          <a:p>
            <a:r>
              <a:rPr lang="en-US" dirty="0" smtClean="0"/>
              <a:t>The Corp. is empowered to request the RBI to inspect an insured bank &amp; obtain the Reserve Bank’s Inspection report.</a:t>
            </a:r>
          </a:p>
          <a:p>
            <a:r>
              <a:rPr lang="en-US" dirty="0" smtClean="0"/>
              <a:t>The Act also empowers the Corp. to require the Insured bank to furnish any information relating to </a:t>
            </a:r>
            <a:r>
              <a:rPr lang="en-US" smtClean="0"/>
              <a:t>their deposits </a:t>
            </a:r>
            <a:r>
              <a:rPr lang="en-US" dirty="0" smtClean="0"/>
              <a:t>&amp; to have free access to records of Insured bank. </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fontScale="92500" lnSpcReduction="10000"/>
          </a:bodyPr>
          <a:lstStyle/>
          <a:p>
            <a:r>
              <a:rPr lang="en-US" dirty="0" smtClean="0"/>
              <a:t>7. </a:t>
            </a:r>
            <a:r>
              <a:rPr lang="en-US" b="1" dirty="0" smtClean="0"/>
              <a:t>Use of words "bank", "banker", "banking" or "banking company" </a:t>
            </a:r>
          </a:p>
          <a:p>
            <a:r>
              <a:rPr lang="en-US" dirty="0" smtClean="0"/>
              <a:t>(1) No company other than a banking company shall use as part of its name [or in connection with its business] any of the words "bank", "banker" or "banking" and no company shall carry on the business of banking in India unless it uses as part of its name at least one of such words.</a:t>
            </a:r>
          </a:p>
          <a:p>
            <a:r>
              <a:rPr lang="en-US" dirty="0" smtClean="0"/>
              <a:t> (2) No firm, individual or group of individuals shall, for the purpose of carrying on any business, use as part of its or his name any of the words "bank", "banking" or "banking company". </a:t>
            </a:r>
            <a:endParaRPr lang="en-US" dirty="0"/>
          </a:p>
        </p:txBody>
      </p:sp>
      <p:sp>
        <p:nvSpPr>
          <p:cNvPr id="3" name="Title 2"/>
          <p:cNvSpPr>
            <a:spLocks noGrp="1"/>
          </p:cNvSpPr>
          <p:nvPr>
            <p:ph type="title"/>
          </p:nvPr>
        </p:nvSpPr>
        <p:spPr/>
        <p:txBody>
          <a:bodyPr/>
          <a:lstStyle/>
          <a:p>
            <a:r>
              <a:rPr lang="en-US" dirty="0" smtClean="0"/>
              <a:t>Provisions of BR Act, 1949</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305800" cy="5473891"/>
          </a:xfrm>
        </p:spPr>
        <p:txBody>
          <a:bodyPr>
            <a:normAutofit fontScale="70000" lnSpcReduction="20000"/>
          </a:bodyPr>
          <a:lstStyle/>
          <a:p>
            <a:r>
              <a:rPr lang="en-US" b="1" dirty="0" smtClean="0"/>
              <a:t>8 - Prohibition of trading </a:t>
            </a:r>
          </a:p>
          <a:p>
            <a:endParaRPr lang="en-US" b="1" dirty="0" smtClean="0"/>
          </a:p>
          <a:p>
            <a:r>
              <a:rPr lang="en-US" dirty="0" smtClean="0"/>
              <a:t>Notwithstanding anything contained in section 6 or in any contract, no banking company shall directly or indirectly deal in the buying or selling or bartering of goods, </a:t>
            </a:r>
          </a:p>
          <a:p>
            <a:endParaRPr lang="en-US" dirty="0" smtClean="0"/>
          </a:p>
          <a:p>
            <a:r>
              <a:rPr lang="en-US" dirty="0" smtClean="0"/>
              <a:t>except in connection with the </a:t>
            </a:r>
            <a:r>
              <a:rPr lang="en-US" dirty="0" err="1" smtClean="0"/>
              <a:t>realisation</a:t>
            </a:r>
            <a:r>
              <a:rPr lang="en-US" dirty="0" smtClean="0"/>
              <a:t> of security given to or held by it, or engage in any trade, or buy, sell or barter goods for others otherwise than in connection with bills of exchange received for collection or negotiation or with such of its business as is referred to in section 6(1) (</a:t>
            </a:r>
            <a:r>
              <a:rPr lang="en-US" dirty="0" err="1" smtClean="0"/>
              <a:t>i</a:t>
            </a:r>
            <a:r>
              <a:rPr lang="en-US" dirty="0" smtClean="0"/>
              <a:t>)</a:t>
            </a:r>
          </a:p>
          <a:p>
            <a:pPr>
              <a:buNone/>
            </a:pPr>
            <a:r>
              <a:rPr lang="en-US" dirty="0" smtClean="0"/>
              <a:t> </a:t>
            </a:r>
          </a:p>
          <a:p>
            <a:r>
              <a:rPr lang="en-US" dirty="0" smtClean="0"/>
              <a:t>[PROVIDED that this section shall not apply to any such business as is specified in pursuance of clause (o) of sub-section (1) of section 6.]</a:t>
            </a:r>
          </a:p>
          <a:p>
            <a:endParaRPr lang="en-US" dirty="0" smtClean="0"/>
          </a:p>
          <a:p>
            <a:r>
              <a:rPr lang="en-US" dirty="0" smtClean="0"/>
              <a:t> Explanation.--For the purposes of this section, "goods" means every kind of movable property, other than actionable claims, stocks, shares, money, bullion and specie, and all instruments referred to in clause (a) of sub-section (1) of section 6.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Royal exchanger</a:t>
            </a:r>
          </a:p>
          <a:p>
            <a:r>
              <a:rPr lang="en-US" dirty="0" smtClean="0"/>
              <a:t>In England, Edward III-Royal Exchanger for the benefit of the Crown.</a:t>
            </a:r>
          </a:p>
          <a:p>
            <a:r>
              <a:rPr lang="en-US" b="1" dirty="0" smtClean="0"/>
              <a:t>Goldsmiths</a:t>
            </a:r>
          </a:p>
          <a:p>
            <a:r>
              <a:rPr lang="en-US" dirty="0" smtClean="0"/>
              <a:t>Land ceased to be the only form of wealth, merchants began to hold part of their “capital” in cash.</a:t>
            </a:r>
          </a:p>
          <a:p>
            <a:r>
              <a:rPr lang="en-US" dirty="0" smtClean="0"/>
              <a:t>Merchants  entrusted their cashiers with large sums, </a:t>
            </a:r>
            <a:r>
              <a:rPr lang="en-US" smtClean="0"/>
              <a:t>later misappropriated.</a:t>
            </a:r>
            <a:endParaRPr lang="en-US" dirty="0"/>
          </a:p>
        </p:txBody>
      </p:sp>
      <p:sp>
        <p:nvSpPr>
          <p:cNvPr id="3" name="Title 2"/>
          <p:cNvSpPr>
            <a:spLocks noGrp="1"/>
          </p:cNvSpPr>
          <p:nvPr>
            <p:ph type="title"/>
          </p:nvPr>
        </p:nvSpPr>
        <p:spPr/>
        <p:txBody>
          <a:bodyPr/>
          <a:lstStyle/>
          <a:p>
            <a:r>
              <a:rPr lang="en-US" dirty="0" smtClean="0"/>
              <a:t>Development of British Banking</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81001"/>
            <a:ext cx="8153400" cy="5257800"/>
          </a:xfrm>
        </p:spPr>
        <p:txBody>
          <a:bodyPr>
            <a:normAutofit fontScale="77500" lnSpcReduction="20000"/>
          </a:bodyPr>
          <a:lstStyle/>
          <a:p>
            <a:r>
              <a:rPr lang="en-US" dirty="0" smtClean="0"/>
              <a:t>9 - </a:t>
            </a:r>
            <a:r>
              <a:rPr lang="en-US" b="1" dirty="0" smtClean="0"/>
              <a:t>Disposal of non-banking assets</a:t>
            </a:r>
          </a:p>
          <a:p>
            <a:r>
              <a:rPr lang="en-US" dirty="0" smtClean="0"/>
              <a:t> Notwithstanding anything contained in section 6, no banking company shall hold any immovable property howsoever acquired, except such as is required for its own use, for any period exceeding </a:t>
            </a:r>
            <a:r>
              <a:rPr lang="en-US" dirty="0" smtClean="0">
                <a:solidFill>
                  <a:srgbClr val="FF0000"/>
                </a:solidFill>
              </a:rPr>
              <a:t>seven years </a:t>
            </a:r>
            <a:r>
              <a:rPr lang="en-US" dirty="0" smtClean="0"/>
              <a:t>from the acquisition thereof or from the commencement of this Act, whichever is later or any extension of such period as in this section provided, and such property shall be disposed of within such period or extended period, as the case may be: </a:t>
            </a:r>
          </a:p>
          <a:p>
            <a:r>
              <a:rPr lang="en-US" dirty="0" smtClean="0"/>
              <a:t>PROVIDED that the banking company may, within the period of seven years as aforesaid deal or trade in any such property for the purpose of facilitating the disposal thereof: </a:t>
            </a:r>
          </a:p>
          <a:p>
            <a:r>
              <a:rPr lang="en-US" dirty="0" smtClean="0"/>
              <a:t>PROVIDED FURTHER that the Reserve Bank may in any particular case extend the aforesaid period of seven years by such period not exceeding five years where it is satisfied that such extension would be in the interests of the depositors of the banking company. </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t>36AE. Power of Central Government to acquire undertakings of banking companies in certain cases</a:t>
            </a:r>
          </a:p>
          <a:p>
            <a:r>
              <a:rPr lang="en-US" sz="2400" dirty="0" smtClean="0"/>
              <a:t>(a) has, on more than one occasion, failed to comply with the directions given to it in writing under section 21 or section 35A, in so far as such directions relate to banking policy, or </a:t>
            </a:r>
          </a:p>
          <a:p>
            <a:r>
              <a:rPr lang="en-US" sz="2400" dirty="0" smtClean="0"/>
              <a:t>(b) is being managed in a manner detrimental to the interests of its depositors, and that— </a:t>
            </a:r>
          </a:p>
          <a:p>
            <a:r>
              <a:rPr lang="en-US" sz="2400" dirty="0" smtClean="0"/>
              <a:t>(</a:t>
            </a:r>
            <a:r>
              <a:rPr lang="en-US" sz="2400" dirty="0" err="1" smtClean="0"/>
              <a:t>i</a:t>
            </a:r>
            <a:r>
              <a:rPr lang="en-US" sz="2400" dirty="0" smtClean="0"/>
              <a:t>) in the interests of the depositors of such banking company, or</a:t>
            </a:r>
          </a:p>
          <a:p>
            <a:r>
              <a:rPr lang="en-US" sz="2400" dirty="0" smtClean="0"/>
              <a:t>(ii) in the interest of banking policy, or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pPr algn="ctr"/>
            <a:r>
              <a:rPr lang="en-US" sz="2800" dirty="0" smtClean="0">
                <a:latin typeface="Times New Roman" pitchFamily="18" charset="0"/>
                <a:cs typeface="Times New Roman" pitchFamily="18" charset="0"/>
              </a:rPr>
              <a:t>PART IIC </a:t>
            </a:r>
            <a:br>
              <a:rPr lang="en-US" sz="2800" dirty="0" smtClean="0">
                <a:latin typeface="Times New Roman" pitchFamily="18" charset="0"/>
                <a:cs typeface="Times New Roman" pitchFamily="18" charset="0"/>
              </a:rPr>
            </a:br>
            <a:r>
              <a:rPr lang="en-US" sz="2800" b="0" dirty="0" smtClean="0">
                <a:effectLst/>
                <a:latin typeface="Times New Roman" pitchFamily="18" charset="0"/>
                <a:cs typeface="Times New Roman" pitchFamily="18" charset="0"/>
              </a:rPr>
              <a:t>Acquisition</a:t>
            </a:r>
            <a:r>
              <a:rPr lang="en-US" sz="2800" b="0" dirty="0" smtClean="0">
                <a:latin typeface="Times New Roman" pitchFamily="18" charset="0"/>
                <a:cs typeface="Times New Roman" pitchFamily="18" charset="0"/>
              </a:rPr>
              <a:t> of the undertakings of banking companies in certain cases </a:t>
            </a:r>
            <a:endParaRPr lang="en-US" sz="28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92500" lnSpcReduction="20000"/>
          </a:bodyPr>
          <a:lstStyle/>
          <a:p>
            <a:r>
              <a:rPr lang="en-US" sz="2800" dirty="0" smtClean="0"/>
              <a:t>(ii) in the interest of banking policy, or</a:t>
            </a:r>
          </a:p>
          <a:p>
            <a:pPr>
              <a:buNone/>
            </a:pPr>
            <a:endParaRPr lang="en-US" sz="2800" dirty="0" smtClean="0"/>
          </a:p>
          <a:p>
            <a:r>
              <a:rPr lang="en-US" sz="2800" dirty="0" smtClean="0"/>
              <a:t>(iii) for the better provision of credit generally or of credit to any particular section of the community or in any particular area, </a:t>
            </a:r>
          </a:p>
          <a:p>
            <a:r>
              <a:rPr lang="en-US" sz="2800" dirty="0" smtClean="0"/>
              <a:t>it is necessary to acquire the undertaking of such banking company, the Central Government may, after such consultation with the Reserve Bank as it thinks fit, by notified order, acquire the undertaking of such company </a:t>
            </a:r>
          </a:p>
          <a:p>
            <a:r>
              <a:rPr lang="en-US" sz="2800" dirty="0" smtClean="0"/>
              <a:t>PROVIDED that no undertaking of any banking company shall be so acquired unless such banking company has been given a </a:t>
            </a:r>
            <a:r>
              <a:rPr lang="en-US" sz="2800" dirty="0" smtClean="0">
                <a:solidFill>
                  <a:srgbClr val="FF0000"/>
                </a:solidFill>
              </a:rPr>
              <a:t>reasonable opportunity of showing cause </a:t>
            </a:r>
            <a:r>
              <a:rPr lang="en-US" sz="2800" dirty="0" smtClean="0"/>
              <a:t>against the proposed action.  </a:t>
            </a: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181600"/>
          </a:xfrm>
        </p:spPr>
        <p:txBody>
          <a:bodyPr/>
          <a:lstStyle/>
          <a:p>
            <a:r>
              <a:rPr lang="en-US" dirty="0" smtClean="0"/>
              <a:t>(2) on the appointed day, the undertaking of the acquired bank and all the </a:t>
            </a:r>
            <a:r>
              <a:rPr lang="en-US" dirty="0" smtClean="0">
                <a:solidFill>
                  <a:srgbClr val="FF0000"/>
                </a:solidFill>
              </a:rPr>
              <a:t>assets and liabilities </a:t>
            </a:r>
            <a:r>
              <a:rPr lang="en-US" dirty="0" smtClean="0"/>
              <a:t>of the acquired bank shall stand </a:t>
            </a:r>
            <a:r>
              <a:rPr lang="en-US" dirty="0" smtClean="0">
                <a:solidFill>
                  <a:srgbClr val="FF0000"/>
                </a:solidFill>
              </a:rPr>
              <a:t>transferred</a:t>
            </a:r>
            <a:r>
              <a:rPr lang="en-US" dirty="0" smtClean="0"/>
              <a:t> to, and vest in, the Central Government. </a:t>
            </a:r>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0"/>
            <a:ext cx="8153400" cy="5397691"/>
          </a:xfrm>
        </p:spPr>
        <p:txBody>
          <a:bodyPr>
            <a:normAutofit fontScale="92500" lnSpcReduction="10000"/>
          </a:bodyPr>
          <a:lstStyle/>
          <a:p>
            <a:r>
              <a:rPr lang="en-US" dirty="0" smtClean="0"/>
              <a:t>(3) The undertaking of the acquired bank and its </a:t>
            </a:r>
            <a:r>
              <a:rPr lang="en-US" dirty="0" smtClean="0">
                <a:solidFill>
                  <a:srgbClr val="FF0000"/>
                </a:solidFill>
              </a:rPr>
              <a:t>assets and liabilities </a:t>
            </a:r>
            <a:r>
              <a:rPr lang="en-US" dirty="0" smtClean="0"/>
              <a:t>shall be deemed to </a:t>
            </a:r>
            <a:r>
              <a:rPr lang="en-US" dirty="0" smtClean="0">
                <a:solidFill>
                  <a:srgbClr val="FF0000"/>
                </a:solidFill>
              </a:rPr>
              <a:t>include </a:t>
            </a:r>
            <a:r>
              <a:rPr lang="en-US" dirty="0" smtClean="0"/>
              <a:t>all rights, powers, authorities and privileges and all property, whether movable or immovable, including, in particular, cash balances, reserve funds, investments, deposits and all other interests and rights in, or arising out of, such property as may be in the possession of or held by, the acquired bank immediately before the appointed day and all books, accounts and documents relating thereto, and shall also be deemed to include all debts, liabilities and obligations, of whatever kind, then existing of the acquired bank. </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0"/>
            <a:ext cx="8153400" cy="5638800"/>
          </a:xfrm>
        </p:spPr>
        <p:txBody>
          <a:bodyPr>
            <a:normAutofit fontScale="92500" lnSpcReduction="10000"/>
          </a:bodyPr>
          <a:lstStyle/>
          <a:p>
            <a:r>
              <a:rPr lang="en-US" dirty="0" smtClean="0"/>
              <a:t> all contracts, deeds, bonds, agreements, powers of attorney, grants of legal representation and other instruments of whatever nature subsisting or having effect immediately before the appointed day and to which the acquired bank is a party or which are in </a:t>
            </a:r>
            <a:r>
              <a:rPr lang="en-US" dirty="0" err="1" smtClean="0"/>
              <a:t>favour</a:t>
            </a:r>
            <a:r>
              <a:rPr lang="en-US" dirty="0" smtClean="0"/>
              <a:t> of the acquired bank shall be of as full force and effect against or in </a:t>
            </a:r>
            <a:r>
              <a:rPr lang="en-US" dirty="0" err="1" smtClean="0"/>
              <a:t>favour</a:t>
            </a:r>
            <a:r>
              <a:rPr lang="en-US" dirty="0" smtClean="0"/>
              <a:t> of the Central Government, or as the case may be, of the transferee bank, and may be enforced or acted upon as fully and effectually as if in the place of the acquired bank the Central Government or the transferee bank had been a party thereto or as if they had been issued in </a:t>
            </a:r>
            <a:r>
              <a:rPr lang="en-US" dirty="0" err="1" smtClean="0"/>
              <a:t>favour</a:t>
            </a:r>
            <a:r>
              <a:rPr lang="en-US" dirty="0" smtClean="0"/>
              <a:t> of the Central Government or the transferee bank, as the case may be. </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04800"/>
            <a:ext cx="8305800" cy="5550091"/>
          </a:xfrm>
        </p:spPr>
        <p:txBody>
          <a:bodyPr/>
          <a:lstStyle/>
          <a:p>
            <a:r>
              <a:rPr lang="en-US" dirty="0" smtClean="0"/>
              <a:t>If, on the appointed day, any suit, appeal or other proceeding of whatever nature is pending by or against the acquired bank, the same shall not abate, be discontinued or be, in any way, prejudicially affected by reason of the transfer of the undertaking of the acquired bank or of anything contained in this Part, but the suit, appeal or other proceeding may be continued, prosecuted and enforced by or against the Central Government or the transferee bank as the case may be. </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1"/>
            <a:ext cx="8153400" cy="5334000"/>
          </a:xfrm>
        </p:spPr>
        <p:txBody>
          <a:bodyPr/>
          <a:lstStyle/>
          <a:p>
            <a:r>
              <a:rPr lang="en-US" dirty="0" smtClean="0"/>
              <a:t>36AF. Power of the Central Government to make scheme</a:t>
            </a:r>
          </a:p>
          <a:p>
            <a:r>
              <a:rPr lang="en-US" dirty="0" smtClean="0"/>
              <a:t> (1) The Central Government may, after consultation with the Reserve Bank, make a scheme for carrying out the purposes of this Part in relation to any acquired ban</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81001"/>
            <a:ext cx="8153400" cy="5410200"/>
          </a:xfrm>
        </p:spPr>
        <p:txBody>
          <a:bodyPr>
            <a:normAutofit fontScale="92500" lnSpcReduction="20000"/>
          </a:bodyPr>
          <a:lstStyle/>
          <a:p>
            <a:r>
              <a:rPr lang="en-US" dirty="0" smtClean="0"/>
              <a:t>the continuance of the right of any person who, on the appointed day, is entitled to or is in receipt of, </a:t>
            </a:r>
            <a:r>
              <a:rPr lang="en-US" dirty="0" smtClean="0">
                <a:solidFill>
                  <a:srgbClr val="FF0000"/>
                </a:solidFill>
              </a:rPr>
              <a:t>a pension </a:t>
            </a:r>
            <a:r>
              <a:rPr lang="en-US" dirty="0" smtClean="0"/>
              <a:t>or other superannuation or </a:t>
            </a:r>
            <a:r>
              <a:rPr lang="en-US" dirty="0" smtClean="0">
                <a:solidFill>
                  <a:srgbClr val="FF0000"/>
                </a:solidFill>
              </a:rPr>
              <a:t>compassionate allowance or benefit</a:t>
            </a:r>
            <a:r>
              <a:rPr lang="en-US" dirty="0" smtClean="0"/>
              <a:t>, from the acquired bank or any </a:t>
            </a:r>
            <a:r>
              <a:rPr lang="en-US" dirty="0" smtClean="0">
                <a:solidFill>
                  <a:srgbClr val="FF0000"/>
                </a:solidFill>
              </a:rPr>
              <a:t>provident, pension </a:t>
            </a:r>
            <a:r>
              <a:rPr lang="en-US" dirty="0" smtClean="0"/>
              <a:t>or other fund or any authority administering such fund, to be paid by, and to receive from, the Central Government or the transferee bank, as the case may be, or any provident, pension or other fund or any authority administering such fund, the same pension, allowance or benefit so long as he observes the conditions on which the pension, allowance or benefit was granted, and if any question arises whether he has so observed such conditions, the question shall be determined by the Central Government and the decision of the Central Government thereon shall be final; </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1"/>
            <a:ext cx="8229600" cy="5334000"/>
          </a:xfrm>
        </p:spPr>
        <p:txBody>
          <a:bodyPr>
            <a:normAutofit lnSpcReduction="10000"/>
          </a:bodyPr>
          <a:lstStyle/>
          <a:p>
            <a:r>
              <a:rPr lang="en-US" dirty="0" smtClean="0"/>
              <a:t>36AG. Compensation to be given to shareholders of the acquired bank </a:t>
            </a:r>
          </a:p>
          <a:p>
            <a:r>
              <a:rPr lang="en-US" dirty="0" smtClean="0"/>
              <a:t>(1) Every person who, immediately before the appointed day, is registered as a holder of shares in the acquired bank or, when the acquired bank is a banking company incorporated outside India, the acquired bank, shall be given by the Central Government, or the transferee bank, as the case may be, such compensation in respect of the transfer of the undertaking of the acquired bank as it determined in accordance with the principles contained in the Fifth Schedule.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1"/>
            <a:ext cx="8077200" cy="5410200"/>
          </a:xfrm>
        </p:spPr>
        <p:txBody>
          <a:bodyPr/>
          <a:lstStyle/>
          <a:p>
            <a:r>
              <a:rPr lang="en-US" dirty="0" smtClean="0"/>
              <a:t>City merchants decided to keep their cash with goldsmiths, who had strong rooms and doors and employed watchmen.</a:t>
            </a:r>
          </a:p>
          <a:p>
            <a:pPr>
              <a:buNone/>
            </a:pPr>
            <a:endParaRPr lang="en-US" dirty="0" smtClean="0"/>
          </a:p>
          <a:p>
            <a:r>
              <a:rPr lang="en-US" b="1" dirty="0" smtClean="0"/>
              <a:t>Early beginning of “Issue” and “Deposit” banking</a:t>
            </a:r>
          </a:p>
          <a:p>
            <a:r>
              <a:rPr lang="en-US" dirty="0" smtClean="0"/>
              <a:t>Large sums of money were left with the goldsmiths for safe custody, against signed receipts- “goldsmiths’ notes”.</a:t>
            </a:r>
          </a:p>
          <a:p>
            <a:r>
              <a:rPr lang="en-US" dirty="0" smtClean="0"/>
              <a:t>Notes- embodying an undertaking to return money to depositor or to bearer on demand.</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457200"/>
            <a:ext cx="8153400" cy="5550091"/>
          </a:xfrm>
        </p:spPr>
        <p:txBody>
          <a:bodyPr>
            <a:normAutofit lnSpcReduction="10000"/>
          </a:bodyPr>
          <a:lstStyle/>
          <a:p>
            <a:r>
              <a:rPr lang="en-US" dirty="0" smtClean="0"/>
              <a:t>36AG. Compensation to be given to shareholders of the acquired bank (1) Every person who, immediately before the appointed day, is registered as a holder of shares in the acquired bank or, when the acquired bank is a banking company incorporated outside India, the acquired bank, shall be given by the Central Government, or the transferee bank, as the case may be, such compensation in respect of the transfer of the undertaking of the acquired bank as it determined in accordance with the principles contained in the Fifth Schedule. </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r>
              <a:rPr lang="en-US" dirty="0" smtClean="0"/>
              <a:t>(4) If the amount of compensation offered in terms of sub-section (3) is not acceptable to any person to whom the compensation is payable, such person may, before such date as may be notified by the Central Government in the Official Gazette, request the Central Government in writing, to have the matter referred to the Tribunal constituted under section 36AH. </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153400" cy="5473891"/>
          </a:xfrm>
        </p:spPr>
        <p:txBody>
          <a:bodyPr>
            <a:normAutofit lnSpcReduction="10000"/>
          </a:bodyPr>
          <a:lstStyle/>
          <a:p>
            <a:r>
              <a:rPr lang="en-US" dirty="0" smtClean="0"/>
              <a:t>36AH. Constitution of the Tribunal </a:t>
            </a:r>
          </a:p>
          <a:p>
            <a:r>
              <a:rPr lang="en-US" dirty="0" smtClean="0"/>
              <a:t>(1) The Central Government may, for the purpose of this Part, constitute a Tribunal which shall consist of a Chairman and two other members.</a:t>
            </a:r>
          </a:p>
          <a:p>
            <a:r>
              <a:rPr lang="en-US" dirty="0" smtClean="0"/>
              <a:t> (2) The Chairman shall be a person who is, or has been, a Judge of a High Court or of the Supreme Court, and, of the two other members, one shall be a person, who, in the opinion of the Central Government, has had experience of commercial banking and the other shall be a person who is a chartered accountant within the meaning of the Chartered Accountants' Act, 1949</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US" smtClean="0"/>
              <a:t>The Tribunal may, for the purpose of determining any compensation payable under this part, choose one or more persons having special knowledge or experience of any relevant matter to assist it in the determination of such compensation. </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36AI. Tribunal to have powers of a civil court</a:t>
            </a:r>
          </a:p>
          <a:p>
            <a:r>
              <a:rPr lang="en-US" dirty="0" smtClean="0"/>
              <a:t>(1) The Tribunal shall have the powers of a civil court, while trying a suit,</a:t>
            </a:r>
          </a:p>
          <a:p>
            <a:r>
              <a:rPr lang="en-US" dirty="0" smtClean="0"/>
              <a:t>(a) summoning and enforcing the attendance of any person and examining him on oath; </a:t>
            </a:r>
          </a:p>
          <a:p>
            <a:r>
              <a:rPr lang="en-US" dirty="0" smtClean="0"/>
              <a:t>(b) requiring the discovery and production of documents; </a:t>
            </a:r>
          </a:p>
          <a:p>
            <a:r>
              <a:rPr lang="en-US" dirty="0" smtClean="0"/>
              <a:t>(c) receiving evidence on affidavits; </a:t>
            </a:r>
          </a:p>
          <a:p>
            <a:r>
              <a:rPr lang="en-US" dirty="0" smtClean="0"/>
              <a:t>(d) issuing commissions for the examination of witnesses or documents. </a:t>
            </a: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81000"/>
            <a:ext cx="7924800" cy="5791200"/>
          </a:xfrm>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37. Suspension of business </a:t>
            </a:r>
          </a:p>
          <a:p>
            <a:r>
              <a:rPr lang="en-US" dirty="0" smtClean="0"/>
              <a:t>(1) The High Court may on the application of a banking company which is temporarily unable to meet its obligations make an order (a copy of which it shall cause to be forwarded to the Reserve Bank) staying the commencement or continuance of all actions and proceedings against the company for a fixed period of time on such terms and conditions as it shall think fit and proper, and may from time to time extend the period so however that the total period of moratorium shall not exceed </a:t>
            </a:r>
            <a:r>
              <a:rPr lang="en-US" dirty="0" smtClean="0">
                <a:solidFill>
                  <a:srgbClr val="FF0000"/>
                </a:solidFill>
              </a:rPr>
              <a:t>six months</a:t>
            </a:r>
            <a:r>
              <a:rPr lang="en-US" dirty="0" smtClean="0"/>
              <a:t>. </a:t>
            </a: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(2) No such application shall be maintainable unless it is accompanied by a report of the Reserve Bank indicating that in the opinion of the Reserve Bank the banking company will be able to pay its debts if the application is granted.</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81000"/>
            <a:ext cx="8077200" cy="5626291"/>
          </a:xfrm>
        </p:spPr>
        <p:txBody>
          <a:bodyPr/>
          <a:lstStyle/>
          <a:p>
            <a:r>
              <a:rPr lang="en-US" dirty="0" smtClean="0"/>
              <a:t>(3) When an application is made under sub-section (1), the High Court may appoint a special officer who shall forthwith take into his custody or under his control all the assets, books, documents, effects and actionable claims to which the banking company is or appears to be entitled and shall also exercise such other powers as the High Court may deem fit to confer on him, having regard to the interests of the depositors of the banking company.]</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t>(4) Where the Reserve Bank is satisfied that the affairs of a banking company in respect of which an order under sub-section (1) has been made, are being conducted in a manner detrimental to the interests of the depositors, it may make an application to the High Court for the winding up of the company, and where any such application is made, the High Court shall not make any order extending the period for which the commencement or continuance of all actions and proceedings against the company were stayed under that sub-section.</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 Hart: “a customer is one who has account with a banker or for whom a banker habitually undertakes to act as such.”</a:t>
            </a:r>
          </a:p>
          <a:p>
            <a:r>
              <a:rPr lang="en-US" dirty="0" smtClean="0"/>
              <a:t>For the purpose of KYC policy, customer is defined as:</a:t>
            </a:r>
          </a:p>
          <a:p>
            <a:r>
              <a:rPr lang="en-US" dirty="0" err="1" smtClean="0"/>
              <a:t>i</a:t>
            </a:r>
            <a:r>
              <a:rPr lang="en-US" dirty="0" smtClean="0"/>
              <a:t>. a person or entity that maintain account with &amp;/or has business relation with the bank.</a:t>
            </a:r>
          </a:p>
          <a:p>
            <a:r>
              <a:rPr lang="en-US" dirty="0" smtClean="0"/>
              <a:t>ii. One on whose behalf the account is maintained.  </a:t>
            </a:r>
          </a:p>
        </p:txBody>
      </p:sp>
      <p:sp>
        <p:nvSpPr>
          <p:cNvPr id="3" name="Title 2"/>
          <p:cNvSpPr>
            <a:spLocks noGrp="1"/>
          </p:cNvSpPr>
          <p:nvPr>
            <p:ph type="title"/>
          </p:nvPr>
        </p:nvSpPr>
        <p:spPr/>
        <p:txBody>
          <a:bodyPr>
            <a:normAutofit fontScale="90000"/>
          </a:bodyPr>
          <a:lstStyle/>
          <a:p>
            <a:pPr algn="ctr"/>
            <a:r>
              <a:rPr lang="en-US" dirty="0" smtClean="0"/>
              <a:t>Unit III</a:t>
            </a:r>
            <a:br>
              <a:rPr lang="en-US" dirty="0" smtClean="0"/>
            </a:br>
            <a:r>
              <a:rPr lang="en-US" dirty="0" smtClean="0"/>
              <a:t>Banker &amp; Customer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27224</TotalTime>
  <Words>13846</Words>
  <Application>Microsoft Office PowerPoint</Application>
  <PresentationFormat>On-screen Show (4:3)</PresentationFormat>
  <Paragraphs>944</Paragraphs>
  <Slides>194</Slides>
  <Notes>0</Notes>
  <HiddenSlides>0</HiddenSlides>
  <MMClips>0</MMClips>
  <ScaleCrop>false</ScaleCrop>
  <HeadingPairs>
    <vt:vector size="4" baseType="variant">
      <vt:variant>
        <vt:lpstr>Theme</vt:lpstr>
      </vt:variant>
      <vt:variant>
        <vt:i4>1</vt:i4>
      </vt:variant>
      <vt:variant>
        <vt:lpstr>Slide Titles</vt:lpstr>
      </vt:variant>
      <vt:variant>
        <vt:i4>194</vt:i4>
      </vt:variant>
    </vt:vector>
  </HeadingPairs>
  <TitlesOfParts>
    <vt:vector size="195" baseType="lpstr">
      <vt:lpstr>Concourse</vt:lpstr>
      <vt:lpstr>Banking Law-   Anusha M Virupannavar             Assistant Professor             KLE Society’s Law,Bengaluru    </vt:lpstr>
      <vt:lpstr>Evolution of banking institutions</vt:lpstr>
      <vt:lpstr>Slide 3</vt:lpstr>
      <vt:lpstr>Early history of banking</vt:lpstr>
      <vt:lpstr>Slide 5</vt:lpstr>
      <vt:lpstr>Evolution of Banking law</vt:lpstr>
      <vt:lpstr>Slide 7</vt:lpstr>
      <vt:lpstr>Development of British Banking</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Indigenous banking</vt:lpstr>
      <vt:lpstr>Slide 27</vt:lpstr>
      <vt:lpstr>Slide 28</vt:lpstr>
      <vt:lpstr>Slide 29</vt:lpstr>
      <vt:lpstr>Functions of Commercial bank</vt:lpstr>
      <vt:lpstr>Slide 31</vt:lpstr>
      <vt:lpstr>Slide 32</vt:lpstr>
      <vt:lpstr>Functions of Industrial Development Bank of India (IDBI)</vt:lpstr>
      <vt:lpstr>Slide 34</vt:lpstr>
      <vt:lpstr>Slide 35</vt:lpstr>
      <vt:lpstr>Slide 36</vt:lpstr>
      <vt:lpstr>Slide 37</vt:lpstr>
      <vt:lpstr>Cooperative Banks</vt:lpstr>
      <vt:lpstr>Cooperative Banking Structure</vt:lpstr>
      <vt:lpstr>Slide 40</vt:lpstr>
      <vt:lpstr>Slide 41</vt:lpstr>
      <vt:lpstr>Slide 42</vt:lpstr>
      <vt:lpstr>Reserve Bank of India (RBI)  </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Control of RBI over NBFC &amp; FI</vt:lpstr>
      <vt:lpstr>Slide 62</vt:lpstr>
      <vt:lpstr>Slide 63</vt:lpstr>
      <vt:lpstr>Slide 64</vt:lpstr>
      <vt:lpstr>Slide 65</vt:lpstr>
      <vt:lpstr>Slide 66</vt:lpstr>
      <vt:lpstr>Slide 67</vt:lpstr>
      <vt:lpstr>Slide 68</vt:lpstr>
      <vt:lpstr>Slide 69</vt:lpstr>
      <vt:lpstr>Slide 70</vt:lpstr>
      <vt:lpstr>Deposit Insurance &amp; Credit Guarantee Corporation</vt:lpstr>
      <vt:lpstr>Slide 72</vt:lpstr>
      <vt:lpstr>Slide 73</vt:lpstr>
      <vt:lpstr>Slide 74</vt:lpstr>
      <vt:lpstr>Slide 75</vt:lpstr>
      <vt:lpstr>Slide 76</vt:lpstr>
      <vt:lpstr>Slide 77</vt:lpstr>
      <vt:lpstr>Provisions of BR Act, 1949</vt:lpstr>
      <vt:lpstr>Slide 79</vt:lpstr>
      <vt:lpstr>Slide 80</vt:lpstr>
      <vt:lpstr>PART IIC  Acquisition of the undertakings of banking companies in certain cases </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Unit III Banker &amp; Customer</vt:lpstr>
      <vt:lpstr>Slide 100</vt:lpstr>
      <vt:lpstr>Slide 101</vt:lpstr>
      <vt:lpstr>Slide 102</vt:lpstr>
      <vt:lpstr>Slide 103</vt:lpstr>
      <vt:lpstr>Slide 104</vt:lpstr>
      <vt:lpstr>Debtor &amp; Creditor </vt:lpstr>
      <vt:lpstr>Slide 106</vt:lpstr>
      <vt:lpstr>Slide 107</vt:lpstr>
      <vt:lpstr>Slide 108</vt:lpstr>
      <vt:lpstr>Slide 109</vt:lpstr>
      <vt:lpstr>Slide 110</vt:lpstr>
      <vt:lpstr>Slide 111</vt:lpstr>
      <vt:lpstr>Slide 112</vt:lpstr>
      <vt:lpstr>Slide 113</vt:lpstr>
      <vt:lpstr>Banker as a agent of Customer</vt:lpstr>
      <vt:lpstr>Slide 115</vt:lpstr>
      <vt:lpstr>Slide 116</vt:lpstr>
      <vt:lpstr>Slide 117</vt:lpstr>
      <vt:lpstr>Slide 118</vt:lpstr>
      <vt:lpstr>Slide 119</vt:lpstr>
      <vt:lpstr>Slide 120</vt:lpstr>
      <vt:lpstr>Slide 121</vt:lpstr>
      <vt:lpstr>Special features of relationship between Banker &amp; Customer</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 Banker’s Right </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Obligation of customer</vt:lpstr>
      <vt:lpstr>Slide 176</vt:lpstr>
      <vt:lpstr>Slide 177</vt:lpstr>
      <vt:lpstr>Classification of Deposits</vt:lpstr>
      <vt:lpstr>Slide 179</vt:lpstr>
      <vt:lpstr>Slide 180</vt:lpstr>
      <vt:lpstr>Current Accounts</vt:lpstr>
      <vt:lpstr>Slide 182</vt:lpstr>
      <vt:lpstr>Savings bank deposits</vt:lpstr>
      <vt:lpstr>Slide 184</vt:lpstr>
      <vt:lpstr>Fixed deposit account</vt:lpstr>
      <vt:lpstr>Slide 186</vt:lpstr>
      <vt:lpstr>Slide 187</vt:lpstr>
      <vt:lpstr>Slide 188</vt:lpstr>
      <vt:lpstr>Slide 189</vt:lpstr>
      <vt:lpstr>Slide 190</vt:lpstr>
      <vt:lpstr>Slide 191</vt:lpstr>
      <vt:lpstr>Special type of customer</vt:lpstr>
      <vt:lpstr>Slide 193</vt:lpstr>
      <vt:lpstr>Slide 194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KLELAWLIB</dc:creator>
  <cp:lastModifiedBy>Windows User</cp:lastModifiedBy>
  <cp:revision>692</cp:revision>
  <dcterms:created xsi:type="dcterms:W3CDTF">2018-02-05T12:31:17Z</dcterms:created>
  <dcterms:modified xsi:type="dcterms:W3CDTF">2019-05-11T10:37:01Z</dcterms:modified>
</cp:coreProperties>
</file>