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85" r:id="rId5"/>
    <p:sldId id="286" r:id="rId6"/>
    <p:sldId id="268" r:id="rId7"/>
    <p:sldId id="258" r:id="rId8"/>
    <p:sldId id="270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92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3C0293C-C30F-4F32-9FA9-0D01E6C484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9873320-7F21-4C26-880E-FB4736686F2F}" type="datetimeFigureOut">
              <a:rPr lang="en-US" smtClean="0"/>
              <a:pPr/>
              <a:t>5/11/2019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1643074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DIPLOMATIC </a:t>
            </a:r>
            <a:r>
              <a:rPr lang="en-US" sz="6600" dirty="0" smtClean="0"/>
              <a:t>AGENTS</a:t>
            </a:r>
            <a:br>
              <a:rPr lang="en-US" sz="6600" dirty="0" smtClean="0"/>
            </a:br>
            <a:r>
              <a:rPr lang="en-US" sz="6600" dirty="0" smtClean="0"/>
              <a:t>-              Dr. </a:t>
            </a:r>
            <a:r>
              <a:rPr lang="en-US" dirty="0" smtClean="0"/>
              <a:t>Anita M. J</a:t>
            </a:r>
            <a:r>
              <a:rPr lang="en-US" sz="6600" dirty="0" smtClean="0"/>
              <a:t/>
            </a:r>
            <a:br>
              <a:rPr lang="en-US" sz="6600" dirty="0" smtClean="0"/>
            </a:br>
            <a:endParaRPr lang="en-US" sz="6600" dirty="0"/>
          </a:p>
        </p:txBody>
      </p:sp>
      <p:pic>
        <p:nvPicPr>
          <p:cNvPr id="1026" name="Picture 2" descr="C:\Users\Admin\Pictures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3143248"/>
            <a:ext cx="7576314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388424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5) </a:t>
            </a:r>
            <a:r>
              <a:rPr lang="en-US" sz="1800" b="1" dirty="0"/>
              <a:t>Immunity from being present as </a:t>
            </a:r>
            <a:r>
              <a:rPr lang="en-US" sz="1800" b="1" dirty="0" smtClean="0"/>
              <a:t>witness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Diplomatic agents cannot be witness in the court. But a diplomatic agent may himself  waive this immunity and personally present himself in the court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6)Immunity from taxes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They are also immune from the payment of the taxes etc.</a:t>
            </a:r>
          </a:p>
          <a:p>
            <a:pPr marL="0" indent="0">
              <a:buNone/>
            </a:pPr>
            <a:r>
              <a:rPr lang="en-US" sz="1800" b="1" dirty="0" smtClean="0"/>
              <a:t>7)Immunity from police rules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The diplomatic agents are also immune from the police rules of the state in which they are appointed.</a:t>
            </a:r>
          </a:p>
          <a:p>
            <a:pPr marL="0" indent="0">
              <a:buNone/>
            </a:pPr>
            <a:r>
              <a:rPr lang="en-US" sz="1800" b="1" dirty="0" smtClean="0"/>
              <a:t>8)Right to worship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The diplomatic agents can worship </a:t>
            </a:r>
            <a:r>
              <a:rPr lang="en-US" sz="1800" smtClean="0"/>
              <a:t>any religion </a:t>
            </a:r>
            <a:r>
              <a:rPr lang="en-US" sz="1800" dirty="0" smtClean="0"/>
              <a:t>or perform any rituals and </a:t>
            </a:r>
            <a:r>
              <a:rPr lang="en-US" sz="1800" smtClean="0"/>
              <a:t>ceremony 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9) Right to exercise control and jurisdiction over their officials and families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The diplomatic agents have full control over there staff and people under him</a:t>
            </a:r>
          </a:p>
          <a:p>
            <a:pPr marL="0" indent="0">
              <a:buNone/>
            </a:pPr>
            <a:r>
              <a:rPr lang="en-US" sz="1800" b="1" dirty="0" smtClean="0"/>
              <a:t>10) Right to travel freely in the territory of the receiving State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The diplomatic agent is free to travel any where in the receiving state.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7170" name="Picture 2" descr="C:\Users\Admin\Pictures\diplomatic agen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0072" y="4725144"/>
            <a:ext cx="3240360" cy="2132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460432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11) Freedom of communication for official purposes.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They are not bound of any obligation as concern to communicate to its official.</a:t>
            </a:r>
          </a:p>
          <a:p>
            <a:pPr marL="0" indent="0">
              <a:buNone/>
            </a:pPr>
            <a:r>
              <a:rPr lang="en-US" sz="2400" dirty="0" smtClean="0"/>
              <a:t>12) Immunity from the local and military obligations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The diplomatic agents are also immune from the local or military obligation. This is </a:t>
            </a:r>
            <a:r>
              <a:rPr lang="en-US" sz="2400" dirty="0" err="1" smtClean="0"/>
              <a:t>delt</a:t>
            </a:r>
            <a:r>
              <a:rPr lang="en-US" sz="2400" dirty="0" smtClean="0"/>
              <a:t> under the article 35 of Vienna convention.</a:t>
            </a:r>
          </a:p>
          <a:p>
            <a:pPr marL="0" indent="0">
              <a:buNone/>
            </a:pPr>
            <a:r>
              <a:rPr lang="en-US" sz="2400" dirty="0" smtClean="0"/>
              <a:t>13) Immunity from Inspection of Personal Baggage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The  </a:t>
            </a:r>
            <a:r>
              <a:rPr lang="en-US" sz="2400" dirty="0" err="1" smtClean="0"/>
              <a:t>baggages</a:t>
            </a:r>
            <a:r>
              <a:rPr lang="en-US" sz="2400" dirty="0" smtClean="0"/>
              <a:t> of diplomatic agents are not liable to inspection.   Immunity given the to personal baggage they carry.</a:t>
            </a:r>
          </a:p>
          <a:p>
            <a:pPr marL="0" indent="0">
              <a:buNone/>
            </a:pPr>
            <a:r>
              <a:rPr lang="en-US" sz="2400" dirty="0" smtClean="0"/>
              <a:t>14) Immunity from social security provisions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 smtClean="0"/>
              <a:t>under article 33 of the Vienna convention provides  that diplomatic  agents immune from  social security  provisions of  the receiving sate. 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1196752"/>
          </a:xfrm>
        </p:spPr>
        <p:txBody>
          <a:bodyPr/>
          <a:lstStyle/>
          <a:p>
            <a:r>
              <a:rPr lang="en-US" dirty="0" smtClean="0"/>
              <a:t>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8460432" cy="5877272"/>
          </a:xfrm>
        </p:spPr>
        <p:txBody>
          <a:bodyPr>
            <a:noAutofit/>
          </a:bodyPr>
          <a:lstStyle/>
          <a:p>
            <a:r>
              <a:rPr lang="en-US" sz="2800" dirty="0" smtClean="0"/>
              <a:t>Duties to </a:t>
            </a:r>
            <a:r>
              <a:rPr lang="en-US" sz="2800" smtClean="0"/>
              <a:t>respect laws and regulations </a:t>
            </a:r>
            <a:r>
              <a:rPr lang="en-US" sz="2800" dirty="0" smtClean="0"/>
              <a:t>of the receiving state</a:t>
            </a:r>
          </a:p>
          <a:p>
            <a:r>
              <a:rPr lang="en-US" sz="2800" dirty="0" smtClean="0"/>
              <a:t>Duty not to interfere in the internal affairs of the state</a:t>
            </a:r>
          </a:p>
          <a:p>
            <a:r>
              <a:rPr lang="en-US" sz="2800" dirty="0" smtClean="0"/>
              <a:t>Official business to be conducted with or through the ministers of foreign affairs of receiving state or such other ministry as may be agreed.</a:t>
            </a:r>
          </a:p>
          <a:p>
            <a:r>
              <a:rPr lang="en-US" sz="2800" dirty="0" smtClean="0"/>
              <a:t>Premises of Mission not to be used in any matter incompatible with the function of the Mission.</a:t>
            </a:r>
          </a:p>
          <a:p>
            <a:r>
              <a:rPr lang="en-US" sz="2800" dirty="0" smtClean="0"/>
              <a:t>Diplomatic agents not to practice for personal profit any professional or commercial activity 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532440" cy="1052736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CONSULS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8" y="908720"/>
            <a:ext cx="8447353" cy="59492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Consuls are the representative of their states but they are not diplomatic agent. There main function is to look after the commerce and trade interests of their countries</a:t>
            </a:r>
          </a:p>
          <a:p>
            <a:r>
              <a:rPr lang="en-US" sz="2800" b="1" dirty="0" smtClean="0">
                <a:sym typeface="+mn-ea"/>
              </a:rPr>
              <a:t>Classification Of Consuls</a:t>
            </a:r>
            <a:endParaRPr lang="en-US" sz="2800" dirty="0" smtClean="0"/>
          </a:p>
          <a:p>
            <a:r>
              <a:rPr lang="en-US" sz="2800" dirty="0" smtClean="0">
                <a:sym typeface="+mn-ea"/>
              </a:rPr>
              <a:t>Consuls- General</a:t>
            </a:r>
            <a:endParaRPr lang="en-US" sz="2800" dirty="0" smtClean="0"/>
          </a:p>
          <a:p>
            <a:r>
              <a:rPr lang="en-US" sz="2800" dirty="0" smtClean="0">
                <a:sym typeface="+mn-ea"/>
              </a:rPr>
              <a:t>Consuls</a:t>
            </a:r>
            <a:endParaRPr lang="en-US" sz="2800" dirty="0" smtClean="0"/>
          </a:p>
          <a:p>
            <a:r>
              <a:rPr lang="en-US" sz="2800" dirty="0" smtClean="0">
                <a:sym typeface="+mn-ea"/>
              </a:rPr>
              <a:t>Vice-Consuls</a:t>
            </a:r>
            <a:endParaRPr lang="en-US" sz="2800" dirty="0" smtClean="0"/>
          </a:p>
          <a:p>
            <a:r>
              <a:rPr lang="en-US" sz="2800" dirty="0" smtClean="0">
                <a:sym typeface="+mn-ea"/>
              </a:rPr>
              <a:t>Consul-Agents</a:t>
            </a:r>
            <a:endParaRPr lang="en-IN" sz="2800" dirty="0"/>
          </a:p>
          <a:p>
            <a:endParaRPr lang="en-US" sz="2800" dirty="0" smtClean="0"/>
          </a:p>
          <a:p>
            <a:endParaRPr lang="en-IN" sz="2800" dirty="0"/>
          </a:p>
        </p:txBody>
      </p:sp>
      <p:pic>
        <p:nvPicPr>
          <p:cNvPr id="9218" name="Picture 2" descr="C:\Users\Admin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8024" y="4357670"/>
            <a:ext cx="371477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88424" cy="98072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Functions of the Consul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858280" cy="5949280"/>
          </a:xfrm>
        </p:spPr>
        <p:txBody>
          <a:bodyPr/>
          <a:lstStyle/>
          <a:p>
            <a:r>
              <a:rPr lang="en-US" sz="2800" dirty="0" smtClean="0"/>
              <a:t>They protect the commercial interest of their states.</a:t>
            </a:r>
          </a:p>
          <a:p>
            <a:r>
              <a:rPr lang="en-US" sz="2800" dirty="0" smtClean="0"/>
              <a:t>They supervise and inspect ships and aircrafts etc. of their countries.</a:t>
            </a:r>
          </a:p>
          <a:p>
            <a:r>
              <a:rPr lang="en-US" sz="2800" dirty="0" smtClean="0"/>
              <a:t>They look after the interests of their citizens and assist them in getting passport etc.</a:t>
            </a:r>
          </a:p>
          <a:p>
            <a:r>
              <a:rPr lang="en-US" sz="2800" dirty="0" smtClean="0"/>
              <a:t>They testify signatures, registration of marriage, birth, death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Any other functions assigned </a:t>
            </a:r>
          </a:p>
          <a:p>
            <a:pPr>
              <a:buNone/>
            </a:pPr>
            <a:r>
              <a:rPr lang="en-US" dirty="0" smtClean="0"/>
              <a:t>to them</a:t>
            </a:r>
            <a:endParaRPr lang="en-IN" dirty="0"/>
          </a:p>
        </p:txBody>
      </p:sp>
      <p:pic>
        <p:nvPicPr>
          <p:cNvPr id="8194" name="Picture 2" descr="C:\Users\Admin\Pictures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199" y="3789040"/>
            <a:ext cx="4207211" cy="3068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24744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Termination Of Diplomatic Mission 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460432" cy="558924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Recall of Envoy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At any time ,the appointing state may recall its envoy.</a:t>
            </a:r>
          </a:p>
          <a:p>
            <a:r>
              <a:rPr lang="en-US" sz="1600" dirty="0" smtClean="0"/>
              <a:t>Notification in regard to Envoys function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appointing </a:t>
            </a:r>
            <a:r>
              <a:rPr lang="en-US" sz="1600" smtClean="0"/>
              <a:t>state may </a:t>
            </a:r>
            <a:r>
              <a:rPr lang="en-US" sz="1600" dirty="0" smtClean="0"/>
              <a:t>end the term and function of the envoy through notification.</a:t>
            </a:r>
          </a:p>
          <a:p>
            <a:r>
              <a:rPr lang="en-US" sz="1600" dirty="0" smtClean="0"/>
              <a:t>On the request of the receiving State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diplomatic agents on the request of the receiving state may </a:t>
            </a:r>
            <a:r>
              <a:rPr lang="en-US" sz="1600" dirty="0"/>
              <a:t> </a:t>
            </a:r>
            <a:r>
              <a:rPr lang="en-US" sz="1600" dirty="0" smtClean="0"/>
              <a:t>sent back the diplomatic agents ,this can happen at the time  when the relation  between the sates are strained</a:t>
            </a:r>
          </a:p>
          <a:p>
            <a:r>
              <a:rPr lang="en-US" sz="1600" dirty="0" smtClean="0"/>
              <a:t>By delivery of passport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It’s the another way of termination of the  diplomats, by giving back there passports the diplomatic agents work can be terminated</a:t>
            </a:r>
          </a:p>
          <a:p>
            <a:r>
              <a:rPr lang="en-US" sz="1600" dirty="0" smtClean="0"/>
              <a:t>Persona-non-gratia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Article 9 and 43 of the convention talks about the  persona-non-gratia.it means the undesirable person.</a:t>
            </a:r>
          </a:p>
          <a:p>
            <a:r>
              <a:rPr lang="en-US" sz="1600" dirty="0" smtClean="0"/>
              <a:t>End of the object of the mission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diplomatic agents is sent back ,if the mission for which he was appointed is over.</a:t>
            </a:r>
          </a:p>
          <a:p>
            <a:r>
              <a:rPr lang="en-US" sz="1600" dirty="0" smtClean="0"/>
              <a:t>Expiration of the letter of Credence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diplomatic  mission of an envoy also comes to an end after the expiration of the period for which he was appointed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11967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Refusal to Acceptance of Diplomatic Agents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460432" cy="55892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If the appointment of a particular person as diplomatic agent is considered harmful for the receiving state.</a:t>
            </a:r>
          </a:p>
          <a:p>
            <a:r>
              <a:rPr lang="en-US" sz="3600" dirty="0" smtClean="0"/>
              <a:t>If the diplomatic agent has by his declaration or conduct, done some inimical thing</a:t>
            </a:r>
          </a:p>
          <a:p>
            <a:r>
              <a:rPr lang="en-US" sz="3600" dirty="0" smtClean="0"/>
              <a:t>If he is a citizen of a receiving state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thank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3095" y="357166"/>
            <a:ext cx="6862815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Role of Diplomatic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smtClean="0"/>
              <a:t>Introduction</a:t>
            </a:r>
          </a:p>
          <a:p>
            <a:r>
              <a:rPr lang="en-IN" sz="2800" dirty="0" smtClean="0"/>
              <a:t>Who is a Diplomatic Agent</a:t>
            </a:r>
          </a:p>
          <a:p>
            <a:r>
              <a:rPr lang="en-IN" sz="2800" dirty="0" smtClean="0"/>
              <a:t>History  of Diplomatic Agent</a:t>
            </a:r>
          </a:p>
          <a:p>
            <a:r>
              <a:rPr lang="en-IN" sz="2800" dirty="0" smtClean="0"/>
              <a:t>Importance Diplomatic Agent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579296" cy="504056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Ambassadors and Legates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They are the diplomatic agent of first category and are the representative of sovereign state..The representatives </a:t>
            </a:r>
            <a:r>
              <a:rPr lang="en-US" sz="1600" dirty="0"/>
              <a:t> </a:t>
            </a:r>
            <a:r>
              <a:rPr lang="en-US" sz="1600" dirty="0" smtClean="0"/>
              <a:t>appointed by pope are called legates.</a:t>
            </a:r>
          </a:p>
          <a:p>
            <a:r>
              <a:rPr lang="en-US" sz="1600" dirty="0" smtClean="0"/>
              <a:t>Ministers </a:t>
            </a:r>
            <a:r>
              <a:rPr lang="en-US" sz="1600" dirty="0" err="1" smtClean="0"/>
              <a:t>Pleni-potentiary</a:t>
            </a:r>
            <a:r>
              <a:rPr lang="en-US" sz="1600" dirty="0" smtClean="0"/>
              <a:t> and Envoys Extra-ordinary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They are the second category of diplomatic agents , theses enjoy lesser privileges and immunities as compared with those of first category</a:t>
            </a:r>
          </a:p>
          <a:p>
            <a:r>
              <a:rPr lang="en-US" sz="1600" dirty="0" smtClean="0"/>
              <a:t>Ministers-Resident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They are added in 1818 by the congress of  Aix-la-</a:t>
            </a:r>
            <a:r>
              <a:rPr lang="en-US" sz="1600" dirty="0" err="1" smtClean="0"/>
              <a:t>chappele</a:t>
            </a:r>
            <a:r>
              <a:rPr lang="en-US" sz="1600" dirty="0" smtClean="0"/>
              <a:t> , They are below the second category and enjoy lesser privilege than the upper categories</a:t>
            </a:r>
          </a:p>
          <a:p>
            <a:r>
              <a:rPr lang="en-US" sz="1600" dirty="0" smtClean="0"/>
              <a:t>Charge </a:t>
            </a:r>
            <a:r>
              <a:rPr lang="en-US" sz="1600" dirty="0" err="1" smtClean="0"/>
              <a:t>d’affairs</a:t>
            </a:r>
            <a:endParaRPr lang="en-US" sz="1600" dirty="0" smtClean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They are  the diplomatic agents of the last category .they are not appointed by the head of the </a:t>
            </a:r>
            <a:r>
              <a:rPr lang="en-US" sz="1600" dirty="0" err="1" smtClean="0"/>
              <a:t>state.They</a:t>
            </a:r>
            <a:r>
              <a:rPr lang="en-US" sz="1600" dirty="0" smtClean="0"/>
              <a:t> are appointed by </a:t>
            </a:r>
            <a:r>
              <a:rPr lang="en-US" sz="1600" smtClean="0"/>
              <a:t>the Ministers </a:t>
            </a:r>
            <a:r>
              <a:rPr lang="en-US" sz="1600" dirty="0" smtClean="0"/>
              <a:t>of foreign </a:t>
            </a:r>
            <a:r>
              <a:rPr lang="en-US" sz="1600" dirty="0" err="1" smtClean="0"/>
              <a:t>Affaiars</a:t>
            </a:r>
            <a:r>
              <a:rPr lang="en-US" sz="16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1600" dirty="0"/>
          </a:p>
        </p:txBody>
      </p:sp>
      <p:pic>
        <p:nvPicPr>
          <p:cNvPr id="3074" name="Picture 2" descr="C:\Users\Admin\Pictures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5976" y="4383864"/>
            <a:ext cx="4176464" cy="247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mage result for diplomatic agent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700337"/>
            <a:ext cx="3810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mage result for diplomatic ag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"/>
            <a:ext cx="381000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s://2.bp.blogspot.com/-YEyF_CsjU3Q/UYtpYa9bh2I/AAAAAAAAAQc/qSA1QoWyyDo/s1600/DIPLOMAT_MIKE_BROWN%2B%25281%2529-77709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-228600"/>
            <a:ext cx="5943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3" descr="Image result for diplomatic agent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743200"/>
            <a:ext cx="5334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Earlier </a:t>
            </a:r>
            <a:r>
              <a:rPr lang="en-IN" altLang="en-US">
                <a:sym typeface="+mn-ea"/>
              </a:rPr>
              <a:t>issues relating to diplomatic agents like</a:t>
            </a:r>
            <a:r>
              <a:rPr lang="en-IN" altLang="en-US"/>
              <a:t> immunities ,powers and duties of diplomatic agents were delt under customary principles of internationl law. Now disputes relating to such issues </a:t>
            </a:r>
            <a:r>
              <a:rPr lang="en-IN" altLang="en-US">
                <a:sym typeface="+mn-ea"/>
              </a:rPr>
              <a:t>are delt under</a:t>
            </a:r>
            <a:r>
              <a:rPr lang="en-IN" altLang="en-US"/>
              <a:t>   the </a:t>
            </a:r>
            <a:r>
              <a:rPr lang="en-US" dirty="0" smtClean="0">
                <a:sym typeface="+mn-ea"/>
              </a:rPr>
              <a:t>Vienna Convention on Diplomatic Relations, 1961</a:t>
            </a:r>
            <a:r>
              <a:rPr lang="en-IN" altLang="en-US" dirty="0" smtClean="0">
                <a:sym typeface="+mn-ea"/>
              </a:rPr>
              <a:t>.</a:t>
            </a:r>
          </a:p>
          <a:p>
            <a:endParaRPr lang="en-IN" altLang="en-US"/>
          </a:p>
        </p:txBody>
      </p:sp>
      <p:sp>
        <p:nvSpPr>
          <p:cNvPr id="13314" name="AutoShape 2" descr="Image result for diplomatic ag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Pictures\vienn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66"/>
            <a:ext cx="5857916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Vienna Convention on Diplomatic Relations, 1961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en-US" dirty="0" smtClean="0"/>
              <a:t>190 countries </a:t>
            </a:r>
          </a:p>
          <a:p>
            <a:r>
              <a:rPr lang="en-US" dirty="0" smtClean="0"/>
              <a:t>It was adopted on 18 April 1961</a:t>
            </a:r>
          </a:p>
          <a:p>
            <a:r>
              <a:rPr lang="en-US" dirty="0" smtClean="0"/>
              <a:t>It came into force on 24 April 1964</a:t>
            </a:r>
          </a:p>
          <a:p>
            <a:r>
              <a:rPr lang="en-US" dirty="0" smtClean="0"/>
              <a:t>It’s articles are considered a cornerstone of modern international relations.</a:t>
            </a:r>
          </a:p>
          <a:p>
            <a:r>
              <a:rPr lang="en-US" dirty="0" smtClean="0"/>
              <a:t>Theories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dirty="0" smtClean="0"/>
              <a:t>Extra-territoriality</a:t>
            </a:r>
          </a:p>
          <a:p>
            <a:pPr marL="514350" indent="-514350">
              <a:buAutoNum type="alphaLcParenR"/>
            </a:pPr>
            <a:r>
              <a:rPr lang="en-US" dirty="0" smtClean="0"/>
              <a:t>Functional theory</a:t>
            </a:r>
          </a:p>
          <a:p>
            <a:pPr marL="514350" indent="-514350">
              <a:buAutoNum type="alphaLcParenR"/>
            </a:pPr>
            <a:r>
              <a:rPr lang="en-US" dirty="0" smtClean="0"/>
              <a:t>Representative Theory</a:t>
            </a:r>
          </a:p>
        </p:txBody>
      </p:sp>
      <p:pic>
        <p:nvPicPr>
          <p:cNvPr id="10242" name="Picture 2" descr="C:\Users\Admin\Desktop\vien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375573"/>
            <a:ext cx="5181600" cy="3482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Pictures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52"/>
            <a:ext cx="7624208" cy="6715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Immunities and Privileges of Diplomatic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8532440" cy="5661248"/>
          </a:xfrm>
        </p:spPr>
        <p:txBody>
          <a:bodyPr>
            <a:normAutofit fontScale="52500" lnSpcReduction="20000"/>
          </a:bodyPr>
          <a:lstStyle/>
          <a:p>
            <a:pPr marL="0" indent="0">
              <a:buNone/>
            </a:pPr>
            <a:r>
              <a:rPr lang="en-IN" altLang="en-US" sz="3300" b="1" dirty="0" smtClean="0"/>
              <a:t>Basis for diplomatic immunities- Theories</a:t>
            </a:r>
          </a:p>
          <a:p>
            <a:pPr indent="-342900">
              <a:buFont typeface="+mj-lt"/>
              <a:buAutoNum type="romanLcPeriod"/>
            </a:pPr>
            <a:r>
              <a:rPr lang="en-IN" altLang="en-US" sz="3300" dirty="0" smtClean="0"/>
              <a:t>Theory of extra-territoriality</a:t>
            </a:r>
          </a:p>
          <a:p>
            <a:pPr indent="-342900">
              <a:buFont typeface="+mj-lt"/>
              <a:buAutoNum type="romanLcPeriod"/>
            </a:pPr>
            <a:r>
              <a:rPr lang="en-IN" altLang="en-US" sz="3300" dirty="0" smtClean="0"/>
              <a:t>Representative theory</a:t>
            </a:r>
          </a:p>
          <a:p>
            <a:pPr indent="-342900">
              <a:buFont typeface="+mj-lt"/>
              <a:buAutoNum type="romanLcPeriod"/>
            </a:pPr>
            <a:r>
              <a:rPr lang="en-IN" altLang="en-US" sz="3300" dirty="0" smtClean="0"/>
              <a:t>Functional theory</a:t>
            </a:r>
          </a:p>
          <a:p>
            <a:pPr marL="514350" indent="-514350">
              <a:buAutoNum type="arabicParenR"/>
            </a:pPr>
            <a:r>
              <a:rPr lang="en-US" sz="3300" b="1" dirty="0" smtClean="0"/>
              <a:t>Inviolability of the person of Envoys</a:t>
            </a:r>
          </a:p>
          <a:p>
            <a:pPr marL="0" indent="0">
              <a:buNone/>
            </a:pPr>
            <a:r>
              <a:rPr lang="en-US" sz="3300" dirty="0" smtClean="0"/>
              <a:t>Torture of Indian Diplomat in Pakistan 1992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Rajesh Mittal (Indian Diplomat) was tortured, interrogated and given electric shocks by Pakistan Intelligence Agencies which became quite a serious medical issue.</a:t>
            </a:r>
          </a:p>
          <a:p>
            <a:pPr marL="0" indent="0">
              <a:buNone/>
            </a:pPr>
            <a:r>
              <a:rPr lang="en-US" sz="3300" b="1" dirty="0" smtClean="0"/>
              <a:t>2) Immunity from criminal jurisdiction of courts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3300" dirty="0" smtClean="0"/>
              <a:t> The diplomatic agents are immune from the criminal jurisdiction</a:t>
            </a:r>
          </a:p>
          <a:p>
            <a:pPr marL="0" indent="0">
              <a:buNone/>
            </a:pPr>
            <a:r>
              <a:rPr lang="en-US" sz="3300" dirty="0" smtClean="0"/>
              <a:t>        Of the court, </a:t>
            </a:r>
          </a:p>
          <a:p>
            <a:pPr marL="0" indent="0">
              <a:buNone/>
            </a:pPr>
            <a:r>
              <a:rPr lang="en-US" sz="3300" b="1" dirty="0" smtClean="0"/>
              <a:t>3) Immunity from civil jurisdiction </a:t>
            </a:r>
          </a:p>
          <a:p>
            <a:pPr marL="0" indent="0">
              <a:buNone/>
            </a:pPr>
            <a:r>
              <a:rPr lang="en-US" sz="3300" dirty="0" smtClean="0"/>
              <a:t> the diplomatic agents are immune to the civil suits too. suits relating to debts, breach of contract etc. can not  be filed against the diplomatic agents </a:t>
            </a:r>
          </a:p>
          <a:p>
            <a:pPr marL="457200" indent="-457200">
              <a:buNone/>
            </a:pPr>
            <a:r>
              <a:rPr lang="en-US" sz="3300" dirty="0" smtClean="0"/>
              <a:t> but there are exception to the civil jurisdiction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 private immovable property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Succession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Any professional or commercial activity</a:t>
            </a:r>
          </a:p>
          <a:p>
            <a:pPr marL="0" indent="0">
              <a:buNone/>
            </a:pPr>
            <a:r>
              <a:rPr lang="en-US" sz="3300" b="1" dirty="0" smtClean="0"/>
              <a:t>4) Immunity regarding residence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3300" dirty="0" smtClean="0"/>
              <a:t>The residence of diplomatic agents are generally regarded inviolable</a:t>
            </a:r>
          </a:p>
          <a:p>
            <a:pPr marL="0" indent="0">
              <a:buNone/>
            </a:pPr>
            <a:endParaRPr lang="en-US" sz="33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266</TotalTime>
  <Words>1017</Words>
  <Application>WPS Presentation</Application>
  <PresentationFormat>On-screen Show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DIPLOMATIC AGENTS -              Dr. Anita M. J </vt:lpstr>
      <vt:lpstr>Role of Diplomatic Agent</vt:lpstr>
      <vt:lpstr>CLASSIFICATION</vt:lpstr>
      <vt:lpstr>Slide 4</vt:lpstr>
      <vt:lpstr>Slide 5</vt:lpstr>
      <vt:lpstr>Slide 6</vt:lpstr>
      <vt:lpstr>Vienna Convention on Diplomatic Relations, 1961</vt:lpstr>
      <vt:lpstr>Slide 8</vt:lpstr>
      <vt:lpstr>Immunities and Privileges of Diplomatic Agents</vt:lpstr>
      <vt:lpstr>Slide 10</vt:lpstr>
      <vt:lpstr>Slide 11</vt:lpstr>
      <vt:lpstr>DUTIES</vt:lpstr>
      <vt:lpstr>CONSULS</vt:lpstr>
      <vt:lpstr>Functions of the Consul</vt:lpstr>
      <vt:lpstr>Termination Of Diplomatic Mission </vt:lpstr>
      <vt:lpstr>Refusal to Acceptance of Diplomatic Agents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55</cp:revision>
  <dcterms:created xsi:type="dcterms:W3CDTF">2016-03-23T15:28:00Z</dcterms:created>
  <dcterms:modified xsi:type="dcterms:W3CDTF">2019-05-11T11:08:00Z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1033-10.1.0.5671</vt:lpwstr>
  </property>
</Properties>
</file>