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9D4949-A580-4437-B10C-048BCB023767}" type="datetimeFigureOut">
              <a:rPr lang="en-US" smtClean="0"/>
              <a:pPr/>
              <a:t>5/17/2019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1FAC45-6986-4E98-B858-822C70F6D1D2}" type="slidenum">
              <a:rPr lang="en-US" smtClean="0"/>
              <a:pPr/>
              <a:t>‹#›</a:t>
            </a:fld>
            <a:endParaRPr lang="en-US"/>
          </a:p>
        </p:txBody>
      </p:sp>
    </p:spTree>
    <p:extLst>
      <p:ext uri="{BB962C8B-B14F-4D97-AF65-F5344CB8AC3E}">
        <p14:creationId xmlns:p14="http://schemas.microsoft.com/office/powerpoint/2010/main" xmlns="" val="1441687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1FAC45-6986-4E98-B858-822C70F6D1D2}" type="slidenum">
              <a:rPr lang="en-US" smtClean="0"/>
              <a:pPr/>
              <a:t>20</a:t>
            </a:fld>
            <a:endParaRPr lang="en-US"/>
          </a:p>
        </p:txBody>
      </p:sp>
    </p:spTree>
    <p:extLst>
      <p:ext uri="{BB962C8B-B14F-4D97-AF65-F5344CB8AC3E}">
        <p14:creationId xmlns:p14="http://schemas.microsoft.com/office/powerpoint/2010/main" xmlns="" val="1065203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0425"/>
            <a:ext cx="7848600" cy="3127375"/>
          </a:xfrm>
        </p:spPr>
        <p:txBody>
          <a:bodyPr>
            <a:noAutofit/>
          </a:bodyPr>
          <a:lstStyle/>
          <a:p>
            <a:r>
              <a:rPr lang="en-US" sz="5400" b="1" dirty="0" smtClean="0">
                <a:latin typeface="Times New Roman" pitchFamily="18" charset="0"/>
                <a:cs typeface="Times New Roman" pitchFamily="18" charset="0"/>
              </a:rPr>
              <a:t>Principles of </a:t>
            </a:r>
            <a:r>
              <a:rPr lang="en-US" sz="5400" b="1" dirty="0" smtClean="0">
                <a:latin typeface="Times New Roman" pitchFamily="18" charset="0"/>
                <a:cs typeface="Times New Roman" pitchFamily="18" charset="0"/>
              </a:rPr>
              <a:t>Legislation</a:t>
            </a:r>
            <a:br>
              <a:rPr lang="en-US" sz="5400" b="1" dirty="0" smtClean="0">
                <a:latin typeface="Times New Roman" pitchFamily="18" charset="0"/>
                <a:cs typeface="Times New Roman" pitchFamily="18" charset="0"/>
              </a:rPr>
            </a:br>
            <a:r>
              <a:rPr lang="en-US" sz="5400" dirty="0" smtClean="0">
                <a:latin typeface="Times New Roman" pitchFamily="18" charset="0"/>
                <a:cs typeface="Times New Roman" pitchFamily="18" charset="0"/>
              </a:rPr>
              <a:t>Ayush </a:t>
            </a:r>
            <a:r>
              <a:rPr lang="en-US" sz="5400" dirty="0" err="1" smtClean="0">
                <a:latin typeface="Times New Roman" pitchFamily="18" charset="0"/>
                <a:cs typeface="Times New Roman" pitchFamily="18" charset="0"/>
              </a:rPr>
              <a:t>Jha</a:t>
            </a:r>
            <a:r>
              <a:rPr lang="en-US" sz="5400" dirty="0" smtClean="0">
                <a:latin typeface="Times New Roman" pitchFamily="18" charset="0"/>
                <a:cs typeface="Times New Roman" pitchFamily="18" charset="0"/>
              </a:rPr>
              <a:t/>
            </a:r>
            <a:br>
              <a:rPr lang="en-US" sz="5400" dirty="0" smtClean="0">
                <a:latin typeface="Times New Roman" pitchFamily="18" charset="0"/>
                <a:cs typeface="Times New Roman" pitchFamily="18" charset="0"/>
              </a:rPr>
            </a:br>
            <a:r>
              <a:rPr lang="en-US" sz="5400" dirty="0" smtClean="0">
                <a:latin typeface="Times New Roman" pitchFamily="18" charset="0"/>
                <a:cs typeface="Times New Roman" pitchFamily="18" charset="0"/>
              </a:rPr>
              <a:t>Assistant Professor</a:t>
            </a:r>
            <a:endParaRPr lang="en-US" sz="5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647873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buNone/>
            </a:pPr>
            <a:r>
              <a:rPr lang="en-US" sz="3600" b="1" dirty="0">
                <a:latin typeface="Times New Roman" pitchFamily="18" charset="0"/>
                <a:cs typeface="Times New Roman" pitchFamily="18" charset="0"/>
              </a:rPr>
              <a:t>Causes of </a:t>
            </a:r>
            <a:r>
              <a:rPr lang="en-US" sz="3600" b="1" dirty="0" smtClean="0">
                <a:latin typeface="Times New Roman" pitchFamily="18" charset="0"/>
                <a:cs typeface="Times New Roman" pitchFamily="18" charset="0"/>
              </a:rPr>
              <a:t>Antipathy</a:t>
            </a:r>
            <a:endParaRPr lang="en-US" sz="3600" b="1"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Repugnance </a:t>
            </a:r>
            <a:r>
              <a:rPr lang="en-US" sz="3600" dirty="0">
                <a:latin typeface="Times New Roman" pitchFamily="18" charset="0"/>
                <a:cs typeface="Times New Roman" pitchFamily="18" charset="0"/>
              </a:rPr>
              <a:t>of sense : something which the senses do not </a:t>
            </a:r>
            <a:r>
              <a:rPr lang="en-US" sz="3600" dirty="0" smtClean="0">
                <a:latin typeface="Times New Roman" pitchFamily="18" charset="0"/>
                <a:cs typeface="Times New Roman" pitchFamily="18" charset="0"/>
              </a:rPr>
              <a:t>agree, to </a:t>
            </a:r>
            <a:r>
              <a:rPr lang="en-US" sz="3600" dirty="0">
                <a:latin typeface="Times New Roman" pitchFamily="18" charset="0"/>
                <a:cs typeface="Times New Roman" pitchFamily="18" charset="0"/>
              </a:rPr>
              <a:t>accept.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Wounded </a:t>
            </a:r>
            <a:r>
              <a:rPr lang="en-US" sz="3600" dirty="0">
                <a:latin typeface="Times New Roman" pitchFamily="18" charset="0"/>
                <a:cs typeface="Times New Roman" pitchFamily="18" charset="0"/>
              </a:rPr>
              <a:t>Pride: </a:t>
            </a:r>
            <a:r>
              <a:rPr lang="en-US" sz="3600" dirty="0" smtClean="0">
                <a:latin typeface="Times New Roman" pitchFamily="18" charset="0"/>
                <a:cs typeface="Times New Roman" pitchFamily="18" charset="0"/>
              </a:rPr>
              <a:t>A case of dissent causes wounded pride. “he who does not adopt my opinion, indirectly declares that he has but little respect for my knowledge upon the point in dispute.”</a:t>
            </a:r>
          </a:p>
          <a:p>
            <a:r>
              <a:rPr lang="en-US" sz="3600" dirty="0" smtClean="0">
                <a:latin typeface="Times New Roman" pitchFamily="18" charset="0"/>
                <a:cs typeface="Times New Roman" pitchFamily="18" charset="0"/>
              </a:rPr>
              <a:t>Power </a:t>
            </a:r>
            <a:r>
              <a:rPr lang="en-US" sz="3600" dirty="0">
                <a:latin typeface="Times New Roman" pitchFamily="18" charset="0"/>
                <a:cs typeface="Times New Roman" pitchFamily="18" charset="0"/>
              </a:rPr>
              <a:t>Controlled: </a:t>
            </a:r>
            <a:r>
              <a:rPr lang="en-US" sz="3600" dirty="0" smtClean="0">
                <a:latin typeface="Times New Roman" pitchFamily="18" charset="0"/>
                <a:cs typeface="Times New Roman" pitchFamily="18" charset="0"/>
              </a:rPr>
              <a:t>The compulsive feeling that our </a:t>
            </a:r>
            <a:r>
              <a:rPr lang="en-US" sz="3600" dirty="0">
                <a:latin typeface="Times New Roman" pitchFamily="18" charset="0"/>
                <a:cs typeface="Times New Roman" pitchFamily="18" charset="0"/>
              </a:rPr>
              <a:t>power is limited and </a:t>
            </a:r>
            <a:r>
              <a:rPr lang="en-US" sz="3600" dirty="0" smtClean="0">
                <a:latin typeface="Times New Roman" pitchFamily="18" charset="0"/>
                <a:cs typeface="Times New Roman" pitchFamily="18" charset="0"/>
              </a:rPr>
              <a:t>bounded is </a:t>
            </a:r>
            <a:r>
              <a:rPr lang="en-US" sz="3600" dirty="0">
                <a:latin typeface="Times New Roman" pitchFamily="18" charset="0"/>
                <a:cs typeface="Times New Roman" pitchFamily="18" charset="0"/>
              </a:rPr>
              <a:t>a secret pain</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a:latin typeface="Times New Roman" pitchFamily="18" charset="0"/>
                <a:cs typeface="Times New Roman" pitchFamily="18" charset="0"/>
              </a:rPr>
              <a:t>Confidence in the future weakened or destroyed: Falsehood or  absurdity of the men who were made responsible to rule makes us doubt and we do not rely upon such a person.</a:t>
            </a:r>
          </a:p>
          <a:p>
            <a:r>
              <a:rPr lang="en-US" sz="3600" dirty="0">
                <a:latin typeface="Times New Roman" pitchFamily="18" charset="0"/>
                <a:cs typeface="Times New Roman" pitchFamily="18" charset="0"/>
              </a:rPr>
              <a:t>The desire of unanimity : Unanimity is very pleasing to us. There would be mutual confidence and increase of pleasure.</a:t>
            </a:r>
          </a:p>
          <a:p>
            <a:r>
              <a:rPr lang="en-US" sz="3600" dirty="0">
                <a:latin typeface="Times New Roman" pitchFamily="18" charset="0"/>
                <a:cs typeface="Times New Roman" pitchFamily="18" charset="0"/>
              </a:rPr>
              <a:t>Envy: </a:t>
            </a:r>
            <a:r>
              <a:rPr lang="en-US" sz="3600" dirty="0" smtClean="0">
                <a:latin typeface="Times New Roman" pitchFamily="18" charset="0"/>
                <a:cs typeface="Times New Roman" pitchFamily="18" charset="0"/>
              </a:rPr>
              <a:t>When </a:t>
            </a:r>
            <a:r>
              <a:rPr lang="en-US" sz="3600" dirty="0">
                <a:latin typeface="Times New Roman" pitchFamily="18" charset="0"/>
                <a:cs typeface="Times New Roman" pitchFamily="18" charset="0"/>
              </a:rPr>
              <a:t>certain advantages are given to some, others envy. With envy person may become an ascetic. Envy leads to reducing the pleasures.</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tabLst>
                <a:tab pos="117475" algn="l"/>
              </a:tabLst>
            </a:pPr>
            <a:r>
              <a:rPr lang="en-US" sz="3600" b="1" dirty="0" smtClean="0">
                <a:latin typeface="Times New Roman" pitchFamily="18" charset="0"/>
                <a:cs typeface="Times New Roman" pitchFamily="18" charset="0"/>
              </a:rPr>
              <a:t>Operation of these principles on Legislation</a:t>
            </a:r>
          </a:p>
          <a:p>
            <a:r>
              <a:rPr lang="en-US" sz="3600" dirty="0">
                <a:latin typeface="Times New Roman" pitchFamily="18" charset="0"/>
                <a:cs typeface="Times New Roman" pitchFamily="18" charset="0"/>
              </a:rPr>
              <a:t>Legislation Rarely Based on </a:t>
            </a:r>
            <a:r>
              <a:rPr lang="en-US" sz="3600" dirty="0" smtClean="0">
                <a:latin typeface="Times New Roman" pitchFamily="18" charset="0"/>
                <a:cs typeface="Times New Roman" pitchFamily="18" charset="0"/>
              </a:rPr>
              <a:t>Asceticism.</a:t>
            </a:r>
          </a:p>
          <a:p>
            <a:r>
              <a:rPr lang="en-US" sz="3600" dirty="0" smtClean="0">
                <a:latin typeface="Times New Roman" pitchFamily="18" charset="0"/>
                <a:cs typeface="Times New Roman" pitchFamily="18" charset="0"/>
              </a:rPr>
              <a:t>The foundation of asceticism, that there is merit in infliction of pain cannot be applied while making of laws.</a:t>
            </a:r>
          </a:p>
          <a:p>
            <a:r>
              <a:rPr lang="en-US" sz="3600" dirty="0" smtClean="0">
                <a:latin typeface="Times New Roman" pitchFamily="18" charset="0"/>
                <a:cs typeface="Times New Roman" pitchFamily="18" charset="0"/>
              </a:rPr>
              <a:t>Arbitrary principle has been </a:t>
            </a:r>
            <a:r>
              <a:rPr lang="en-US" sz="3600" dirty="0" err="1" smtClean="0">
                <a:latin typeface="Times New Roman" pitchFamily="18" charset="0"/>
                <a:cs typeface="Times New Roman" pitchFamily="18" charset="0"/>
              </a:rPr>
              <a:t>utilised</a:t>
            </a:r>
            <a:r>
              <a:rPr lang="en-US" sz="3600" dirty="0" smtClean="0">
                <a:latin typeface="Times New Roman" pitchFamily="18" charset="0"/>
                <a:cs typeface="Times New Roman" pitchFamily="18" charset="0"/>
              </a:rPr>
              <a:t> by governments while making legislations.</a:t>
            </a:r>
          </a:p>
          <a:p>
            <a:r>
              <a:rPr lang="en-US" sz="3600" dirty="0" smtClean="0">
                <a:latin typeface="Times New Roman" pitchFamily="18" charset="0"/>
                <a:cs typeface="Times New Roman" pitchFamily="18" charset="0"/>
              </a:rPr>
              <a:t>They consider principles like justice, equality, wealth, power and glory etc. to be ends and not means.</a:t>
            </a:r>
          </a:p>
          <a:p>
            <a:r>
              <a:rPr lang="en-US" sz="3600" dirty="0">
                <a:latin typeface="Times New Roman" pitchFamily="18" charset="0"/>
                <a:cs typeface="Times New Roman" pitchFamily="18" charset="0"/>
              </a:rPr>
              <a:t>A Government which has wealth and commerce looks to </a:t>
            </a:r>
            <a:r>
              <a:rPr lang="en-US" sz="3600" dirty="0" smtClean="0">
                <a:latin typeface="Times New Roman" pitchFamily="18" charset="0"/>
                <a:cs typeface="Times New Roman" pitchFamily="18" charset="0"/>
              </a:rPr>
              <a:t>the society </a:t>
            </a:r>
            <a:r>
              <a:rPr lang="en-US" sz="3600" dirty="0">
                <a:latin typeface="Times New Roman" pitchFamily="18" charset="0"/>
                <a:cs typeface="Times New Roman" pitchFamily="18" charset="0"/>
              </a:rPr>
              <a:t>as a workshop.</a:t>
            </a:r>
          </a:p>
        </p:txBody>
      </p:sp>
    </p:spTree>
    <p:extLst>
      <p:ext uri="{BB962C8B-B14F-4D97-AF65-F5344CB8AC3E}">
        <p14:creationId xmlns:p14="http://schemas.microsoft.com/office/powerpoint/2010/main" xmlns="" val="20914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3600" b="1" dirty="0">
                <a:latin typeface="Times New Roman" pitchFamily="18" charset="0"/>
                <a:cs typeface="Times New Roman" pitchFamily="18" charset="0"/>
              </a:rPr>
              <a:t>Applying the Principle of </a:t>
            </a:r>
            <a:r>
              <a:rPr lang="en-US" sz="3600" b="1" dirty="0" smtClean="0">
                <a:latin typeface="Times New Roman" pitchFamily="18" charset="0"/>
                <a:cs typeface="Times New Roman" pitchFamily="18" charset="0"/>
              </a:rPr>
              <a:t>Utility</a:t>
            </a:r>
          </a:p>
          <a:p>
            <a:r>
              <a:rPr lang="en-US" sz="3600" dirty="0">
                <a:latin typeface="Times New Roman" pitchFamily="18" charset="0"/>
                <a:cs typeface="Times New Roman" pitchFamily="18" charset="0"/>
              </a:rPr>
              <a:t>To obtain an exact accounting of the general tendency of any act affecting the interests of a community, proceed as follows.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Begin </a:t>
            </a:r>
            <a:r>
              <a:rPr lang="en-US" sz="3600" dirty="0">
                <a:latin typeface="Times New Roman" pitchFamily="18" charset="0"/>
                <a:cs typeface="Times New Roman" pitchFamily="18" charset="0"/>
              </a:rPr>
              <a:t>with any one person among those whose interests seem most immediately to be affected by it and take into account</a:t>
            </a:r>
            <a:r>
              <a:rPr lang="en-US" sz="3600" dirty="0" smtClean="0">
                <a:latin typeface="Times New Roman" pitchFamily="18" charset="0"/>
                <a:cs typeface="Times New Roman" pitchFamily="18" charset="0"/>
              </a:rPr>
              <a:t>:</a:t>
            </a:r>
          </a:p>
          <a:p>
            <a:pPr lvl="1"/>
            <a:r>
              <a:rPr lang="en-US" sz="3200" dirty="0">
                <a:latin typeface="Times New Roman" pitchFamily="18" charset="0"/>
                <a:cs typeface="Times New Roman" pitchFamily="18" charset="0"/>
              </a:rPr>
              <a:t>the value of each distinguishable pleasure that appears to be produced by it in the first instance;</a:t>
            </a:r>
          </a:p>
          <a:p>
            <a:pPr lvl="1"/>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value of each pain that appears to be produced by it in the first instance;</a:t>
            </a:r>
          </a:p>
          <a:p>
            <a:pPr lvl="1"/>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value of each pleasure that appears to be produced by it after the first—this constitutes the productiveness of the first pleasure and the impurity of the first pain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34617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lvl="1"/>
            <a:r>
              <a:rPr lang="en-US" sz="3200" dirty="0">
                <a:latin typeface="Times New Roman" pitchFamily="18" charset="0"/>
                <a:cs typeface="Times New Roman" pitchFamily="18" charset="0"/>
              </a:rPr>
              <a:t>then take into account the value of each pain that appears to be produced by it after the first—this constitutes the productivity of the first pain, and the impurity of the first pleasure.</a:t>
            </a:r>
          </a:p>
          <a:p>
            <a:pPr lvl="1"/>
            <a:r>
              <a:rPr lang="en-US" sz="3200" dirty="0">
                <a:latin typeface="Times New Roman" pitchFamily="18" charset="0"/>
                <a:cs typeface="Times New Roman" pitchFamily="18" charset="0"/>
              </a:rPr>
              <a:t>Sum up all the values of all the pleasures on the one side, and those of all the pains on the other. The balance, if on the side of pleasure, will give the good tendency of the act upon the whole with respect to the interests of that individual person; if on the side of pain, the bad tendency of it upon the whole.</a:t>
            </a:r>
          </a:p>
          <a:p>
            <a:pPr lvl="1"/>
            <a:r>
              <a:rPr lang="en-US" sz="3200" dirty="0">
                <a:latin typeface="Times New Roman" pitchFamily="18" charset="0"/>
                <a:cs typeface="Times New Roman" pitchFamily="18" charset="0"/>
              </a:rPr>
              <a:t>Take into account the number of people whose interests appear to be concerned, and repeat the above process with respect to each. </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34617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dirty="0" smtClean="0">
                <a:latin typeface="Times New Roman" pitchFamily="18" charset="0"/>
                <a:cs typeface="Times New Roman" pitchFamily="18" charset="0"/>
              </a:rPr>
              <a:t>Sum up the good and bad tendencies and then figure out the balance.</a:t>
            </a:r>
          </a:p>
          <a:p>
            <a:r>
              <a:rPr lang="en-US" sz="3600" dirty="0" smtClean="0">
                <a:latin typeface="Times New Roman" pitchFamily="18" charset="0"/>
                <a:cs typeface="Times New Roman" pitchFamily="18" charset="0"/>
              </a:rPr>
              <a:t>If </a:t>
            </a:r>
            <a:r>
              <a:rPr lang="en-US" sz="3600" dirty="0">
                <a:latin typeface="Times New Roman" pitchFamily="18" charset="0"/>
                <a:cs typeface="Times New Roman" pitchFamily="18" charset="0"/>
              </a:rPr>
              <a:t>this is on the side of pleasure, it will give the general good tendency of the act with respect to the community.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If </a:t>
            </a:r>
            <a:r>
              <a:rPr lang="en-US" sz="3600" dirty="0">
                <a:latin typeface="Times New Roman" pitchFamily="18" charset="0"/>
                <a:cs typeface="Times New Roman" pitchFamily="18" charset="0"/>
              </a:rPr>
              <a:t>it is on the side of pain, it gives the general evil tendency with respect to the same community</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 It is not to be expected that an exact account of the tendency of any act will be strictly pursued before every moral judgment, or to every legislative or judicial operation.</a:t>
            </a:r>
          </a:p>
        </p:txBody>
      </p:sp>
    </p:spTree>
    <p:extLst>
      <p:ext uri="{BB962C8B-B14F-4D97-AF65-F5344CB8AC3E}">
        <p14:creationId xmlns:p14="http://schemas.microsoft.com/office/powerpoint/2010/main" xmlns="" val="3834617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indent="0">
              <a:buNone/>
            </a:pPr>
            <a:r>
              <a:rPr lang="en-US" sz="4000" b="1" dirty="0" smtClean="0">
                <a:latin typeface="Times New Roman" pitchFamily="18" charset="0"/>
                <a:cs typeface="Times New Roman" pitchFamily="18" charset="0"/>
              </a:rPr>
              <a:t>Morals v/s Legislation</a:t>
            </a:r>
          </a:p>
          <a:p>
            <a:r>
              <a:rPr lang="en-US" sz="3600" dirty="0" smtClean="0">
                <a:latin typeface="Times New Roman" pitchFamily="18" charset="0"/>
                <a:cs typeface="Times New Roman" pitchFamily="18" charset="0"/>
              </a:rPr>
              <a:t>According to Bentham Both morality and Legislation have same objects, i.e. greatest possible sum of good.</a:t>
            </a:r>
          </a:p>
          <a:p>
            <a:r>
              <a:rPr lang="en-US" sz="3600" dirty="0" smtClean="0">
                <a:latin typeface="Times New Roman" pitchFamily="18" charset="0"/>
                <a:cs typeface="Times New Roman" pitchFamily="18" charset="0"/>
              </a:rPr>
              <a:t>However, Morality has bigger ambit in contrast with laws.</a:t>
            </a:r>
          </a:p>
          <a:p>
            <a:r>
              <a:rPr lang="en-US" sz="3600" dirty="0" smtClean="0">
                <a:latin typeface="Times New Roman" pitchFamily="18" charset="0"/>
                <a:cs typeface="Times New Roman" pitchFamily="18" charset="0"/>
              </a:rPr>
              <a:t>Law ought not to exercise continual interference and control over conduct of men.</a:t>
            </a:r>
          </a:p>
          <a:p>
            <a:r>
              <a:rPr lang="en-US" sz="3600" dirty="0" smtClean="0">
                <a:latin typeface="Times New Roman" pitchFamily="18" charset="0"/>
                <a:cs typeface="Times New Roman" pitchFamily="18" charset="0"/>
              </a:rPr>
              <a:t>Morality commands each individual to do good to the community along with his own.</a:t>
            </a:r>
          </a:p>
          <a:p>
            <a:r>
              <a:rPr lang="en-US" sz="3600" dirty="0" smtClean="0">
                <a:latin typeface="Times New Roman" pitchFamily="18" charset="0"/>
                <a:cs typeface="Times New Roman" pitchFamily="18" charset="0"/>
              </a:rPr>
              <a:t>Legislation cannot command a lot of beneficial acts and cannot forbid all the injurious acts.</a:t>
            </a:r>
          </a:p>
        </p:txBody>
      </p:sp>
    </p:spTree>
    <p:extLst>
      <p:ext uri="{BB962C8B-B14F-4D97-AF65-F5344CB8AC3E}">
        <p14:creationId xmlns:p14="http://schemas.microsoft.com/office/powerpoint/2010/main" xmlns="" val="383461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3600" dirty="0" smtClean="0">
                <a:latin typeface="Times New Roman" pitchFamily="18" charset="0"/>
                <a:cs typeface="Times New Roman" pitchFamily="18" charset="0"/>
              </a:rPr>
              <a:t>Reasons for these differences-</a:t>
            </a:r>
          </a:p>
          <a:p>
            <a:pPr lvl="1"/>
            <a:r>
              <a:rPr lang="en-US" sz="3200" dirty="0" smtClean="0">
                <a:latin typeface="Times New Roman" pitchFamily="18" charset="0"/>
                <a:cs typeface="Times New Roman" pitchFamily="18" charset="0"/>
              </a:rPr>
              <a:t>Legislation has no direct influence except by punishment. These Punishments are justified only when they avoid greater pain.</a:t>
            </a:r>
          </a:p>
          <a:p>
            <a:pPr lvl="1"/>
            <a:r>
              <a:rPr lang="en-US" sz="3200" dirty="0">
                <a:latin typeface="Times New Roman" pitchFamily="18" charset="0"/>
                <a:cs typeface="Times New Roman" pitchFamily="18" charset="0"/>
              </a:rPr>
              <a:t>There is the possibility of punishing the innocent, in the anxiety </a:t>
            </a:r>
            <a:r>
              <a:rPr lang="en-US" sz="3200" dirty="0" smtClean="0">
                <a:latin typeface="Times New Roman" pitchFamily="18" charset="0"/>
                <a:cs typeface="Times New Roman" pitchFamily="18" charset="0"/>
              </a:rPr>
              <a:t>of punishing </a:t>
            </a:r>
            <a:r>
              <a:rPr lang="en-US" sz="3200" dirty="0">
                <a:latin typeface="Times New Roman" pitchFamily="18" charset="0"/>
                <a:cs typeface="Times New Roman" pitchFamily="18" charset="0"/>
              </a:rPr>
              <a:t>the culprits</a:t>
            </a:r>
            <a:r>
              <a:rPr lang="en-US" sz="3200" dirty="0" smtClean="0">
                <a:latin typeface="Times New Roman" pitchFamily="18" charset="0"/>
                <a:cs typeface="Times New Roman" pitchFamily="18" charset="0"/>
              </a:rPr>
              <a:t>. This comes from difficulty in defining offence.</a:t>
            </a:r>
          </a:p>
          <a:p>
            <a:r>
              <a:rPr lang="en-US" sz="3600" dirty="0" smtClean="0">
                <a:latin typeface="Times New Roman" pitchFamily="18" charset="0"/>
                <a:cs typeface="Times New Roman" pitchFamily="18" charset="0"/>
              </a:rPr>
              <a:t>Private Morality dictates two kinds of duties-  duties to self and duties to others.</a:t>
            </a:r>
          </a:p>
          <a:p>
            <a:r>
              <a:rPr lang="en-US" sz="3600" dirty="0" smtClean="0">
                <a:latin typeface="Times New Roman" pitchFamily="18" charset="0"/>
                <a:cs typeface="Times New Roman" pitchFamily="18" charset="0"/>
              </a:rPr>
              <a:t>Prudence is the quality required to  accomplishes the duties to self.</a:t>
            </a:r>
          </a:p>
          <a:p>
            <a:r>
              <a:rPr lang="en-US" sz="3600" dirty="0" smtClean="0">
                <a:latin typeface="Times New Roman" pitchFamily="18" charset="0"/>
                <a:cs typeface="Times New Roman" pitchFamily="18" charset="0"/>
              </a:rPr>
              <a:t>Two ways of consulting happiness of others: positive </a:t>
            </a:r>
            <a:r>
              <a:rPr lang="en-US" sz="3600" dirty="0">
                <a:latin typeface="Times New Roman" pitchFamily="18" charset="0"/>
                <a:cs typeface="Times New Roman" pitchFamily="18" charset="0"/>
              </a:rPr>
              <a:t>(</a:t>
            </a:r>
            <a:r>
              <a:rPr lang="en-US" sz="3600" i="1" dirty="0" smtClean="0">
                <a:latin typeface="Times New Roman" pitchFamily="18" charset="0"/>
                <a:cs typeface="Times New Roman" pitchFamily="18" charset="0"/>
              </a:rPr>
              <a:t>beneficence</a:t>
            </a:r>
            <a:r>
              <a:rPr lang="en-US" sz="3600" dirty="0">
                <a:latin typeface="Times New Roman" pitchFamily="18" charset="0"/>
                <a:cs typeface="Times New Roman" pitchFamily="18" charset="0"/>
              </a:rPr>
              <a:t>)</a:t>
            </a:r>
            <a:r>
              <a:rPr lang="en-US" sz="3600" dirty="0" smtClean="0">
                <a:latin typeface="Times New Roman" pitchFamily="18" charset="0"/>
                <a:cs typeface="Times New Roman" pitchFamily="18" charset="0"/>
              </a:rPr>
              <a:t> and negative (</a:t>
            </a:r>
            <a:r>
              <a:rPr lang="en-US" sz="3600" i="1" dirty="0" smtClean="0">
                <a:latin typeface="Times New Roman" pitchFamily="18" charset="0"/>
                <a:cs typeface="Times New Roman" pitchFamily="18" charset="0"/>
              </a:rPr>
              <a:t>probity</a:t>
            </a: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3461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4000" b="1" dirty="0" smtClean="0">
                <a:latin typeface="Times New Roman" pitchFamily="18" charset="0"/>
                <a:cs typeface="Times New Roman" pitchFamily="18" charset="0"/>
              </a:rPr>
              <a:t>When does morality needs help of law?</a:t>
            </a:r>
          </a:p>
          <a:p>
            <a:pPr marL="0" indent="0">
              <a:buNone/>
            </a:pPr>
            <a:r>
              <a:rPr lang="en-US" sz="3600" b="1" dirty="0" smtClean="0">
                <a:latin typeface="Times New Roman" pitchFamily="18" charset="0"/>
                <a:cs typeface="Times New Roman" pitchFamily="18" charset="0"/>
              </a:rPr>
              <a:t>In case of Imprudence</a:t>
            </a:r>
          </a:p>
          <a:p>
            <a:r>
              <a:rPr lang="en-US" sz="3600" dirty="0">
                <a:latin typeface="Times New Roman" pitchFamily="18" charset="0"/>
                <a:cs typeface="Times New Roman" pitchFamily="18" charset="0"/>
              </a:rPr>
              <a:t>T</a:t>
            </a:r>
            <a:r>
              <a:rPr lang="en-US" sz="3600" dirty="0" smtClean="0">
                <a:latin typeface="Times New Roman" pitchFamily="18" charset="0"/>
                <a:cs typeface="Times New Roman" pitchFamily="18" charset="0"/>
              </a:rPr>
              <a:t>he presupposition is man has enough prudence to not commit wrong.</a:t>
            </a:r>
          </a:p>
          <a:p>
            <a:r>
              <a:rPr lang="en-US" sz="3600" dirty="0">
                <a:latin typeface="Times New Roman" pitchFamily="18" charset="0"/>
                <a:cs typeface="Times New Roman" pitchFamily="18" charset="0"/>
              </a:rPr>
              <a:t>I</a:t>
            </a:r>
            <a:r>
              <a:rPr lang="en-US" sz="3600" dirty="0" smtClean="0">
                <a:latin typeface="Times New Roman" pitchFamily="18" charset="0"/>
                <a:cs typeface="Times New Roman" pitchFamily="18" charset="0"/>
              </a:rPr>
              <a:t>f man commits a wrong relating to self duty, then he was not willing to, but he was under mistake, i.e., his understanding was at fault.</a:t>
            </a:r>
          </a:p>
          <a:p>
            <a:r>
              <a:rPr lang="en-US" sz="3600" dirty="0" smtClean="0">
                <a:latin typeface="Times New Roman" pitchFamily="18" charset="0"/>
                <a:cs typeface="Times New Roman" pitchFamily="18" charset="0"/>
              </a:rPr>
              <a:t>If a legislator make stringent laws to prevent the evil created by such a conduct, then it will create more vices.</a:t>
            </a:r>
          </a:p>
          <a:p>
            <a:r>
              <a:rPr lang="en-US" sz="3600" dirty="0" smtClean="0">
                <a:latin typeface="Times New Roman" pitchFamily="18" charset="0"/>
                <a:cs typeface="Times New Roman" pitchFamily="18" charset="0"/>
              </a:rPr>
              <a:t>Slight punishment is warranted in these cases to trigger the popular sanctions.</a:t>
            </a:r>
          </a:p>
        </p:txBody>
      </p:sp>
    </p:spTree>
    <p:extLst>
      <p:ext uri="{BB962C8B-B14F-4D97-AF65-F5344CB8AC3E}">
        <p14:creationId xmlns:p14="http://schemas.microsoft.com/office/powerpoint/2010/main" xmlns="" val="692528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a:latin typeface="Times New Roman" pitchFamily="18" charset="0"/>
                <a:cs typeface="Times New Roman" pitchFamily="18" charset="0"/>
              </a:rPr>
              <a:t>As per Bentham ‘man is the best judge of his own interests’. He must be left to his own prudence.</a:t>
            </a:r>
          </a:p>
          <a:p>
            <a:r>
              <a:rPr lang="en-US" sz="3600" dirty="0">
                <a:latin typeface="Times New Roman" pitchFamily="18" charset="0"/>
                <a:cs typeface="Times New Roman" pitchFamily="18" charset="0"/>
              </a:rPr>
              <a:t>Even if they deceive themselves, after discovering the error they will rectify the same.</a:t>
            </a:r>
          </a:p>
          <a:p>
            <a:r>
              <a:rPr lang="en-US" sz="3600" dirty="0">
                <a:latin typeface="Times New Roman" pitchFamily="18" charset="0"/>
                <a:cs typeface="Times New Roman" pitchFamily="18" charset="0"/>
              </a:rPr>
              <a:t>The law </a:t>
            </a:r>
            <a:r>
              <a:rPr lang="en-US" sz="3600" dirty="0" smtClean="0">
                <a:latin typeface="Times New Roman" pitchFamily="18" charset="0"/>
                <a:cs typeface="Times New Roman" pitchFamily="18" charset="0"/>
              </a:rPr>
              <a:t>can  interfere only in cases where conducts of individuals may injure each other.</a:t>
            </a:r>
          </a:p>
          <a:p>
            <a:r>
              <a:rPr lang="en-US" sz="3600" dirty="0" smtClean="0">
                <a:latin typeface="Times New Roman" pitchFamily="18" charset="0"/>
                <a:cs typeface="Times New Roman" pitchFamily="18" charset="0"/>
              </a:rPr>
              <a:t>In such cases law may apply restraints and punishments to safeguard the interests of all the individuals.</a:t>
            </a:r>
            <a:endParaRPr lang="en-US" sz="36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692528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4000" b="1" dirty="0" smtClean="0">
                <a:latin typeface="Times New Roman" pitchFamily="18" charset="0"/>
                <a:cs typeface="Times New Roman" pitchFamily="18" charset="0"/>
              </a:rPr>
              <a:t>Introduction</a:t>
            </a:r>
          </a:p>
          <a:p>
            <a:r>
              <a:rPr lang="en-US" sz="3600" dirty="0" smtClean="0">
                <a:latin typeface="Times New Roman" pitchFamily="18" charset="0"/>
                <a:cs typeface="Times New Roman" pitchFamily="18" charset="0"/>
              </a:rPr>
              <a:t>Term legislation comes from Latin word </a:t>
            </a:r>
            <a:r>
              <a:rPr lang="en-US" sz="3600" i="1" dirty="0" smtClean="0">
                <a:latin typeface="Times New Roman" pitchFamily="18" charset="0"/>
                <a:cs typeface="Times New Roman" pitchFamily="18" charset="0"/>
              </a:rPr>
              <a:t>‘</a:t>
            </a:r>
            <a:r>
              <a:rPr lang="en-US" sz="3600" i="1" dirty="0" err="1" smtClean="0">
                <a:latin typeface="Times New Roman" pitchFamily="18" charset="0"/>
                <a:cs typeface="Times New Roman" pitchFamily="18" charset="0"/>
              </a:rPr>
              <a:t>legislatio</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meaning bringing of law.</a:t>
            </a:r>
          </a:p>
          <a:p>
            <a:r>
              <a:rPr lang="en-US" sz="3600" dirty="0" smtClean="0">
                <a:latin typeface="Times New Roman" pitchFamily="18" charset="0"/>
                <a:cs typeface="Times New Roman" pitchFamily="18" charset="0"/>
              </a:rPr>
              <a:t>Legislation in a strict sense means laws made by a competent authority in that regard.</a:t>
            </a:r>
          </a:p>
          <a:p>
            <a:r>
              <a:rPr lang="en-US" sz="3600" dirty="0" smtClean="0">
                <a:latin typeface="Times New Roman" pitchFamily="18" charset="0"/>
                <a:cs typeface="Times New Roman" pitchFamily="18" charset="0"/>
              </a:rPr>
              <a:t>In wider sense it includes judge made laws, customs and conventions.</a:t>
            </a:r>
          </a:p>
          <a:p>
            <a:r>
              <a:rPr lang="en-US" sz="3600" dirty="0" smtClean="0">
                <a:latin typeface="Times New Roman" pitchFamily="18" charset="0"/>
                <a:cs typeface="Times New Roman" pitchFamily="18" charset="0"/>
              </a:rPr>
              <a:t>Legislations may be direct or indirect.</a:t>
            </a:r>
          </a:p>
          <a:p>
            <a:r>
              <a:rPr lang="en-US" sz="3600" dirty="0" smtClean="0">
                <a:latin typeface="Times New Roman" pitchFamily="18" charset="0"/>
                <a:cs typeface="Times New Roman" pitchFamily="18" charset="0"/>
              </a:rPr>
              <a:t>Laws can be made by supreme authorities in a State or by subsidiary authorities.</a:t>
            </a:r>
          </a:p>
          <a:p>
            <a:endParaRPr 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732969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b="1" dirty="0" smtClean="0">
                <a:latin typeface="Times New Roman" pitchFamily="18" charset="0"/>
                <a:cs typeface="Times New Roman" pitchFamily="18" charset="0"/>
              </a:rPr>
              <a:t>Related to probity</a:t>
            </a:r>
          </a:p>
          <a:p>
            <a:r>
              <a:rPr lang="en-US" sz="3600" dirty="0" smtClean="0">
                <a:latin typeface="Times New Roman" pitchFamily="18" charset="0"/>
                <a:cs typeface="Times New Roman" pitchFamily="18" charset="0"/>
              </a:rPr>
              <a:t>There is a natural connection between prudence and probity.</a:t>
            </a:r>
          </a:p>
          <a:p>
            <a:r>
              <a:rPr lang="en-US" sz="3600" dirty="0" smtClean="0">
                <a:latin typeface="Times New Roman" pitchFamily="18" charset="0"/>
                <a:cs typeface="Times New Roman" pitchFamily="18" charset="0"/>
              </a:rPr>
              <a:t>A man of prudence will always have motives abstain from injuring others.</a:t>
            </a:r>
          </a:p>
          <a:p>
            <a:r>
              <a:rPr lang="en-US" sz="3600" dirty="0" smtClean="0">
                <a:latin typeface="Times New Roman" pitchFamily="18" charset="0"/>
                <a:cs typeface="Times New Roman" pitchFamily="18" charset="0"/>
              </a:rPr>
              <a:t>There are certain natural motives:</a:t>
            </a:r>
          </a:p>
          <a:p>
            <a:pPr lvl="1"/>
            <a:r>
              <a:rPr lang="en-US" sz="3200" dirty="0" smtClean="0">
                <a:latin typeface="Times New Roman" pitchFamily="18" charset="0"/>
                <a:cs typeface="Times New Roman" pitchFamily="18" charset="0"/>
              </a:rPr>
              <a:t>Of pure benevolence</a:t>
            </a:r>
          </a:p>
          <a:p>
            <a:pPr lvl="1"/>
            <a:r>
              <a:rPr lang="en-US" sz="3200" dirty="0" smtClean="0">
                <a:latin typeface="Times New Roman" pitchFamily="18" charset="0"/>
                <a:cs typeface="Times New Roman" pitchFamily="18" charset="0"/>
              </a:rPr>
              <a:t>Of private affection</a:t>
            </a:r>
          </a:p>
          <a:p>
            <a:pPr lvl="1"/>
            <a:r>
              <a:rPr lang="en-US" sz="3200" dirty="0" smtClean="0">
                <a:latin typeface="Times New Roman" pitchFamily="18" charset="0"/>
                <a:cs typeface="Times New Roman" pitchFamily="18" charset="0"/>
              </a:rPr>
              <a:t>Of good repute and fear of blame.</a:t>
            </a:r>
          </a:p>
          <a:p>
            <a:r>
              <a:rPr lang="en-US" sz="3600" dirty="0" smtClean="0">
                <a:latin typeface="Times New Roman" pitchFamily="18" charset="0"/>
                <a:cs typeface="Times New Roman" pitchFamily="18" charset="0"/>
              </a:rPr>
              <a:t>To realize the connection between interests of others and that of his own, a man needs ‘enlightened spirit and a heart free from seductive passions.’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692528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smtClean="0">
                <a:latin typeface="Times New Roman" pitchFamily="18" charset="0"/>
                <a:cs typeface="Times New Roman" pitchFamily="18" charset="0"/>
              </a:rPr>
              <a:t>In case of lack of such a natural spirit legislation can supply artificial interest.</a:t>
            </a:r>
          </a:p>
          <a:p>
            <a:r>
              <a:rPr lang="en-US" sz="3600" dirty="0" smtClean="0">
                <a:latin typeface="Times New Roman" pitchFamily="18" charset="0"/>
                <a:cs typeface="Times New Roman" pitchFamily="18" charset="0"/>
              </a:rPr>
              <a:t>In such a situation morality derives its existence from law.</a:t>
            </a:r>
          </a:p>
          <a:p>
            <a:r>
              <a:rPr lang="en-US" sz="3600" dirty="0" smtClean="0">
                <a:latin typeface="Times New Roman" pitchFamily="18" charset="0"/>
                <a:cs typeface="Times New Roman" pitchFamily="18" charset="0"/>
              </a:rPr>
              <a:t>Sometimes to know whether a an action is good or bad, wee need to look at the law whether it permits it or forbids it.</a:t>
            </a:r>
          </a:p>
          <a:p>
            <a:pPr marL="0" indent="0">
              <a:buNone/>
            </a:pPr>
            <a:r>
              <a:rPr lang="en-US" sz="3600" b="1" dirty="0" smtClean="0">
                <a:latin typeface="Times New Roman" pitchFamily="18" charset="0"/>
                <a:cs typeface="Times New Roman" pitchFamily="18" charset="0"/>
              </a:rPr>
              <a:t>Related to Beneficence</a:t>
            </a:r>
          </a:p>
          <a:p>
            <a:r>
              <a:rPr lang="en-US" sz="3600" dirty="0" smtClean="0">
                <a:latin typeface="Times New Roman" pitchFamily="18" charset="0"/>
                <a:cs typeface="Times New Roman" pitchFamily="18" charset="0"/>
              </a:rPr>
              <a:t>It is the will of individual which is the power of benevolent activities.</a:t>
            </a:r>
          </a:p>
          <a:p>
            <a:r>
              <a:rPr lang="en-US" sz="3600" dirty="0" smtClean="0">
                <a:latin typeface="Times New Roman" pitchFamily="18" charset="0"/>
                <a:cs typeface="Times New Roman" pitchFamily="18" charset="0"/>
              </a:rPr>
              <a:t>It cannot be imposed by law.</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692528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smtClean="0">
                <a:latin typeface="Times New Roman" pitchFamily="18" charset="0"/>
                <a:cs typeface="Times New Roman" pitchFamily="18" charset="0"/>
              </a:rPr>
              <a:t>It has ties in humanity of morals and religion which complement law.</a:t>
            </a:r>
          </a:p>
          <a:p>
            <a:r>
              <a:rPr lang="en-US" sz="3600" dirty="0" smtClean="0">
                <a:latin typeface="Times New Roman" pitchFamily="18" charset="0"/>
                <a:cs typeface="Times New Roman" pitchFamily="18" charset="0"/>
              </a:rPr>
              <a:t>The legislators have not done enough in this sphere.</a:t>
            </a:r>
          </a:p>
          <a:p>
            <a:r>
              <a:rPr lang="en-US" sz="3600" dirty="0" smtClean="0">
                <a:latin typeface="Times New Roman" pitchFamily="18" charset="0"/>
                <a:cs typeface="Times New Roman" pitchFamily="18" charset="0"/>
              </a:rPr>
              <a:t>The legislators ought to have erected a refusal to observe humanity service </a:t>
            </a:r>
            <a:r>
              <a:rPr lang="en-US" sz="3600" smtClean="0">
                <a:latin typeface="Times New Roman" pitchFamily="18" charset="0"/>
                <a:cs typeface="Times New Roman" pitchFamily="18" charset="0"/>
              </a:rPr>
              <a:t>into offences.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7355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indent="0">
              <a:buNone/>
            </a:pPr>
            <a:r>
              <a:rPr lang="en-US" sz="3900" b="1" dirty="0" smtClean="0">
                <a:latin typeface="Times New Roman" pitchFamily="18" charset="0"/>
                <a:cs typeface="Times New Roman" pitchFamily="18" charset="0"/>
              </a:rPr>
              <a:t>Jeremy Bentham’s Principle of ‘Utility’</a:t>
            </a:r>
          </a:p>
          <a:p>
            <a:r>
              <a:rPr lang="en-US" sz="3700" dirty="0" smtClean="0">
                <a:latin typeface="Times New Roman" pitchFamily="18" charset="0"/>
                <a:cs typeface="Times New Roman" pitchFamily="18" charset="0"/>
              </a:rPr>
              <a:t>Two of his famous works: ‘The </a:t>
            </a:r>
            <a:r>
              <a:rPr lang="en-US" sz="3700" dirty="0">
                <a:latin typeface="Times New Roman" pitchFamily="18" charset="0"/>
                <a:cs typeface="Times New Roman" pitchFamily="18" charset="0"/>
              </a:rPr>
              <a:t>Theory of </a:t>
            </a:r>
            <a:r>
              <a:rPr lang="en-US" sz="3700" dirty="0" smtClean="0">
                <a:latin typeface="Times New Roman" pitchFamily="18" charset="0"/>
                <a:cs typeface="Times New Roman" pitchFamily="18" charset="0"/>
              </a:rPr>
              <a:t>Legislation’ and ‘Introduction to Morals and Legislation’.</a:t>
            </a:r>
          </a:p>
          <a:p>
            <a:r>
              <a:rPr lang="en-US" sz="3700" dirty="0" smtClean="0">
                <a:latin typeface="Times New Roman" pitchFamily="18" charset="0"/>
                <a:cs typeface="Times New Roman" pitchFamily="18" charset="0"/>
              </a:rPr>
              <a:t>In addition to his moral and legal philosophy, these are also guides to Legislators.</a:t>
            </a:r>
          </a:p>
          <a:p>
            <a:r>
              <a:rPr lang="en-US" sz="3700" dirty="0" smtClean="0">
                <a:latin typeface="Times New Roman" pitchFamily="18" charset="0"/>
                <a:cs typeface="Times New Roman" pitchFamily="18" charset="0"/>
              </a:rPr>
              <a:t>He postulated ‘Utilitarianism’ as principle of legislation.</a:t>
            </a:r>
          </a:p>
          <a:p>
            <a:r>
              <a:rPr lang="en-US" sz="3700" dirty="0" smtClean="0">
                <a:latin typeface="Times New Roman" pitchFamily="18" charset="0"/>
                <a:cs typeface="Times New Roman" pitchFamily="18" charset="0"/>
              </a:rPr>
              <a:t>He maintains Legislation is both science and art.</a:t>
            </a:r>
          </a:p>
          <a:p>
            <a:r>
              <a:rPr lang="en-US" sz="3700" dirty="0" smtClean="0">
                <a:latin typeface="Times New Roman" pitchFamily="18" charset="0"/>
                <a:cs typeface="Times New Roman" pitchFamily="18" charset="0"/>
              </a:rPr>
              <a:t>He explains utility as </a:t>
            </a:r>
            <a:r>
              <a:rPr lang="en-US" sz="3700" dirty="0">
                <a:latin typeface="Times New Roman" pitchFamily="18" charset="0"/>
                <a:cs typeface="Times New Roman" pitchFamily="18" charset="0"/>
              </a:rPr>
              <a:t>the basis of political obligations; it is </a:t>
            </a:r>
            <a:r>
              <a:rPr lang="en-US" sz="3700" dirty="0" smtClean="0">
                <a:latin typeface="Times New Roman" pitchFamily="18" charset="0"/>
                <a:cs typeface="Times New Roman" pitchFamily="18" charset="0"/>
              </a:rPr>
              <a:t>the end </a:t>
            </a:r>
            <a:r>
              <a:rPr lang="en-US" sz="3700" dirty="0">
                <a:latin typeface="Times New Roman" pitchFamily="18" charset="0"/>
                <a:cs typeface="Times New Roman" pitchFamily="18" charset="0"/>
              </a:rPr>
              <a:t>objective of Govt. and legislation.</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858000"/>
          </a:xfrm>
        </p:spPr>
        <p:txBody>
          <a:bodyPr>
            <a:noAutofit/>
          </a:bodyPr>
          <a:lstStyle/>
          <a:p>
            <a:r>
              <a:rPr lang="en-US" sz="3300" dirty="0">
                <a:latin typeface="Times New Roman" pitchFamily="18" charset="0"/>
                <a:cs typeface="Times New Roman" pitchFamily="18" charset="0"/>
              </a:rPr>
              <a:t>The objective of the legislator </a:t>
            </a:r>
            <a:r>
              <a:rPr lang="en-US" sz="3300" dirty="0" smtClean="0">
                <a:latin typeface="Times New Roman" pitchFamily="18" charset="0"/>
                <a:cs typeface="Times New Roman" pitchFamily="18" charset="0"/>
              </a:rPr>
              <a:t>must </a:t>
            </a:r>
            <a:r>
              <a:rPr lang="en-US" sz="3300" dirty="0">
                <a:latin typeface="Times New Roman" pitchFamily="18" charset="0"/>
                <a:cs typeface="Times New Roman" pitchFamily="18" charset="0"/>
              </a:rPr>
              <a:t>be to do public good. He </a:t>
            </a:r>
            <a:r>
              <a:rPr lang="en-US" sz="3300" dirty="0" smtClean="0">
                <a:latin typeface="Times New Roman" pitchFamily="18" charset="0"/>
                <a:cs typeface="Times New Roman" pitchFamily="18" charset="0"/>
              </a:rPr>
              <a:t>may base </a:t>
            </a:r>
            <a:r>
              <a:rPr lang="en-US" sz="3300" dirty="0">
                <a:latin typeface="Times New Roman" pitchFamily="18" charset="0"/>
                <a:cs typeface="Times New Roman" pitchFamily="18" charset="0"/>
              </a:rPr>
              <a:t>his reasons on general utility</a:t>
            </a:r>
            <a:r>
              <a:rPr lang="en-US" sz="3300" dirty="0" smtClean="0">
                <a:latin typeface="Times New Roman" pitchFamily="18" charset="0"/>
                <a:cs typeface="Times New Roman" pitchFamily="18" charset="0"/>
              </a:rPr>
              <a:t>.</a:t>
            </a:r>
          </a:p>
          <a:p>
            <a:r>
              <a:rPr lang="en-US" sz="3300" dirty="0">
                <a:latin typeface="Times New Roman" pitchFamily="18" charset="0"/>
                <a:cs typeface="Times New Roman" pitchFamily="18" charset="0"/>
              </a:rPr>
              <a:t>It is the duty of </a:t>
            </a:r>
            <a:r>
              <a:rPr lang="en-US" sz="3300" dirty="0" smtClean="0">
                <a:latin typeface="Times New Roman" pitchFamily="18" charset="0"/>
                <a:cs typeface="Times New Roman" pitchFamily="18" charset="0"/>
              </a:rPr>
              <a:t>the </a:t>
            </a:r>
            <a:r>
              <a:rPr lang="en-US" sz="3300" dirty="0">
                <a:latin typeface="Times New Roman" pitchFamily="18" charset="0"/>
                <a:cs typeface="Times New Roman" pitchFamily="18" charset="0"/>
              </a:rPr>
              <a:t>legislators to make a </a:t>
            </a:r>
            <a:r>
              <a:rPr lang="en-US" sz="3300" dirty="0" smtClean="0">
                <a:latin typeface="Times New Roman" pitchFamily="18" charset="0"/>
                <a:cs typeface="Times New Roman" pitchFamily="18" charset="0"/>
              </a:rPr>
              <a:t>great study </a:t>
            </a:r>
            <a:r>
              <a:rPr lang="en-US" sz="3300" dirty="0">
                <a:latin typeface="Times New Roman" pitchFamily="18" charset="0"/>
                <a:cs typeface="Times New Roman" pitchFamily="18" charset="0"/>
              </a:rPr>
              <a:t>of </a:t>
            </a:r>
            <a:r>
              <a:rPr lang="en-US" sz="3300" dirty="0" smtClean="0">
                <a:latin typeface="Times New Roman" pitchFamily="18" charset="0"/>
                <a:cs typeface="Times New Roman" pitchFamily="18" charset="0"/>
              </a:rPr>
              <a:t>two concepts, </a:t>
            </a:r>
            <a:r>
              <a:rPr lang="en-US" sz="3300" dirty="0" err="1" smtClean="0">
                <a:latin typeface="Times New Roman" pitchFamily="18" charset="0"/>
                <a:cs typeface="Times New Roman" pitchFamily="18" charset="0"/>
              </a:rPr>
              <a:t>viz</a:t>
            </a:r>
            <a:r>
              <a:rPr lang="en-US" sz="3300" dirty="0" smtClean="0">
                <a:latin typeface="Times New Roman" pitchFamily="18" charset="0"/>
                <a:cs typeface="Times New Roman" pitchFamily="18" charset="0"/>
              </a:rPr>
              <a:t>, </a:t>
            </a:r>
            <a:r>
              <a:rPr lang="en-US" sz="3300" dirty="0">
                <a:latin typeface="Times New Roman" pitchFamily="18" charset="0"/>
                <a:cs typeface="Times New Roman" pitchFamily="18" charset="0"/>
              </a:rPr>
              <a:t>pleasure and </a:t>
            </a:r>
            <a:r>
              <a:rPr lang="en-US" sz="3300" dirty="0" smtClean="0">
                <a:latin typeface="Times New Roman" pitchFamily="18" charset="0"/>
                <a:cs typeface="Times New Roman" pitchFamily="18" charset="0"/>
              </a:rPr>
              <a:t>pain.</a:t>
            </a:r>
          </a:p>
          <a:p>
            <a:r>
              <a:rPr lang="en-US" sz="3300" dirty="0" smtClean="0">
                <a:latin typeface="Times New Roman" pitchFamily="18" charset="0"/>
                <a:cs typeface="Times New Roman" pitchFamily="18" charset="0"/>
              </a:rPr>
              <a:t>The term ‘utility’ </a:t>
            </a:r>
            <a:r>
              <a:rPr lang="en-US" sz="3300" dirty="0">
                <a:latin typeface="Times New Roman" pitchFamily="18" charset="0"/>
                <a:cs typeface="Times New Roman" pitchFamily="18" charset="0"/>
              </a:rPr>
              <a:t>expresses some propensity or </a:t>
            </a:r>
            <a:r>
              <a:rPr lang="en-US" sz="3300" dirty="0" smtClean="0">
                <a:latin typeface="Times New Roman" pitchFamily="18" charset="0"/>
                <a:cs typeface="Times New Roman" pitchFamily="18" charset="0"/>
              </a:rPr>
              <a:t>tendency of </a:t>
            </a:r>
            <a:r>
              <a:rPr lang="en-US" sz="3300" dirty="0">
                <a:latin typeface="Times New Roman" pitchFamily="18" charset="0"/>
                <a:cs typeface="Times New Roman" pitchFamily="18" charset="0"/>
              </a:rPr>
              <a:t>a thing to prevent some evil or to do some good</a:t>
            </a:r>
            <a:r>
              <a:rPr lang="en-US" sz="3300" dirty="0" smtClean="0">
                <a:latin typeface="Times New Roman" pitchFamily="18" charset="0"/>
                <a:cs typeface="Times New Roman" pitchFamily="18" charset="0"/>
              </a:rPr>
              <a:t>.</a:t>
            </a:r>
          </a:p>
          <a:p>
            <a:r>
              <a:rPr lang="en-US" sz="3300" dirty="0" smtClean="0">
                <a:latin typeface="Times New Roman" pitchFamily="18" charset="0"/>
                <a:cs typeface="Times New Roman" pitchFamily="18" charset="0"/>
              </a:rPr>
              <a:t>‘The principle of utility is that principle which approves or disapproves of every action according to the tendency which increase or  decrease happiness’.</a:t>
            </a:r>
          </a:p>
          <a:p>
            <a:r>
              <a:rPr lang="en-US" sz="3300" dirty="0" smtClean="0">
                <a:latin typeface="Times New Roman" pitchFamily="18" charset="0"/>
                <a:cs typeface="Times New Roman" pitchFamily="18" charset="0"/>
              </a:rPr>
              <a:t>Anything which </a:t>
            </a:r>
            <a:r>
              <a:rPr lang="en-US" sz="3300" dirty="0">
                <a:latin typeface="Times New Roman" pitchFamily="18" charset="0"/>
                <a:cs typeface="Times New Roman" pitchFamily="18" charset="0"/>
              </a:rPr>
              <a:t>conforms to this utility, brings happiness to the individual</a:t>
            </a:r>
            <a:r>
              <a:rPr lang="en-US" sz="3300" dirty="0" smtClean="0">
                <a:latin typeface="Times New Roman" pitchFamily="18" charset="0"/>
                <a:cs typeface="Times New Roman" pitchFamily="18" charset="0"/>
              </a:rPr>
              <a:t>.</a:t>
            </a:r>
            <a:endParaRPr lang="en-US" sz="33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purpose of law is to achieve maximum happiness to maximum people at the expense of no or lesser pain.</a:t>
            </a:r>
          </a:p>
          <a:p>
            <a:r>
              <a:rPr lang="en-US" sz="3600" dirty="0">
                <a:latin typeface="Times New Roman" pitchFamily="18" charset="0"/>
                <a:cs typeface="Times New Roman" pitchFamily="18" charset="0"/>
              </a:rPr>
              <a:t>The </a:t>
            </a:r>
            <a:r>
              <a:rPr lang="en-US" sz="3600" dirty="0" smtClean="0">
                <a:latin typeface="Times New Roman" pitchFamily="18" charset="0"/>
                <a:cs typeface="Times New Roman" pitchFamily="18" charset="0"/>
              </a:rPr>
              <a:t>legislators reasoning </a:t>
            </a:r>
            <a:r>
              <a:rPr lang="en-US" sz="3600" dirty="0">
                <a:latin typeface="Times New Roman" pitchFamily="18" charset="0"/>
                <a:cs typeface="Times New Roman" pitchFamily="18" charset="0"/>
              </a:rPr>
              <a:t>for making a particular law, must be based on this principle</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In making law, the </a:t>
            </a:r>
            <a:r>
              <a:rPr lang="en-US" sz="3600" dirty="0" smtClean="0">
                <a:latin typeface="Times New Roman" pitchFamily="18" charset="0"/>
                <a:cs typeface="Times New Roman" pitchFamily="18" charset="0"/>
              </a:rPr>
              <a:t>legislator must </a:t>
            </a:r>
            <a:r>
              <a:rPr lang="en-US" sz="3600" dirty="0">
                <a:latin typeface="Times New Roman" pitchFamily="18" charset="0"/>
                <a:cs typeface="Times New Roman" pitchFamily="18" charset="0"/>
              </a:rPr>
              <a:t>calculate or compare the pleasure or the pain that it brings about</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The legislator must have the objective to </a:t>
            </a:r>
            <a:r>
              <a:rPr lang="en-US" sz="3600" dirty="0" smtClean="0">
                <a:latin typeface="Times New Roman" pitchFamily="18" charset="0"/>
                <a:cs typeface="Times New Roman" pitchFamily="18" charset="0"/>
              </a:rPr>
              <a:t>increase </a:t>
            </a:r>
            <a:r>
              <a:rPr lang="en-US" sz="3600" dirty="0">
                <a:latin typeface="Times New Roman" pitchFamily="18" charset="0"/>
                <a:cs typeface="Times New Roman" pitchFamily="18" charset="0"/>
              </a:rPr>
              <a:t>the total sum of the happiness of the individuals that form the community.</a:t>
            </a:r>
          </a:p>
          <a:p>
            <a:endParaRPr 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sz="3600" b="1" dirty="0">
                <a:latin typeface="Times New Roman" pitchFamily="18" charset="0"/>
                <a:cs typeface="Times New Roman" pitchFamily="18" charset="0"/>
              </a:rPr>
              <a:t>Virtues and Vice</a:t>
            </a:r>
          </a:p>
          <a:p>
            <a:r>
              <a:rPr lang="en-US" sz="3600" dirty="0">
                <a:latin typeface="Times New Roman" pitchFamily="18" charset="0"/>
                <a:cs typeface="Times New Roman" pitchFamily="18" charset="0"/>
              </a:rPr>
              <a:t>Utility as a principle has its essence in the virtue and the vice.</a:t>
            </a:r>
          </a:p>
          <a:p>
            <a:r>
              <a:rPr lang="en-US" sz="3600" dirty="0">
                <a:latin typeface="Times New Roman" pitchFamily="18" charset="0"/>
                <a:cs typeface="Times New Roman" pitchFamily="18" charset="0"/>
              </a:rPr>
              <a:t>Virtue is good as it brings pleasures, vice is bad as it brings evil.</a:t>
            </a:r>
          </a:p>
          <a:p>
            <a:r>
              <a:rPr lang="en-US" sz="3600" dirty="0">
                <a:latin typeface="Times New Roman" pitchFamily="18" charset="0"/>
                <a:cs typeface="Times New Roman" pitchFamily="18" charset="0"/>
              </a:rPr>
              <a:t>The legislator who believes in the theory of utility, finds, in the process of law-making, a number of these virtues and evils, that the proposed law may bring.</a:t>
            </a:r>
          </a:p>
          <a:p>
            <a:r>
              <a:rPr lang="en-US" sz="3600" dirty="0">
                <a:latin typeface="Times New Roman" pitchFamily="18" charset="0"/>
                <a:cs typeface="Times New Roman" pitchFamily="18" charset="0"/>
              </a:rPr>
              <a:t>His objective must be to bring more </a:t>
            </a:r>
            <a:r>
              <a:rPr lang="en-US" sz="3600" dirty="0" smtClean="0">
                <a:latin typeface="Times New Roman" pitchFamily="18" charset="0"/>
                <a:cs typeface="Times New Roman" pitchFamily="18" charset="0"/>
              </a:rPr>
              <a:t>virtue.</a:t>
            </a:r>
          </a:p>
          <a:p>
            <a:r>
              <a:rPr lang="en-US" sz="3600" dirty="0">
                <a:latin typeface="Times New Roman" pitchFamily="18" charset="0"/>
                <a:cs typeface="Times New Roman" pitchFamily="18" charset="0"/>
              </a:rPr>
              <a:t>He must also distinguish pretended virtues and evils from the real </a:t>
            </a:r>
            <a:r>
              <a:rPr lang="en-US" sz="3600" dirty="0" smtClean="0">
                <a:latin typeface="Times New Roman" pitchFamily="18" charset="0"/>
                <a:cs typeface="Times New Roman" pitchFamily="18" charset="0"/>
              </a:rPr>
              <a:t>virtues and </a:t>
            </a:r>
            <a:r>
              <a:rPr lang="en-US" sz="3600" dirty="0">
                <a:latin typeface="Times New Roman" pitchFamily="18" charset="0"/>
                <a:cs typeface="Times New Roman" pitchFamily="18" charset="0"/>
              </a:rPr>
              <a:t>evils.</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sz="3600" b="1" dirty="0" smtClean="0">
                <a:latin typeface="Times New Roman" pitchFamily="18" charset="0"/>
                <a:cs typeface="Times New Roman" pitchFamily="18" charset="0"/>
              </a:rPr>
              <a:t>Objections</a:t>
            </a:r>
          </a:p>
          <a:p>
            <a:r>
              <a:rPr lang="en-US" sz="3600" dirty="0">
                <a:latin typeface="Times New Roman" pitchFamily="18" charset="0"/>
                <a:cs typeface="Times New Roman" pitchFamily="18" charset="0"/>
              </a:rPr>
              <a:t>What is </a:t>
            </a:r>
            <a:r>
              <a:rPr lang="en-US" sz="3600" dirty="0" smtClean="0">
                <a:latin typeface="Times New Roman" pitchFamily="18" charset="0"/>
                <a:cs typeface="Times New Roman" pitchFamily="18" charset="0"/>
              </a:rPr>
              <a:t>utility, </a:t>
            </a:r>
            <a:r>
              <a:rPr lang="en-US" sz="3600" dirty="0">
                <a:latin typeface="Times New Roman" pitchFamily="18" charset="0"/>
                <a:cs typeface="Times New Roman" pitchFamily="18" charset="0"/>
              </a:rPr>
              <a:t>is judged by each person and hence, it is </a:t>
            </a:r>
            <a:r>
              <a:rPr lang="en-US" sz="3600" dirty="0" smtClean="0">
                <a:latin typeface="Times New Roman" pitchFamily="18" charset="0"/>
                <a:cs typeface="Times New Roman" pitchFamily="18" charset="0"/>
              </a:rPr>
              <a:t>objected that </a:t>
            </a:r>
            <a:r>
              <a:rPr lang="en-US" sz="3600" dirty="0">
                <a:latin typeface="Times New Roman" pitchFamily="18" charset="0"/>
                <a:cs typeface="Times New Roman" pitchFamily="18" charset="0"/>
              </a:rPr>
              <a:t>it loses its force</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Religious objection: The good and evil can only be decided by God.</a:t>
            </a:r>
          </a:p>
          <a:p>
            <a:r>
              <a:rPr lang="en-US" sz="3600" dirty="0" smtClean="0">
                <a:latin typeface="Times New Roman" pitchFamily="18" charset="0"/>
                <a:cs typeface="Times New Roman" pitchFamily="18" charset="0"/>
              </a:rPr>
              <a:t>It is not necessary that which </a:t>
            </a:r>
            <a:r>
              <a:rPr lang="en-US" sz="3600" dirty="0">
                <a:latin typeface="Times New Roman" pitchFamily="18" charset="0"/>
                <a:cs typeface="Times New Roman" pitchFamily="18" charset="0"/>
              </a:rPr>
              <a:t>is useful </a:t>
            </a:r>
            <a:r>
              <a:rPr lang="en-US" sz="3600" dirty="0" smtClean="0">
                <a:latin typeface="Times New Roman" pitchFamily="18" charset="0"/>
                <a:cs typeface="Times New Roman" pitchFamily="18" charset="0"/>
              </a:rPr>
              <a:t>will be </a:t>
            </a:r>
            <a:r>
              <a:rPr lang="en-US" sz="3600" dirty="0">
                <a:latin typeface="Times New Roman" pitchFamily="18" charset="0"/>
                <a:cs typeface="Times New Roman" pitchFamily="18" charset="0"/>
              </a:rPr>
              <a:t>just </a:t>
            </a:r>
            <a:r>
              <a:rPr lang="en-US" sz="3600" dirty="0" smtClean="0">
                <a:latin typeface="Times New Roman" pitchFamily="18" charset="0"/>
                <a:cs typeface="Times New Roman" pitchFamily="18" charset="0"/>
              </a:rPr>
              <a:t>and honest.</a:t>
            </a:r>
          </a:p>
          <a:p>
            <a:r>
              <a:rPr lang="en-US" sz="3600" dirty="0">
                <a:latin typeface="Times New Roman" pitchFamily="18" charset="0"/>
                <a:cs typeface="Times New Roman" pitchFamily="18" charset="0"/>
              </a:rPr>
              <a:t>The aim of good morals is </a:t>
            </a:r>
            <a:r>
              <a:rPr lang="en-US" sz="3600" dirty="0" smtClean="0">
                <a:latin typeface="Times New Roman" pitchFamily="18" charset="0"/>
                <a:cs typeface="Times New Roman" pitchFamily="18" charset="0"/>
              </a:rPr>
              <a:t>different from </a:t>
            </a:r>
            <a:r>
              <a:rPr lang="en-US" sz="3600" dirty="0">
                <a:latin typeface="Times New Roman" pitchFamily="18" charset="0"/>
                <a:cs typeface="Times New Roman" pitchFamily="18" charset="0"/>
              </a:rPr>
              <a:t>the aim of politics</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It </a:t>
            </a:r>
            <a:r>
              <a:rPr lang="en-US" sz="3600" dirty="0">
                <a:latin typeface="Times New Roman" pitchFamily="18" charset="0"/>
                <a:cs typeface="Times New Roman" pitchFamily="18" charset="0"/>
              </a:rPr>
              <a:t>may promote </a:t>
            </a:r>
            <a:r>
              <a:rPr lang="en-US" sz="3600" dirty="0" smtClean="0">
                <a:latin typeface="Times New Roman" pitchFamily="18" charset="0"/>
                <a:cs typeface="Times New Roman" pitchFamily="18" charset="0"/>
              </a:rPr>
              <a:t>opportunism </a:t>
            </a:r>
            <a:r>
              <a:rPr lang="en-US" sz="3600" dirty="0">
                <a:latin typeface="Times New Roman" pitchFamily="18" charset="0"/>
                <a:cs typeface="Times New Roman" pitchFamily="18" charset="0"/>
              </a:rPr>
              <a:t>in </a:t>
            </a:r>
            <a:r>
              <a:rPr lang="en-US" sz="3600" dirty="0" smtClean="0">
                <a:latin typeface="Times New Roman" pitchFamily="18" charset="0"/>
                <a:cs typeface="Times New Roman" pitchFamily="18" charset="0"/>
              </a:rPr>
              <a:t>people.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sz="3600" b="1" dirty="0">
                <a:latin typeface="Times New Roman" pitchFamily="18" charset="0"/>
                <a:cs typeface="Times New Roman" pitchFamily="18" charset="0"/>
              </a:rPr>
              <a:t>The Ascetic </a:t>
            </a:r>
            <a:r>
              <a:rPr lang="en-US" sz="3600" b="1" dirty="0" smtClean="0">
                <a:latin typeface="Times New Roman" pitchFamily="18" charset="0"/>
                <a:cs typeface="Times New Roman" pitchFamily="18" charset="0"/>
              </a:rPr>
              <a:t>Principle</a:t>
            </a:r>
          </a:p>
          <a:p>
            <a:r>
              <a:rPr lang="en-US" sz="3600" dirty="0" smtClean="0">
                <a:latin typeface="Times New Roman" pitchFamily="18" charset="0"/>
                <a:cs typeface="Times New Roman" pitchFamily="18" charset="0"/>
              </a:rPr>
              <a:t>Ascetic </a:t>
            </a:r>
            <a:r>
              <a:rPr lang="en-US" sz="3600" dirty="0">
                <a:latin typeface="Times New Roman" pitchFamily="18" charset="0"/>
                <a:cs typeface="Times New Roman" pitchFamily="18" charset="0"/>
              </a:rPr>
              <a:t>means </a:t>
            </a:r>
            <a:r>
              <a:rPr lang="en-US" sz="3600" dirty="0" smtClean="0">
                <a:latin typeface="Times New Roman" pitchFamily="18" charset="0"/>
                <a:cs typeface="Times New Roman" pitchFamily="18" charset="0"/>
              </a:rPr>
              <a:t>‘one </a:t>
            </a:r>
            <a:r>
              <a:rPr lang="en-US" sz="3600" dirty="0">
                <a:latin typeface="Times New Roman" pitchFamily="18" charset="0"/>
                <a:cs typeface="Times New Roman" pitchFamily="18" charset="0"/>
              </a:rPr>
              <a:t>who </a:t>
            </a:r>
            <a:r>
              <a:rPr lang="en-US" sz="3600" dirty="0" smtClean="0">
                <a:latin typeface="Times New Roman" pitchFamily="18" charset="0"/>
                <a:cs typeface="Times New Roman" pitchFamily="18" charset="0"/>
              </a:rPr>
              <a:t>practices.’ </a:t>
            </a:r>
            <a:r>
              <a:rPr lang="en-US" sz="3600" dirty="0">
                <a:latin typeface="Times New Roman" pitchFamily="18" charset="0"/>
                <a:cs typeface="Times New Roman" pitchFamily="18" charset="0"/>
              </a:rPr>
              <a:t>It refers to the monks who </a:t>
            </a:r>
            <a:r>
              <a:rPr lang="en-US" sz="3600" dirty="0" smtClean="0">
                <a:latin typeface="Times New Roman" pitchFamily="18" charset="0"/>
                <a:cs typeface="Times New Roman" pitchFamily="18" charset="0"/>
              </a:rPr>
              <a:t>practice penitence </a:t>
            </a:r>
            <a:r>
              <a:rPr lang="en-US" sz="3600" dirty="0">
                <a:latin typeface="Times New Roman" pitchFamily="18" charset="0"/>
                <a:cs typeface="Times New Roman" pitchFamily="18" charset="0"/>
              </a:rPr>
              <a:t>&amp; devotions.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They </a:t>
            </a:r>
            <a:r>
              <a:rPr lang="en-US" sz="3600" dirty="0">
                <a:latin typeface="Times New Roman" pitchFamily="18" charset="0"/>
                <a:cs typeface="Times New Roman" pitchFamily="18" charset="0"/>
              </a:rPr>
              <a:t>desire to reduce pleasures and to suffer pain</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This Ascetic principle is opposed to the principle of utility.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It is followed </a:t>
            </a:r>
            <a:r>
              <a:rPr lang="en-US" sz="3600" dirty="0">
                <a:latin typeface="Times New Roman" pitchFamily="18" charset="0"/>
                <a:cs typeface="Times New Roman" pitchFamily="18" charset="0"/>
              </a:rPr>
              <a:t>mainly by philosophers and devotees</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T</a:t>
            </a:r>
            <a:r>
              <a:rPr lang="en-US" sz="3600" dirty="0" smtClean="0">
                <a:latin typeface="Times New Roman" pitchFamily="18" charset="0"/>
                <a:cs typeface="Times New Roman" pitchFamily="18" charset="0"/>
              </a:rPr>
              <a:t>he Ascetic principle reposes false idea of utility.</a:t>
            </a:r>
          </a:p>
          <a:p>
            <a:r>
              <a:rPr lang="en-US" sz="3600" dirty="0" smtClean="0">
                <a:latin typeface="Times New Roman" pitchFamily="18" charset="0"/>
                <a:cs typeface="Times New Roman" pitchFamily="18" charset="0"/>
              </a:rPr>
              <a:t>It was perceived that attraction of pleasure might result into immoral acts.</a:t>
            </a:r>
          </a:p>
          <a:p>
            <a:r>
              <a:rPr lang="en-US" sz="3600" dirty="0" smtClean="0">
                <a:latin typeface="Times New Roman" pitchFamily="18" charset="0"/>
                <a:cs typeface="Times New Roman" pitchFamily="18" charset="0"/>
              </a:rPr>
              <a:t>The morals and good laws must forbid these pleasures according to ascetics.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sz="4000" b="1" dirty="0" smtClean="0">
                <a:latin typeface="Times New Roman" pitchFamily="18" charset="0"/>
                <a:cs typeface="Times New Roman" pitchFamily="18" charset="0"/>
              </a:rPr>
              <a:t>Arbitrary Principle</a:t>
            </a:r>
          </a:p>
          <a:p>
            <a:r>
              <a:rPr lang="en-US" sz="3600" dirty="0" smtClean="0">
                <a:latin typeface="Times New Roman" pitchFamily="18" charset="0"/>
                <a:cs typeface="Times New Roman" pitchFamily="18" charset="0"/>
              </a:rPr>
              <a:t>AKA Principle of Sympathy and Antipathy.</a:t>
            </a:r>
          </a:p>
          <a:p>
            <a:r>
              <a:rPr lang="en-US" sz="3600" dirty="0" smtClean="0">
                <a:latin typeface="Times New Roman" pitchFamily="18" charset="0"/>
                <a:cs typeface="Times New Roman" pitchFamily="18" charset="0"/>
              </a:rPr>
              <a:t>Things </a:t>
            </a:r>
            <a:r>
              <a:rPr lang="en-US" sz="3600" dirty="0">
                <a:latin typeface="Times New Roman" pitchFamily="18" charset="0"/>
                <a:cs typeface="Times New Roman" pitchFamily="18" charset="0"/>
              </a:rPr>
              <a:t>are approved or blamed </a:t>
            </a:r>
            <a:r>
              <a:rPr lang="en-US" sz="3600" dirty="0" smtClean="0">
                <a:latin typeface="Times New Roman" pitchFamily="18" charset="0"/>
                <a:cs typeface="Times New Roman" pitchFamily="18" charset="0"/>
              </a:rPr>
              <a:t>by sentiments, without </a:t>
            </a:r>
            <a:r>
              <a:rPr lang="en-US" sz="3600" dirty="0">
                <a:latin typeface="Times New Roman" pitchFamily="18" charset="0"/>
                <a:cs typeface="Times New Roman" pitchFamily="18" charset="0"/>
              </a:rPr>
              <a:t>giving any other reason for the </a:t>
            </a:r>
            <a:r>
              <a:rPr lang="en-US" sz="3600" dirty="0" smtClean="0">
                <a:latin typeface="Times New Roman" pitchFamily="18" charset="0"/>
                <a:cs typeface="Times New Roman" pitchFamily="18" charset="0"/>
              </a:rPr>
              <a:t>decision except </a:t>
            </a:r>
            <a:r>
              <a:rPr lang="en-US" sz="3600" dirty="0">
                <a:latin typeface="Times New Roman" pitchFamily="18" charset="0"/>
                <a:cs typeface="Times New Roman" pitchFamily="18" charset="0"/>
              </a:rPr>
              <a:t>the decision itself</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This Principle is based on I love, </a:t>
            </a:r>
            <a:r>
              <a:rPr lang="en-US" sz="3600" dirty="0" smtClean="0">
                <a:latin typeface="Times New Roman" pitchFamily="18" charset="0"/>
                <a:cs typeface="Times New Roman" pitchFamily="18" charset="0"/>
              </a:rPr>
              <a:t>I hate</a:t>
            </a:r>
            <a:r>
              <a:rPr lang="en-US" sz="3600" dirty="0">
                <a:latin typeface="Times New Roman" pitchFamily="18" charset="0"/>
                <a:cs typeface="Times New Roman" pitchFamily="18" charset="0"/>
              </a:rPr>
              <a:t>.</a:t>
            </a:r>
          </a:p>
          <a:p>
            <a:r>
              <a:rPr lang="en-US" sz="3600" dirty="0">
                <a:latin typeface="Times New Roman" pitchFamily="18" charset="0"/>
                <a:cs typeface="Times New Roman" pitchFamily="18" charset="0"/>
              </a:rPr>
              <a:t>An action is judged to be good or </a:t>
            </a:r>
            <a:r>
              <a:rPr lang="en-US" sz="3600" dirty="0" smtClean="0">
                <a:latin typeface="Times New Roman" pitchFamily="18" charset="0"/>
                <a:cs typeface="Times New Roman" pitchFamily="18" charset="0"/>
              </a:rPr>
              <a:t>bad because </a:t>
            </a:r>
            <a:r>
              <a:rPr lang="en-US" sz="3600" dirty="0">
                <a:latin typeface="Times New Roman" pitchFamily="18" charset="0"/>
                <a:cs typeface="Times New Roman" pitchFamily="18" charset="0"/>
              </a:rPr>
              <a:t>it pleases or displeases him who judges. </a:t>
            </a:r>
          </a:p>
          <a:p>
            <a:r>
              <a:rPr lang="en-US" sz="3600" dirty="0">
                <a:latin typeface="Times New Roman" pitchFamily="18" charset="0"/>
                <a:cs typeface="Times New Roman" pitchFamily="18" charset="0"/>
              </a:rPr>
              <a:t>He merely pronounces himself sovereign and admits no appeal</a:t>
            </a:r>
            <a:r>
              <a:rPr lang="en-US" sz="3600" dirty="0" smtClean="0">
                <a:latin typeface="Times New Roman" pitchFamily="18" charset="0"/>
                <a:cs typeface="Times New Roman" pitchFamily="18" charset="0"/>
              </a:rPr>
              <a:t>.</a:t>
            </a:r>
          </a:p>
          <a:p>
            <a:r>
              <a:rPr lang="en-US" sz="3600" dirty="0" smtClean="0">
                <a:latin typeface="Times New Roman" pitchFamily="18" charset="0"/>
                <a:cs typeface="Times New Roman" pitchFamily="18" charset="0"/>
              </a:rPr>
              <a:t>An action is not justified on the basis of virtues but on sympathy or antipathy.</a:t>
            </a:r>
          </a:p>
          <a:p>
            <a:r>
              <a:rPr lang="en-US" sz="3600" dirty="0" smtClean="0">
                <a:latin typeface="Times New Roman" pitchFamily="18" charset="0"/>
                <a:cs typeface="Times New Roman" pitchFamily="18" charset="0"/>
              </a:rPr>
              <a:t>A man will love a thing which gives him benefit, and hate a thing which hurts him.</a:t>
            </a:r>
            <a:endParaRPr lang="en-US" sz="36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914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1787</Words>
  <Application>Microsoft Office PowerPoint</Application>
  <PresentationFormat>On-screen Show (4:3)</PresentationFormat>
  <Paragraphs>116</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Principles of Legislation Ayush Jha Assistant Professor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Legislation</dc:title>
  <dc:creator>user</dc:creator>
  <cp:lastModifiedBy>KLELAWLIB</cp:lastModifiedBy>
  <cp:revision>58</cp:revision>
  <dcterms:created xsi:type="dcterms:W3CDTF">2006-08-16T00:00:00Z</dcterms:created>
  <dcterms:modified xsi:type="dcterms:W3CDTF">2019-05-17T10:59:48Z</dcterms:modified>
</cp:coreProperties>
</file>