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66" r:id="rId2"/>
    <p:sldId id="269" r:id="rId3"/>
    <p:sldId id="268" r:id="rId4"/>
    <p:sldId id="270" r:id="rId5"/>
    <p:sldId id="271" r:id="rId6"/>
    <p:sldId id="279" r:id="rId7"/>
    <p:sldId id="276" r:id="rId8"/>
    <p:sldId id="277" r:id="rId9"/>
    <p:sldId id="280" r:id="rId10"/>
    <p:sldId id="278" r:id="rId11"/>
    <p:sldId id="281" r:id="rId12"/>
    <p:sldId id="282" r:id="rId13"/>
    <p:sldId id="283" r:id="rId14"/>
    <p:sldId id="284" r:id="rId15"/>
    <p:sldId id="285" r:id="rId16"/>
    <p:sldId id="286" r:id="rId17"/>
    <p:sldId id="287" r:id="rId18"/>
    <p:sldId id="288" r:id="rId19"/>
    <p:sldId id="292" r:id="rId20"/>
    <p:sldId id="293" r:id="rId21"/>
    <p:sldId id="289" r:id="rId22"/>
    <p:sldId id="290" r:id="rId23"/>
    <p:sldId id="291" r:id="rId24"/>
    <p:sldId id="296" r:id="rId25"/>
    <p:sldId id="294" r:id="rId26"/>
    <p:sldId id="297" r:id="rId27"/>
    <p:sldId id="298" r:id="rId28"/>
    <p:sldId id="299" r:id="rId29"/>
    <p:sldId id="300" r:id="rId30"/>
    <p:sldId id="295" r:id="rId31"/>
    <p:sldId id="301" r:id="rId32"/>
    <p:sldId id="302" r:id="rId33"/>
    <p:sldId id="303" r:id="rId34"/>
    <p:sldId id="304" r:id="rId35"/>
    <p:sldId id="305" r:id="rId36"/>
    <p:sldId id="307" r:id="rId37"/>
    <p:sldId id="308" r:id="rId38"/>
    <p:sldId id="309" r:id="rId39"/>
    <p:sldId id="310" r:id="rId40"/>
    <p:sldId id="311" r:id="rId41"/>
    <p:sldId id="312" r:id="rId42"/>
    <p:sldId id="317" r:id="rId43"/>
    <p:sldId id="314" r:id="rId44"/>
    <p:sldId id="313" r:id="rId45"/>
    <p:sldId id="316" r:id="rId46"/>
    <p:sldId id="315" r:id="rId47"/>
    <p:sldId id="318" r:id="rId48"/>
    <p:sldId id="319" r:id="rId49"/>
    <p:sldId id="320" r:id="rId50"/>
    <p:sldId id="321" r:id="rId51"/>
    <p:sldId id="322" r:id="rId52"/>
    <p:sldId id="324" r:id="rId53"/>
    <p:sldId id="325" r:id="rId54"/>
    <p:sldId id="323" r:id="rId55"/>
    <p:sldId id="326" r:id="rId56"/>
    <p:sldId id="327" r:id="rId57"/>
    <p:sldId id="328" r:id="rId58"/>
    <p:sldId id="329" r:id="rId59"/>
    <p:sldId id="330" r:id="rId60"/>
    <p:sldId id="331"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77" autoAdjust="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9503E-6424-4FC0-8581-D7FA16CEE82E}" type="datetimeFigureOut">
              <a:rPr lang="en-US" smtClean="0"/>
              <a:pPr/>
              <a:t>5/16/2019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1C312F-EAFB-42EE-8A92-B6F41F390890}" type="slidenum">
              <a:rPr lang="en-US" smtClean="0"/>
              <a:pPr/>
              <a:t>‹#›</a:t>
            </a:fld>
            <a:endParaRPr lang="en-US" dirty="0"/>
          </a:p>
        </p:txBody>
      </p:sp>
    </p:spTree>
    <p:extLst>
      <p:ext uri="{BB962C8B-B14F-4D97-AF65-F5344CB8AC3E}">
        <p14:creationId xmlns:p14="http://schemas.microsoft.com/office/powerpoint/2010/main" xmlns="" val="193964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3(50) GCA- regulations passed</a:t>
            </a:r>
            <a:r>
              <a:rPr lang="en-US" baseline="0" dirty="0" smtClean="0"/>
              <a:t> during pre independence under GOIA 1870, 1915 and 1935.</a:t>
            </a:r>
            <a:endParaRPr lang="en-US" dirty="0"/>
          </a:p>
        </p:txBody>
      </p:sp>
      <p:sp>
        <p:nvSpPr>
          <p:cNvPr id="4" name="Slide Number Placeholder 3"/>
          <p:cNvSpPr>
            <a:spLocks noGrp="1"/>
          </p:cNvSpPr>
          <p:nvPr>
            <p:ph type="sldNum" sz="quarter" idx="10"/>
          </p:nvPr>
        </p:nvSpPr>
        <p:spPr/>
        <p:txBody>
          <a:bodyPr/>
          <a:lstStyle/>
          <a:p>
            <a:fld id="{931C312F-EAFB-42EE-8A92-B6F41F390890}" type="slidenum">
              <a:rPr lang="en-US" smtClean="0"/>
              <a:pPr/>
              <a:t>3</a:t>
            </a:fld>
            <a:endParaRPr lang="en-US" dirty="0"/>
          </a:p>
        </p:txBody>
      </p:sp>
    </p:spTree>
    <p:extLst>
      <p:ext uri="{BB962C8B-B14F-4D97-AF65-F5344CB8AC3E}">
        <p14:creationId xmlns:p14="http://schemas.microsoft.com/office/powerpoint/2010/main" xmlns="" val="1277464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Atiqa</a:t>
            </a:r>
            <a:r>
              <a:rPr lang="en-US" dirty="0" smtClean="0"/>
              <a:t> </a:t>
            </a:r>
            <a:r>
              <a:rPr lang="en-US" dirty="0" err="1" smtClean="0"/>
              <a:t>Begam</a:t>
            </a:r>
            <a:r>
              <a:rPr lang="en-US" dirty="0" smtClean="0"/>
              <a:t> AIR 1941 FC 16  Retrospective statute which affects rights in existence is not readily construed to affect adjudication of pending proceedings </a:t>
            </a:r>
          </a:p>
          <a:p>
            <a:r>
              <a:rPr lang="fr-FR" dirty="0" smtClean="0"/>
              <a:t>J. S. </a:t>
            </a:r>
            <a:r>
              <a:rPr lang="fr-FR" dirty="0" err="1" smtClean="0"/>
              <a:t>Basappa</a:t>
            </a:r>
            <a:r>
              <a:rPr lang="fr-FR" dirty="0" smtClean="0"/>
              <a:t> - 1964 AIR 1873, </a:t>
            </a:r>
            <a:r>
              <a:rPr lang="en-US" dirty="0" smtClean="0"/>
              <a:t>CIT v. Straw Products Ltd 1966 AIR 1113</a:t>
            </a:r>
            <a:endParaRPr lang="en-US" dirty="0"/>
          </a:p>
        </p:txBody>
      </p:sp>
      <p:sp>
        <p:nvSpPr>
          <p:cNvPr id="4" name="Slide Number Placeholder 3"/>
          <p:cNvSpPr>
            <a:spLocks noGrp="1"/>
          </p:cNvSpPr>
          <p:nvPr>
            <p:ph type="sldNum" sz="quarter" idx="10"/>
          </p:nvPr>
        </p:nvSpPr>
        <p:spPr/>
        <p:txBody>
          <a:bodyPr/>
          <a:lstStyle/>
          <a:p>
            <a:fld id="{931C312F-EAFB-42EE-8A92-B6F41F390890}" type="slidenum">
              <a:rPr lang="en-US" smtClean="0"/>
              <a:pPr/>
              <a:t>5</a:t>
            </a:fld>
            <a:endParaRPr lang="en-US" dirty="0"/>
          </a:p>
        </p:txBody>
      </p:sp>
    </p:spTree>
    <p:extLst>
      <p:ext uri="{BB962C8B-B14F-4D97-AF65-F5344CB8AC3E}">
        <p14:creationId xmlns:p14="http://schemas.microsoft.com/office/powerpoint/2010/main" xmlns="" val="3291917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000" dirty="0"/>
          </a:p>
        </p:txBody>
      </p:sp>
      <p:sp>
        <p:nvSpPr>
          <p:cNvPr id="4" name="Slide Number Placeholder 3"/>
          <p:cNvSpPr>
            <a:spLocks noGrp="1"/>
          </p:cNvSpPr>
          <p:nvPr>
            <p:ph type="sldNum" sz="quarter" idx="10"/>
          </p:nvPr>
        </p:nvSpPr>
        <p:spPr/>
        <p:txBody>
          <a:bodyPr/>
          <a:lstStyle/>
          <a:p>
            <a:fld id="{931C312F-EAFB-42EE-8A92-B6F41F390890}" type="slidenum">
              <a:rPr lang="en-US" smtClean="0"/>
              <a:pPr/>
              <a:t>23</a:t>
            </a:fld>
            <a:endParaRPr lang="en-US" dirty="0"/>
          </a:p>
        </p:txBody>
      </p:sp>
    </p:spTree>
    <p:extLst>
      <p:ext uri="{BB962C8B-B14F-4D97-AF65-F5344CB8AC3E}">
        <p14:creationId xmlns:p14="http://schemas.microsoft.com/office/powerpoint/2010/main" xmlns="" val="1147876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5/16/2019</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457200"/>
            <a:ext cx="7391400" cy="5105400"/>
          </a:xfrm>
        </p:spPr>
        <p:txBody>
          <a:bodyPr/>
          <a:lstStyle/>
          <a:p>
            <a:r>
              <a:rPr lang="en-US" dirty="0" smtClean="0"/>
              <a:t>Interpretation Of </a:t>
            </a:r>
            <a:r>
              <a:rPr lang="en-US" dirty="0" smtClean="0"/>
              <a:t>Statutes</a:t>
            </a:r>
            <a:br>
              <a:rPr lang="en-US" dirty="0" smtClean="0"/>
            </a:br>
            <a:r>
              <a:rPr lang="en-US" dirty="0" smtClean="0"/>
              <a:t>-</a:t>
            </a:r>
            <a:r>
              <a:rPr lang="en-US" sz="4000" dirty="0" err="1" smtClean="0"/>
              <a:t>Anusha</a:t>
            </a:r>
            <a:r>
              <a:rPr lang="en-US" sz="4000" dirty="0" smtClean="0"/>
              <a:t> M V</a:t>
            </a:r>
            <a:br>
              <a:rPr lang="en-US" sz="4000" dirty="0" smtClean="0"/>
            </a:br>
            <a:r>
              <a:rPr lang="en-US" sz="4000" dirty="0" smtClean="0"/>
              <a:t>              Assistant Professor</a:t>
            </a:r>
            <a:endParaRPr lang="en-US" dirty="0"/>
          </a:p>
        </p:txBody>
      </p:sp>
    </p:spTree>
    <p:extLst>
      <p:ext uri="{BB962C8B-B14F-4D97-AF65-F5344CB8AC3E}">
        <p14:creationId xmlns:p14="http://schemas.microsoft.com/office/powerpoint/2010/main" xmlns="" val="3834948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lnSpcReduction="10000"/>
          </a:bodyPr>
          <a:lstStyle/>
          <a:p>
            <a:pPr marL="0" indent="0" algn="ctr">
              <a:buNone/>
            </a:pPr>
            <a:r>
              <a:rPr lang="en-US" sz="4400" dirty="0" smtClean="0">
                <a:solidFill>
                  <a:schemeClr val="tx1"/>
                </a:solidFill>
                <a:latin typeface="Times New Roman" pitchFamily="18" charset="0"/>
                <a:cs typeface="Times New Roman" pitchFamily="18" charset="0"/>
              </a:rPr>
              <a:t>Object of interpretation</a:t>
            </a:r>
          </a:p>
          <a:p>
            <a:r>
              <a:rPr lang="en-US" sz="3600" dirty="0">
                <a:solidFill>
                  <a:schemeClr val="tx1"/>
                </a:solidFill>
                <a:latin typeface="Times New Roman" pitchFamily="18" charset="0"/>
                <a:cs typeface="Times New Roman" pitchFamily="18" charset="0"/>
              </a:rPr>
              <a:t>Interpretation is a constitutive feature of legal practice</a:t>
            </a:r>
            <a:r>
              <a:rPr lang="en-US" sz="3600" dirty="0" smtClean="0">
                <a:solidFill>
                  <a:schemeClr val="tx1"/>
                </a:solidFill>
                <a:latin typeface="Times New Roman" pitchFamily="18" charset="0"/>
                <a:cs typeface="Times New Roman" pitchFamily="18" charset="0"/>
              </a:rPr>
              <a:t>.</a:t>
            </a:r>
          </a:p>
          <a:p>
            <a:r>
              <a:rPr lang="en-US" sz="3600" dirty="0">
                <a:solidFill>
                  <a:schemeClr val="tx1"/>
                </a:solidFill>
                <a:latin typeface="Times New Roman" pitchFamily="18" charset="0"/>
                <a:cs typeface="Times New Roman" pitchFamily="18" charset="0"/>
              </a:rPr>
              <a:t>The </a:t>
            </a:r>
            <a:r>
              <a:rPr lang="en-US" sz="3600" dirty="0" smtClean="0">
                <a:solidFill>
                  <a:schemeClr val="tx1"/>
                </a:solidFill>
                <a:latin typeface="Times New Roman" pitchFamily="18" charset="0"/>
                <a:cs typeface="Times New Roman" pitchFamily="18" charset="0"/>
              </a:rPr>
              <a:t>primary object </a:t>
            </a:r>
            <a:r>
              <a:rPr lang="en-US" sz="3600" dirty="0">
                <a:solidFill>
                  <a:schemeClr val="tx1"/>
                </a:solidFill>
                <a:latin typeface="Times New Roman" pitchFamily="18" charset="0"/>
                <a:cs typeface="Times New Roman" pitchFamily="18" charset="0"/>
              </a:rPr>
              <a:t>of interpretation is to find out the intention of the legislature</a:t>
            </a:r>
            <a:r>
              <a:rPr lang="en-US" sz="3600" dirty="0" smtClean="0">
                <a:solidFill>
                  <a:schemeClr val="tx1"/>
                </a:solidFill>
                <a:latin typeface="Times New Roman" pitchFamily="18" charset="0"/>
                <a:cs typeface="Times New Roman" pitchFamily="18" charset="0"/>
              </a:rPr>
              <a:t>.</a:t>
            </a:r>
          </a:p>
          <a:p>
            <a:r>
              <a:rPr lang="en-US" sz="3600" dirty="0" smtClean="0">
                <a:solidFill>
                  <a:schemeClr val="tx1"/>
                </a:solidFill>
                <a:latin typeface="Times New Roman" pitchFamily="18" charset="0"/>
                <a:cs typeface="Times New Roman" pitchFamily="18" charset="0"/>
              </a:rPr>
              <a:t>It resolves the tension arose due to conflicting understanding of law.</a:t>
            </a:r>
          </a:p>
          <a:p>
            <a:r>
              <a:rPr lang="en-US" sz="3600" dirty="0" smtClean="0">
                <a:solidFill>
                  <a:schemeClr val="tx1"/>
                </a:solidFill>
                <a:latin typeface="Times New Roman" pitchFamily="18" charset="0"/>
                <a:cs typeface="Times New Roman" pitchFamily="18" charset="0"/>
              </a:rPr>
              <a:t>To remove ambiguity is one of the important objective of interpretation</a:t>
            </a:r>
          </a:p>
          <a:p>
            <a:r>
              <a:rPr lang="en-US" sz="3600" dirty="0" smtClean="0">
                <a:solidFill>
                  <a:schemeClr val="tx1"/>
                </a:solidFill>
                <a:latin typeface="Times New Roman" pitchFamily="18" charset="0"/>
                <a:cs typeface="Times New Roman" pitchFamily="18" charset="0"/>
              </a:rPr>
              <a:t>To develop precedents for future references.</a:t>
            </a:r>
          </a:p>
        </p:txBody>
      </p:sp>
    </p:spTree>
    <p:extLst>
      <p:ext uri="{BB962C8B-B14F-4D97-AF65-F5344CB8AC3E}">
        <p14:creationId xmlns:p14="http://schemas.microsoft.com/office/powerpoint/2010/main" xmlns="" val="2429687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a:bodyPr>
          <a:lstStyle/>
          <a:p>
            <a:pPr marL="0" indent="0" algn="ctr">
              <a:buNone/>
            </a:pPr>
            <a:r>
              <a:rPr lang="en-US" sz="4400" dirty="0" smtClean="0">
                <a:solidFill>
                  <a:schemeClr val="tx1"/>
                </a:solidFill>
                <a:latin typeface="Times New Roman" pitchFamily="18" charset="0"/>
                <a:cs typeface="Times New Roman" pitchFamily="18" charset="0"/>
              </a:rPr>
              <a:t>Importance of rules of interpretation</a:t>
            </a:r>
            <a:endParaRPr lang="en-US" sz="4400" dirty="0">
              <a:solidFill>
                <a:schemeClr val="tx1"/>
              </a:solidFill>
              <a:latin typeface="Times New Roman" pitchFamily="18" charset="0"/>
              <a:cs typeface="Times New Roman" pitchFamily="18" charset="0"/>
            </a:endParaRPr>
          </a:p>
          <a:p>
            <a:r>
              <a:rPr lang="en-US" sz="4000" dirty="0" smtClean="0">
                <a:solidFill>
                  <a:schemeClr val="tx1"/>
                </a:solidFill>
                <a:latin typeface="Times New Roman" pitchFamily="18" charset="0"/>
                <a:cs typeface="Times New Roman" pitchFamily="18" charset="0"/>
              </a:rPr>
              <a:t>To resolve conflicts in the society.</a:t>
            </a:r>
          </a:p>
          <a:p>
            <a:r>
              <a:rPr lang="en-US" sz="4000" dirty="0" smtClean="0">
                <a:solidFill>
                  <a:schemeClr val="tx1"/>
                </a:solidFill>
                <a:latin typeface="Times New Roman" pitchFamily="18" charset="0"/>
                <a:cs typeface="Times New Roman" pitchFamily="18" charset="0"/>
              </a:rPr>
              <a:t>To make the meaning of law clear and understandable.</a:t>
            </a:r>
          </a:p>
          <a:p>
            <a:r>
              <a:rPr lang="en-US" sz="4000" dirty="0" smtClean="0">
                <a:solidFill>
                  <a:schemeClr val="tx1"/>
                </a:solidFill>
                <a:latin typeface="Times New Roman" pitchFamily="18" charset="0"/>
                <a:cs typeface="Times New Roman" pitchFamily="18" charset="0"/>
              </a:rPr>
              <a:t>to validate or challenge the authority of parliament.</a:t>
            </a:r>
          </a:p>
          <a:p>
            <a:r>
              <a:rPr lang="en-US" sz="4000" dirty="0" smtClean="0">
                <a:solidFill>
                  <a:schemeClr val="tx1"/>
                </a:solidFill>
                <a:latin typeface="Times New Roman" pitchFamily="18" charset="0"/>
                <a:cs typeface="Times New Roman" pitchFamily="18" charset="0"/>
              </a:rPr>
              <a:t>To maintain uniformity in application of rules in similar facts.</a:t>
            </a:r>
          </a:p>
        </p:txBody>
      </p:sp>
    </p:spTree>
    <p:extLst>
      <p:ext uri="{BB962C8B-B14F-4D97-AF65-F5344CB8AC3E}">
        <p14:creationId xmlns:p14="http://schemas.microsoft.com/office/powerpoint/2010/main" xmlns="" val="99258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a:bodyPr>
          <a:lstStyle/>
          <a:p>
            <a:pPr marL="0" indent="0" algn="ctr">
              <a:buNone/>
            </a:pPr>
            <a:r>
              <a:rPr lang="en-US" sz="4400" dirty="0" smtClean="0">
                <a:solidFill>
                  <a:schemeClr val="tx1"/>
                </a:solidFill>
                <a:latin typeface="Times New Roman" pitchFamily="18" charset="0"/>
                <a:cs typeface="Times New Roman" pitchFamily="18" charset="0"/>
              </a:rPr>
              <a:t>Rules of Interpretation</a:t>
            </a:r>
          </a:p>
          <a:p>
            <a:pPr marL="0" indent="0">
              <a:buNone/>
            </a:pPr>
            <a:r>
              <a:rPr lang="en-US" sz="4000" dirty="0" smtClean="0">
                <a:solidFill>
                  <a:schemeClr val="tx1"/>
                </a:solidFill>
                <a:latin typeface="Times New Roman" pitchFamily="18" charset="0"/>
                <a:cs typeface="Times New Roman" pitchFamily="18" charset="0"/>
              </a:rPr>
              <a:t>Primary Rules</a:t>
            </a:r>
          </a:p>
          <a:p>
            <a:r>
              <a:rPr lang="en-US" sz="3400" dirty="0" smtClean="0">
                <a:solidFill>
                  <a:schemeClr val="tx1"/>
                </a:solidFill>
                <a:latin typeface="Times New Roman" pitchFamily="18" charset="0"/>
                <a:cs typeface="Times New Roman" pitchFamily="18" charset="0"/>
              </a:rPr>
              <a:t>Literal rule</a:t>
            </a:r>
          </a:p>
          <a:p>
            <a:r>
              <a:rPr lang="en-US" sz="3400" dirty="0" smtClean="0">
                <a:solidFill>
                  <a:schemeClr val="tx1"/>
                </a:solidFill>
                <a:latin typeface="Times New Roman" pitchFamily="18" charset="0"/>
                <a:cs typeface="Times New Roman" pitchFamily="18" charset="0"/>
              </a:rPr>
              <a:t>Mischief Rule</a:t>
            </a:r>
          </a:p>
          <a:p>
            <a:r>
              <a:rPr lang="en-US" sz="3400" dirty="0" smtClean="0">
                <a:solidFill>
                  <a:schemeClr val="tx1"/>
                </a:solidFill>
                <a:latin typeface="Times New Roman" pitchFamily="18" charset="0"/>
                <a:cs typeface="Times New Roman" pitchFamily="18" charset="0"/>
              </a:rPr>
              <a:t>Golden Rule</a:t>
            </a:r>
          </a:p>
          <a:p>
            <a:r>
              <a:rPr lang="en-US" sz="3400" dirty="0" smtClean="0">
                <a:solidFill>
                  <a:schemeClr val="tx1"/>
                </a:solidFill>
                <a:latin typeface="Times New Roman" pitchFamily="18" charset="0"/>
                <a:cs typeface="Times New Roman" pitchFamily="18" charset="0"/>
              </a:rPr>
              <a:t>Harmonious Construction</a:t>
            </a:r>
          </a:p>
          <a:p>
            <a:pPr marL="0" indent="0">
              <a:buNone/>
            </a:pPr>
            <a:r>
              <a:rPr lang="en-US" sz="4000" dirty="0" smtClean="0">
                <a:solidFill>
                  <a:schemeClr val="tx1"/>
                </a:solidFill>
                <a:latin typeface="Times New Roman" pitchFamily="18" charset="0"/>
                <a:cs typeface="Times New Roman" pitchFamily="18" charset="0"/>
              </a:rPr>
              <a:t>Secondary Rules</a:t>
            </a:r>
          </a:p>
          <a:p>
            <a:r>
              <a:rPr lang="en-US" sz="3400" dirty="0" err="1" smtClean="0">
                <a:solidFill>
                  <a:schemeClr val="tx1"/>
                </a:solidFill>
                <a:latin typeface="Times New Roman" pitchFamily="18" charset="0"/>
                <a:cs typeface="Times New Roman" pitchFamily="18" charset="0"/>
              </a:rPr>
              <a:t>Noscitur</a:t>
            </a:r>
            <a:r>
              <a:rPr lang="en-US" sz="3400" dirty="0" smtClean="0">
                <a:solidFill>
                  <a:schemeClr val="tx1"/>
                </a:solidFill>
                <a:latin typeface="Times New Roman" pitchFamily="18" charset="0"/>
                <a:cs typeface="Times New Roman" pitchFamily="18" charset="0"/>
              </a:rPr>
              <a:t> a </a:t>
            </a:r>
            <a:r>
              <a:rPr lang="en-US" sz="3400" dirty="0" err="1" smtClean="0">
                <a:solidFill>
                  <a:schemeClr val="tx1"/>
                </a:solidFill>
                <a:latin typeface="Times New Roman" pitchFamily="18" charset="0"/>
                <a:cs typeface="Times New Roman" pitchFamily="18" charset="0"/>
              </a:rPr>
              <a:t>sociis</a:t>
            </a:r>
            <a:endParaRPr lang="en-US" sz="3400" dirty="0" smtClean="0">
              <a:solidFill>
                <a:schemeClr val="tx1"/>
              </a:solidFill>
              <a:latin typeface="Times New Roman" pitchFamily="18" charset="0"/>
              <a:cs typeface="Times New Roman" pitchFamily="18" charset="0"/>
            </a:endParaRPr>
          </a:p>
          <a:p>
            <a:r>
              <a:rPr lang="en-US" sz="3400" dirty="0" err="1" smtClean="0">
                <a:solidFill>
                  <a:schemeClr val="tx1"/>
                </a:solidFill>
                <a:latin typeface="Times New Roman" pitchFamily="18" charset="0"/>
                <a:cs typeface="Times New Roman" pitchFamily="18" charset="0"/>
              </a:rPr>
              <a:t>Ejusdem</a:t>
            </a:r>
            <a:r>
              <a:rPr lang="en-US" sz="3400" dirty="0" smtClean="0">
                <a:solidFill>
                  <a:schemeClr val="tx1"/>
                </a:solidFill>
                <a:latin typeface="Times New Roman" pitchFamily="18" charset="0"/>
                <a:cs typeface="Times New Roman" pitchFamily="18" charset="0"/>
              </a:rPr>
              <a:t> generis</a:t>
            </a:r>
          </a:p>
          <a:p>
            <a:r>
              <a:rPr lang="en-US" sz="3400" dirty="0" err="1" smtClean="0">
                <a:solidFill>
                  <a:schemeClr val="tx1"/>
                </a:solidFill>
                <a:latin typeface="Times New Roman" pitchFamily="18" charset="0"/>
                <a:cs typeface="Times New Roman" pitchFamily="18" charset="0"/>
              </a:rPr>
              <a:t>Reddendo</a:t>
            </a:r>
            <a:r>
              <a:rPr lang="en-US" sz="3400" dirty="0" smtClean="0">
                <a:solidFill>
                  <a:schemeClr val="tx1"/>
                </a:solidFill>
                <a:latin typeface="Times New Roman" pitchFamily="18" charset="0"/>
                <a:cs typeface="Times New Roman" pitchFamily="18" charset="0"/>
              </a:rPr>
              <a:t> </a:t>
            </a:r>
            <a:r>
              <a:rPr lang="en-US" sz="3400" dirty="0" err="1" smtClean="0">
                <a:solidFill>
                  <a:schemeClr val="tx1"/>
                </a:solidFill>
                <a:latin typeface="Times New Roman" pitchFamily="18" charset="0"/>
                <a:cs typeface="Times New Roman" pitchFamily="18" charset="0"/>
              </a:rPr>
              <a:t>singula</a:t>
            </a:r>
            <a:r>
              <a:rPr lang="en-US" sz="3400" dirty="0" smtClean="0">
                <a:solidFill>
                  <a:schemeClr val="tx1"/>
                </a:solidFill>
                <a:latin typeface="Times New Roman" pitchFamily="18" charset="0"/>
                <a:cs typeface="Times New Roman" pitchFamily="18" charset="0"/>
              </a:rPr>
              <a:t> </a:t>
            </a:r>
            <a:r>
              <a:rPr lang="en-US" sz="3400" dirty="0" err="1" smtClean="0">
                <a:solidFill>
                  <a:schemeClr val="tx1"/>
                </a:solidFill>
                <a:latin typeface="Times New Roman" pitchFamily="18" charset="0"/>
                <a:cs typeface="Times New Roman" pitchFamily="18" charset="0"/>
              </a:rPr>
              <a:t>singulis</a:t>
            </a:r>
            <a:endParaRPr lang="en-US" sz="34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298416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fontScale="92500" lnSpcReduction="20000"/>
          </a:bodyPr>
          <a:lstStyle/>
          <a:p>
            <a:pPr marL="0" indent="0" algn="ctr">
              <a:buNone/>
            </a:pPr>
            <a:r>
              <a:rPr lang="en-US" sz="3200" dirty="0" smtClean="0">
                <a:solidFill>
                  <a:schemeClr val="tx1"/>
                </a:solidFill>
                <a:latin typeface="Times New Roman" pitchFamily="18" charset="0"/>
                <a:cs typeface="Times New Roman" pitchFamily="18" charset="0"/>
              </a:rPr>
              <a:t>LITERAL RULE</a:t>
            </a:r>
          </a:p>
          <a:p>
            <a:r>
              <a:rPr lang="en-US" sz="3200" dirty="0" smtClean="0">
                <a:solidFill>
                  <a:schemeClr val="tx1"/>
                </a:solidFill>
                <a:latin typeface="Times New Roman" pitchFamily="18" charset="0"/>
                <a:cs typeface="Times New Roman" pitchFamily="18" charset="0"/>
              </a:rPr>
              <a:t>The first primary rule- </a:t>
            </a:r>
            <a:r>
              <a:rPr lang="en-US" sz="3200" i="1" dirty="0" err="1" smtClean="0">
                <a:solidFill>
                  <a:schemeClr val="tx1"/>
                </a:solidFill>
                <a:latin typeface="Times New Roman" pitchFamily="18" charset="0"/>
                <a:cs typeface="Times New Roman" pitchFamily="18" charset="0"/>
              </a:rPr>
              <a:t>litera</a:t>
            </a:r>
            <a:r>
              <a:rPr lang="en-US" sz="3200" i="1" dirty="0" smtClean="0">
                <a:solidFill>
                  <a:schemeClr val="tx1"/>
                </a:solidFill>
                <a:latin typeface="Times New Roman" pitchFamily="18" charset="0"/>
                <a:cs typeface="Times New Roman" pitchFamily="18" charset="0"/>
              </a:rPr>
              <a:t> legis.</a:t>
            </a:r>
          </a:p>
          <a:p>
            <a:r>
              <a:rPr lang="en-US" sz="3200" i="1" dirty="0" err="1" smtClean="0">
                <a:solidFill>
                  <a:schemeClr val="tx1"/>
                </a:solidFill>
                <a:latin typeface="Times New Roman" pitchFamily="18" charset="0"/>
                <a:cs typeface="Times New Roman" pitchFamily="18" charset="0"/>
              </a:rPr>
              <a:t>Verbis</a:t>
            </a:r>
            <a:r>
              <a:rPr lang="en-US" sz="3200" i="1" dirty="0" smtClean="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legis</a:t>
            </a:r>
            <a:r>
              <a:rPr lang="en-US" sz="3200" i="1" dirty="0" smtClean="0">
                <a:solidFill>
                  <a:schemeClr val="tx1"/>
                </a:solidFill>
                <a:latin typeface="Times New Roman" pitchFamily="18" charset="0"/>
                <a:cs typeface="Times New Roman" pitchFamily="18" charset="0"/>
              </a:rPr>
              <a:t> non </a:t>
            </a:r>
            <a:r>
              <a:rPr lang="en-US" sz="3200" i="1" dirty="0" err="1" smtClean="0">
                <a:solidFill>
                  <a:schemeClr val="tx1"/>
                </a:solidFill>
                <a:latin typeface="Times New Roman" pitchFamily="18" charset="0"/>
                <a:cs typeface="Times New Roman" pitchFamily="18" charset="0"/>
              </a:rPr>
              <a:t>est</a:t>
            </a:r>
            <a:r>
              <a:rPr lang="en-US" sz="3200" i="1" dirty="0" smtClean="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recelendum</a:t>
            </a:r>
            <a:r>
              <a:rPr lang="en-US" sz="3200" i="1" dirty="0" smtClean="0">
                <a:solidFill>
                  <a:schemeClr val="tx1"/>
                </a:solidFill>
                <a:latin typeface="Times New Roman" pitchFamily="18" charset="0"/>
                <a:cs typeface="Times New Roman" pitchFamily="18" charset="0"/>
              </a:rPr>
              <a:t>-</a:t>
            </a:r>
            <a:r>
              <a:rPr lang="en-US" sz="3200" dirty="0" smtClean="0">
                <a:solidFill>
                  <a:schemeClr val="tx1"/>
                </a:solidFill>
                <a:latin typeface="Times New Roman" pitchFamily="18" charset="0"/>
                <a:cs typeface="Times New Roman" pitchFamily="18" charset="0"/>
              </a:rPr>
              <a:t> there should be no departure from the words of law.</a:t>
            </a:r>
            <a:endParaRPr lang="en-US" sz="3200" i="1"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Giving </a:t>
            </a:r>
            <a:r>
              <a:rPr lang="en-US" sz="3200" dirty="0">
                <a:solidFill>
                  <a:schemeClr val="tx1"/>
                </a:solidFill>
                <a:latin typeface="Times New Roman" pitchFamily="18" charset="0"/>
                <a:cs typeface="Times New Roman" pitchFamily="18" charset="0"/>
              </a:rPr>
              <a:t>words their ordinary and natural meaning is known as </a:t>
            </a:r>
            <a:r>
              <a:rPr lang="en-US" sz="3200" dirty="0" smtClean="0">
                <a:solidFill>
                  <a:schemeClr val="tx1"/>
                </a:solidFill>
                <a:latin typeface="Times New Roman" pitchFamily="18" charset="0"/>
                <a:cs typeface="Times New Roman" pitchFamily="18" charset="0"/>
              </a:rPr>
              <a:t>literal interpretation.</a:t>
            </a:r>
          </a:p>
          <a:p>
            <a:r>
              <a:rPr lang="en-US" sz="3200" dirty="0" smtClean="0">
                <a:solidFill>
                  <a:schemeClr val="tx1"/>
                </a:solidFill>
                <a:latin typeface="Times New Roman" pitchFamily="18" charset="0"/>
                <a:cs typeface="Times New Roman" pitchFamily="18" charset="0"/>
              </a:rPr>
              <a:t>This rule was laid down </a:t>
            </a:r>
            <a:r>
              <a:rPr lang="en-US" sz="3200" dirty="0">
                <a:solidFill>
                  <a:schemeClr val="tx1"/>
                </a:solidFill>
                <a:latin typeface="Times New Roman" pitchFamily="18" charset="0"/>
                <a:cs typeface="Times New Roman" pitchFamily="18" charset="0"/>
              </a:rPr>
              <a:t>in Sussex Peerage </a:t>
            </a:r>
            <a:r>
              <a:rPr lang="en-US" sz="3200" dirty="0" smtClean="0">
                <a:solidFill>
                  <a:schemeClr val="tx1"/>
                </a:solidFill>
                <a:latin typeface="Times New Roman" pitchFamily="18" charset="0"/>
                <a:cs typeface="Times New Roman" pitchFamily="18" charset="0"/>
              </a:rPr>
              <a:t>Case (1884):</a:t>
            </a:r>
          </a:p>
          <a:p>
            <a:pPr marL="0" indent="0">
              <a:buNone/>
            </a:pPr>
            <a:r>
              <a:rPr lang="en-US" sz="3200" i="1" dirty="0" smtClean="0">
                <a:solidFill>
                  <a:schemeClr val="tx1"/>
                </a:solidFill>
                <a:latin typeface="Times New Roman" pitchFamily="18" charset="0"/>
                <a:cs typeface="Times New Roman" pitchFamily="18" charset="0"/>
              </a:rPr>
              <a:t>“</a:t>
            </a:r>
            <a:r>
              <a:rPr lang="en-US" sz="3200" i="1" dirty="0">
                <a:latin typeface="Times New Roman" pitchFamily="18" charset="0"/>
                <a:cs typeface="Times New Roman" pitchFamily="18" charset="0"/>
              </a:rPr>
              <a:t>If the words of the statute are in themselves precise and unambiguous, then no more can be necessary than to expound those words in their natural and ordinary sense. But if any doubt arises from the terms employed by the Legislature, it has always been held a safe mean of collecting the intention to call in aid the ground and cause of making the statute, and to have recourse to the </a:t>
            </a:r>
            <a:r>
              <a:rPr lang="en-US" sz="3200" i="1" dirty="0" smtClean="0">
                <a:latin typeface="Times New Roman" pitchFamily="18" charset="0"/>
                <a:cs typeface="Times New Roman" pitchFamily="18" charset="0"/>
              </a:rPr>
              <a:t>preamble</a:t>
            </a:r>
            <a:r>
              <a:rPr lang="en-US" sz="3200" i="1" dirty="0" smtClean="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1298416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6019800"/>
          </a:xfrm>
        </p:spPr>
        <p:txBody>
          <a:bodyPr>
            <a:normAutofit fontScale="92500" lnSpcReduction="20000"/>
          </a:bodyPr>
          <a:lstStyle/>
          <a:p>
            <a:r>
              <a:rPr lang="en-US" sz="3200" dirty="0" smtClean="0">
                <a:solidFill>
                  <a:schemeClr val="tx1"/>
                </a:solidFill>
                <a:latin typeface="Times New Roman" pitchFamily="18" charset="0"/>
                <a:cs typeface="Times New Roman" pitchFamily="18" charset="0"/>
              </a:rPr>
              <a:t>The basic rule is to look at the intention of the legislature.</a:t>
            </a:r>
          </a:p>
          <a:p>
            <a:r>
              <a:rPr lang="en-US" sz="3200" dirty="0" smtClean="0">
                <a:solidFill>
                  <a:schemeClr val="tx1"/>
                </a:solidFill>
                <a:latin typeface="Times New Roman" pitchFamily="18" charset="0"/>
                <a:cs typeface="Times New Roman" pitchFamily="18" charset="0"/>
              </a:rPr>
              <a:t>According to the proponents of this rule a judge cannot use his own subjectivity to replace legislator’s subjectivity.</a:t>
            </a:r>
          </a:p>
          <a:p>
            <a:r>
              <a:rPr lang="en-US" sz="3200" dirty="0" smtClean="0">
                <a:solidFill>
                  <a:schemeClr val="tx1"/>
                </a:solidFill>
                <a:latin typeface="Times New Roman" pitchFamily="18" charset="0"/>
                <a:cs typeface="Times New Roman" pitchFamily="18" charset="0"/>
              </a:rPr>
              <a:t>This rule does not allow flexibility and discards any deviation from the legislative intent. </a:t>
            </a:r>
            <a:r>
              <a:rPr lang="en-US" sz="3200" b="1" dirty="0" smtClean="0">
                <a:solidFill>
                  <a:schemeClr val="tx1"/>
                </a:solidFill>
                <a:latin typeface="Times New Roman" pitchFamily="18" charset="0"/>
                <a:cs typeface="Times New Roman" pitchFamily="18" charset="0"/>
              </a:rPr>
              <a:t>Lord </a:t>
            </a:r>
            <a:r>
              <a:rPr lang="en-US" sz="3200" b="1" dirty="0" err="1" smtClean="0">
                <a:solidFill>
                  <a:schemeClr val="tx1"/>
                </a:solidFill>
                <a:latin typeface="Times New Roman" pitchFamily="18" charset="0"/>
                <a:cs typeface="Times New Roman" pitchFamily="18" charset="0"/>
              </a:rPr>
              <a:t>Esher</a:t>
            </a:r>
            <a:r>
              <a:rPr lang="en-US" sz="3200" b="1" dirty="0" smtClean="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in  </a:t>
            </a:r>
            <a:r>
              <a:rPr lang="en-US" sz="3200" i="1" dirty="0">
                <a:solidFill>
                  <a:schemeClr val="tx1"/>
                </a:solidFill>
                <a:latin typeface="Times New Roman" pitchFamily="18" charset="0"/>
                <a:cs typeface="Times New Roman" pitchFamily="18" charset="0"/>
              </a:rPr>
              <a:t>R. v. The Judge of the City of London </a:t>
            </a:r>
            <a:r>
              <a:rPr lang="en-US" sz="3200" i="1" dirty="0" smtClean="0">
                <a:solidFill>
                  <a:schemeClr val="tx1"/>
                </a:solidFill>
                <a:latin typeface="Times New Roman" pitchFamily="18" charset="0"/>
                <a:cs typeface="Times New Roman" pitchFamily="18" charset="0"/>
              </a:rPr>
              <a:t>Court </a:t>
            </a:r>
            <a:r>
              <a:rPr lang="en-US" sz="3200" dirty="0" smtClean="0">
                <a:solidFill>
                  <a:schemeClr val="tx1"/>
                </a:solidFill>
                <a:latin typeface="Times New Roman" pitchFamily="18" charset="0"/>
                <a:cs typeface="Times New Roman" pitchFamily="18" charset="0"/>
              </a:rPr>
              <a:t>stated </a:t>
            </a:r>
            <a:r>
              <a:rPr lang="en-US" sz="3200" dirty="0">
                <a:solidFill>
                  <a:schemeClr val="tx1"/>
                </a:solidFill>
                <a:latin typeface="Times New Roman" pitchFamily="18" charset="0"/>
                <a:cs typeface="Times New Roman" pitchFamily="18" charset="0"/>
              </a:rPr>
              <a:t>that</a:t>
            </a:r>
          </a:p>
          <a:p>
            <a:pPr marL="0" indent="0">
              <a:buNone/>
            </a:pPr>
            <a:r>
              <a:rPr lang="en-US" sz="3200" dirty="0" smtClean="0">
                <a:solidFill>
                  <a:schemeClr val="tx1"/>
                </a:solidFill>
                <a:latin typeface="Times New Roman" pitchFamily="18" charset="0"/>
                <a:cs typeface="Times New Roman" pitchFamily="18" charset="0"/>
              </a:rPr>
              <a:t>	“</a:t>
            </a:r>
            <a:r>
              <a:rPr lang="en-US" sz="3200" i="1" dirty="0" smtClean="0">
                <a:solidFill>
                  <a:schemeClr val="tx1"/>
                </a:solidFill>
                <a:latin typeface="Times New Roman" pitchFamily="18" charset="0"/>
                <a:cs typeface="Times New Roman" pitchFamily="18" charset="0"/>
              </a:rPr>
              <a:t>if </a:t>
            </a:r>
            <a:r>
              <a:rPr lang="en-US" sz="3200" i="1" dirty="0">
                <a:solidFill>
                  <a:schemeClr val="tx1"/>
                </a:solidFill>
                <a:latin typeface="Times New Roman" pitchFamily="18" charset="0"/>
                <a:cs typeface="Times New Roman" pitchFamily="18" charset="0"/>
              </a:rPr>
              <a:t>the words of an Act are clear you must </a:t>
            </a:r>
            <a:r>
              <a:rPr lang="en-US" sz="3200" i="1" dirty="0" smtClean="0">
                <a:solidFill>
                  <a:schemeClr val="tx1"/>
                </a:solidFill>
                <a:latin typeface="Times New Roman" pitchFamily="18" charset="0"/>
                <a:cs typeface="Times New Roman" pitchFamily="18" charset="0"/>
              </a:rPr>
              <a:t>	follow them</a:t>
            </a:r>
            <a:r>
              <a:rPr lang="en-US" sz="3200" i="1" dirty="0">
                <a:solidFill>
                  <a:schemeClr val="tx1"/>
                </a:solidFill>
                <a:latin typeface="Times New Roman" pitchFamily="18" charset="0"/>
                <a:cs typeface="Times New Roman" pitchFamily="18" charset="0"/>
              </a:rPr>
              <a:t>, even </a:t>
            </a:r>
            <a:r>
              <a:rPr lang="en-US" sz="3200" i="1" dirty="0" smtClean="0">
                <a:solidFill>
                  <a:schemeClr val="tx1"/>
                </a:solidFill>
                <a:latin typeface="Times New Roman" pitchFamily="18" charset="0"/>
                <a:cs typeface="Times New Roman" pitchFamily="18" charset="0"/>
              </a:rPr>
              <a:t>though they </a:t>
            </a:r>
            <a:r>
              <a:rPr lang="en-US" sz="3200" i="1" dirty="0">
                <a:solidFill>
                  <a:schemeClr val="tx1"/>
                </a:solidFill>
                <a:latin typeface="Times New Roman" pitchFamily="18" charset="0"/>
                <a:cs typeface="Times New Roman" pitchFamily="18" charset="0"/>
              </a:rPr>
              <a:t>lead to manifest </a:t>
            </a:r>
            <a:r>
              <a:rPr lang="en-US" sz="3200" i="1" dirty="0" smtClean="0">
                <a:solidFill>
                  <a:schemeClr val="tx1"/>
                </a:solidFill>
                <a:latin typeface="Times New Roman" pitchFamily="18" charset="0"/>
                <a:cs typeface="Times New Roman" pitchFamily="18" charset="0"/>
              </a:rPr>
              <a:t>	absurdity”</a:t>
            </a:r>
          </a:p>
          <a:p>
            <a:r>
              <a:rPr lang="en-US" sz="3200" dirty="0" smtClean="0">
                <a:solidFill>
                  <a:schemeClr val="tx1"/>
                </a:solidFill>
                <a:latin typeface="Times New Roman" pitchFamily="18" charset="0"/>
                <a:cs typeface="Times New Roman" pitchFamily="18" charset="0"/>
              </a:rPr>
              <a:t>The supporters of this rule </a:t>
            </a:r>
            <a:r>
              <a:rPr lang="en-US" sz="3200" dirty="0">
                <a:solidFill>
                  <a:schemeClr val="tx1"/>
                </a:solidFill>
                <a:latin typeface="Times New Roman" pitchFamily="18" charset="0"/>
                <a:cs typeface="Times New Roman" pitchFamily="18" charset="0"/>
              </a:rPr>
              <a:t>say that  It is the duty of the court not to modify </a:t>
            </a:r>
            <a:r>
              <a:rPr lang="en-US" sz="3200" dirty="0" smtClean="0">
                <a:solidFill>
                  <a:schemeClr val="tx1"/>
                </a:solidFill>
                <a:latin typeface="Times New Roman" pitchFamily="18" charset="0"/>
                <a:cs typeface="Times New Roman" pitchFamily="18" charset="0"/>
              </a:rPr>
              <a:t>the language </a:t>
            </a:r>
            <a:r>
              <a:rPr lang="en-US" sz="3200" dirty="0">
                <a:solidFill>
                  <a:schemeClr val="tx1"/>
                </a:solidFill>
                <a:latin typeface="Times New Roman" pitchFamily="18" charset="0"/>
                <a:cs typeface="Times New Roman" pitchFamily="18" charset="0"/>
              </a:rPr>
              <a:t>of the </a:t>
            </a:r>
            <a:r>
              <a:rPr lang="en-US" sz="3200" dirty="0" smtClean="0">
                <a:solidFill>
                  <a:schemeClr val="tx1"/>
                </a:solidFill>
                <a:latin typeface="Times New Roman" pitchFamily="18" charset="0"/>
                <a:cs typeface="Times New Roman" pitchFamily="18" charset="0"/>
              </a:rPr>
              <a:t>Act.</a:t>
            </a:r>
          </a:p>
        </p:txBody>
      </p:sp>
    </p:spTree>
    <p:extLst>
      <p:ext uri="{BB962C8B-B14F-4D97-AF65-F5344CB8AC3E}">
        <p14:creationId xmlns:p14="http://schemas.microsoft.com/office/powerpoint/2010/main" xmlns="" val="1298416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943600"/>
          </a:xfrm>
        </p:spPr>
        <p:txBody>
          <a:bodyPr>
            <a:noAutofit/>
          </a:bodyPr>
          <a:lstStyle/>
          <a:p>
            <a:pPr marL="0" indent="0">
              <a:buNone/>
            </a:pPr>
            <a:r>
              <a:rPr lang="en-US" sz="2800" i="1" dirty="0" err="1" smtClean="0">
                <a:solidFill>
                  <a:schemeClr val="tx1"/>
                </a:solidFill>
                <a:latin typeface="Times New Roman" pitchFamily="18" charset="0"/>
                <a:cs typeface="Times New Roman" pitchFamily="18" charset="0"/>
              </a:rPr>
              <a:t>Maqbool</a:t>
            </a:r>
            <a:r>
              <a:rPr lang="en-US" sz="2800" i="1" dirty="0" smtClean="0">
                <a:solidFill>
                  <a:schemeClr val="tx1"/>
                </a:solidFill>
                <a:latin typeface="Times New Roman" pitchFamily="18" charset="0"/>
                <a:cs typeface="Times New Roman" pitchFamily="18" charset="0"/>
              </a:rPr>
              <a:t> </a:t>
            </a:r>
            <a:r>
              <a:rPr lang="en-US" sz="2800" i="1" dirty="0" err="1">
                <a:solidFill>
                  <a:schemeClr val="tx1"/>
                </a:solidFill>
                <a:latin typeface="Times New Roman" pitchFamily="18" charset="0"/>
                <a:cs typeface="Times New Roman" pitchFamily="18" charset="0"/>
              </a:rPr>
              <a:t>Hussain</a:t>
            </a:r>
            <a:r>
              <a:rPr lang="en-US" sz="2800" i="1" dirty="0">
                <a:solidFill>
                  <a:schemeClr val="tx1"/>
                </a:solidFill>
                <a:latin typeface="Times New Roman" pitchFamily="18" charset="0"/>
                <a:cs typeface="Times New Roman" pitchFamily="18" charset="0"/>
              </a:rPr>
              <a:t> v State of </a:t>
            </a:r>
            <a:r>
              <a:rPr lang="en-US" sz="2800" i="1" dirty="0" smtClean="0">
                <a:solidFill>
                  <a:schemeClr val="tx1"/>
                </a:solidFill>
                <a:latin typeface="Times New Roman" pitchFamily="18" charset="0"/>
                <a:cs typeface="Times New Roman" pitchFamily="18" charset="0"/>
              </a:rPr>
              <a:t>Bombay</a:t>
            </a:r>
          </a:p>
          <a:p>
            <a:pPr marL="0" indent="0">
              <a:buNone/>
            </a:pPr>
            <a:r>
              <a:rPr lang="en-US" sz="2800" dirty="0" smtClean="0">
                <a:solidFill>
                  <a:schemeClr val="tx1"/>
                </a:solidFill>
                <a:latin typeface="Times New Roman" pitchFamily="18" charset="0"/>
                <a:cs typeface="Times New Roman" pitchFamily="18" charset="0"/>
              </a:rPr>
              <a:t>The </a:t>
            </a:r>
            <a:r>
              <a:rPr lang="en-US" sz="2800" dirty="0">
                <a:solidFill>
                  <a:schemeClr val="tx1"/>
                </a:solidFill>
                <a:latin typeface="Times New Roman" pitchFamily="18" charset="0"/>
                <a:cs typeface="Times New Roman" pitchFamily="18" charset="0"/>
              </a:rPr>
              <a:t>appellant, a citizen of </a:t>
            </a:r>
            <a:r>
              <a:rPr lang="en-US" sz="2800" dirty="0" smtClean="0">
                <a:solidFill>
                  <a:schemeClr val="tx1"/>
                </a:solidFill>
                <a:latin typeface="Times New Roman" pitchFamily="18" charset="0"/>
                <a:cs typeface="Times New Roman" pitchFamily="18" charset="0"/>
              </a:rPr>
              <a:t>India, on </a:t>
            </a:r>
            <a:r>
              <a:rPr lang="en-US" sz="2800" dirty="0">
                <a:solidFill>
                  <a:schemeClr val="tx1"/>
                </a:solidFill>
                <a:latin typeface="Times New Roman" pitchFamily="18" charset="0"/>
                <a:cs typeface="Times New Roman" pitchFamily="18" charset="0"/>
              </a:rPr>
              <a:t>arrival at an airport did not declare that he brought gold with </a:t>
            </a:r>
            <a:r>
              <a:rPr lang="en-US" sz="2800" dirty="0" smtClean="0">
                <a:solidFill>
                  <a:schemeClr val="tx1"/>
                </a:solidFill>
                <a:latin typeface="Times New Roman" pitchFamily="18" charset="0"/>
                <a:cs typeface="Times New Roman" pitchFamily="18" charset="0"/>
              </a:rPr>
              <a:t>him. Gold</a:t>
            </a:r>
            <a:r>
              <a:rPr lang="en-US" sz="2800" dirty="0">
                <a:solidFill>
                  <a:schemeClr val="tx1"/>
                </a:solidFill>
                <a:latin typeface="Times New Roman" pitchFamily="18" charset="0"/>
                <a:cs typeface="Times New Roman" pitchFamily="18" charset="0"/>
              </a:rPr>
              <a:t>, found in his possession during search in violation of </a:t>
            </a:r>
            <a:r>
              <a:rPr lang="en-US" sz="2800" dirty="0" smtClean="0">
                <a:solidFill>
                  <a:schemeClr val="tx1"/>
                </a:solidFill>
                <a:latin typeface="Times New Roman" pitchFamily="18" charset="0"/>
                <a:cs typeface="Times New Roman" pitchFamily="18" charset="0"/>
              </a:rPr>
              <a:t>government notification</a:t>
            </a:r>
            <a:r>
              <a:rPr lang="en-US" sz="2800" dirty="0">
                <a:solidFill>
                  <a:schemeClr val="tx1"/>
                </a:solidFill>
                <a:latin typeface="Times New Roman" pitchFamily="18" charset="0"/>
                <a:cs typeface="Times New Roman" pitchFamily="18" charset="0"/>
              </a:rPr>
              <a:t>, was confiscated under </a:t>
            </a:r>
            <a:r>
              <a:rPr lang="en-US" sz="2800" dirty="0" smtClean="0">
                <a:solidFill>
                  <a:schemeClr val="tx1"/>
                </a:solidFill>
                <a:latin typeface="Times New Roman" pitchFamily="18" charset="0"/>
                <a:cs typeface="Times New Roman" pitchFamily="18" charset="0"/>
              </a:rPr>
              <a:t>Sea </a:t>
            </a:r>
            <a:r>
              <a:rPr lang="en-US" sz="2800" dirty="0">
                <a:solidFill>
                  <a:schemeClr val="tx1"/>
                </a:solidFill>
                <a:latin typeface="Times New Roman" pitchFamily="18" charset="0"/>
                <a:cs typeface="Times New Roman" pitchFamily="18" charset="0"/>
              </a:rPr>
              <a:t>Customs Act, </a:t>
            </a:r>
            <a:r>
              <a:rPr lang="en-US" sz="2800" dirty="0" smtClean="0">
                <a:solidFill>
                  <a:schemeClr val="tx1"/>
                </a:solidFill>
                <a:latin typeface="Times New Roman" pitchFamily="18" charset="0"/>
                <a:cs typeface="Times New Roman" pitchFamily="18" charset="0"/>
              </a:rPr>
              <a:t>1878. He </a:t>
            </a:r>
            <a:r>
              <a:rPr lang="en-US" sz="2800" dirty="0">
                <a:solidFill>
                  <a:schemeClr val="tx1"/>
                </a:solidFill>
                <a:latin typeface="Times New Roman" pitchFamily="18" charset="0"/>
                <a:cs typeface="Times New Roman" pitchFamily="18" charset="0"/>
              </a:rPr>
              <a:t>was </a:t>
            </a:r>
            <a:r>
              <a:rPr lang="en-US" sz="2800" dirty="0" smtClean="0">
                <a:solidFill>
                  <a:schemeClr val="tx1"/>
                </a:solidFill>
                <a:latin typeface="Times New Roman" pitchFamily="18" charset="0"/>
                <a:cs typeface="Times New Roman" pitchFamily="18" charset="0"/>
              </a:rPr>
              <a:t>also charged </a:t>
            </a:r>
            <a:r>
              <a:rPr lang="en-US" sz="2800" dirty="0">
                <a:solidFill>
                  <a:schemeClr val="tx1"/>
                </a:solidFill>
                <a:latin typeface="Times New Roman" pitchFamily="18" charset="0"/>
                <a:cs typeface="Times New Roman" pitchFamily="18" charset="0"/>
              </a:rPr>
              <a:t>under </a:t>
            </a:r>
            <a:r>
              <a:rPr lang="en-US" sz="2800" dirty="0" smtClean="0">
                <a:solidFill>
                  <a:schemeClr val="tx1"/>
                </a:solidFill>
                <a:latin typeface="Times New Roman" pitchFamily="18" charset="0"/>
                <a:cs typeface="Times New Roman" pitchFamily="18" charset="0"/>
              </a:rPr>
              <a:t>Foreign </a:t>
            </a:r>
            <a:r>
              <a:rPr lang="en-US" sz="2800" dirty="0">
                <a:solidFill>
                  <a:schemeClr val="tx1"/>
                </a:solidFill>
                <a:latin typeface="Times New Roman" pitchFamily="18" charset="0"/>
                <a:cs typeface="Times New Roman" pitchFamily="18" charset="0"/>
              </a:rPr>
              <a:t>Exchange Regulation </a:t>
            </a:r>
            <a:r>
              <a:rPr lang="en-US" sz="2800" dirty="0" smtClean="0">
                <a:solidFill>
                  <a:schemeClr val="tx1"/>
                </a:solidFill>
                <a:latin typeface="Times New Roman" pitchFamily="18" charset="0"/>
                <a:cs typeface="Times New Roman" pitchFamily="18" charset="0"/>
              </a:rPr>
              <a:t>Act. The </a:t>
            </a:r>
            <a:r>
              <a:rPr lang="en-US" sz="2800" dirty="0">
                <a:solidFill>
                  <a:schemeClr val="tx1"/>
                </a:solidFill>
                <a:latin typeface="Times New Roman" pitchFamily="18" charset="0"/>
                <a:cs typeface="Times New Roman" pitchFamily="18" charset="0"/>
              </a:rPr>
              <a:t>appellant pleaded that his trial under the Act was </a:t>
            </a:r>
            <a:r>
              <a:rPr lang="en-US" sz="2800" dirty="0" smtClean="0">
                <a:solidFill>
                  <a:schemeClr val="tx1"/>
                </a:solidFill>
                <a:latin typeface="Times New Roman" pitchFamily="18" charset="0"/>
                <a:cs typeface="Times New Roman" pitchFamily="18" charset="0"/>
              </a:rPr>
              <a:t>violative of </a:t>
            </a:r>
            <a:r>
              <a:rPr lang="en-US" sz="2800" dirty="0">
                <a:solidFill>
                  <a:schemeClr val="tx1"/>
                </a:solidFill>
                <a:latin typeface="Times New Roman" pitchFamily="18" charset="0"/>
                <a:cs typeface="Times New Roman" pitchFamily="18" charset="0"/>
              </a:rPr>
              <a:t>Art 20(2) of the constitution relating to double jeopardy as he </a:t>
            </a:r>
            <a:r>
              <a:rPr lang="en-US" sz="2800" dirty="0" smtClean="0">
                <a:solidFill>
                  <a:schemeClr val="tx1"/>
                </a:solidFill>
                <a:latin typeface="Times New Roman" pitchFamily="18" charset="0"/>
                <a:cs typeface="Times New Roman" pitchFamily="18" charset="0"/>
              </a:rPr>
              <a:t>was already </a:t>
            </a:r>
            <a:r>
              <a:rPr lang="en-US" sz="2800" dirty="0">
                <a:solidFill>
                  <a:schemeClr val="tx1"/>
                </a:solidFill>
                <a:latin typeface="Times New Roman" pitchFamily="18" charset="0"/>
                <a:cs typeface="Times New Roman" pitchFamily="18" charset="0"/>
              </a:rPr>
              <a:t>punished for his act by was of confiscation of the gold. It </a:t>
            </a:r>
            <a:r>
              <a:rPr lang="en-US" sz="2800" dirty="0" smtClean="0">
                <a:solidFill>
                  <a:schemeClr val="tx1"/>
                </a:solidFill>
                <a:latin typeface="Times New Roman" pitchFamily="18" charset="0"/>
                <a:cs typeface="Times New Roman" pitchFamily="18" charset="0"/>
              </a:rPr>
              <a:t>was held </a:t>
            </a:r>
            <a:r>
              <a:rPr lang="en-US" sz="2800" dirty="0">
                <a:solidFill>
                  <a:schemeClr val="tx1"/>
                </a:solidFill>
                <a:latin typeface="Times New Roman" pitchFamily="18" charset="0"/>
                <a:cs typeface="Times New Roman" pitchFamily="18" charset="0"/>
              </a:rPr>
              <a:t>by the Supreme Court that the sea customs authority is not </a:t>
            </a:r>
            <a:r>
              <a:rPr lang="en-US" sz="2800" dirty="0" smtClean="0">
                <a:solidFill>
                  <a:schemeClr val="tx1"/>
                </a:solidFill>
                <a:latin typeface="Times New Roman" pitchFamily="18" charset="0"/>
                <a:cs typeface="Times New Roman" pitchFamily="18" charset="0"/>
              </a:rPr>
              <a:t>a court </a:t>
            </a:r>
            <a:r>
              <a:rPr lang="en-US" sz="2800" dirty="0">
                <a:solidFill>
                  <a:schemeClr val="tx1"/>
                </a:solidFill>
                <a:latin typeface="Times New Roman" pitchFamily="18" charset="0"/>
                <a:cs typeface="Times New Roman" pitchFamily="18" charset="0"/>
              </a:rPr>
              <a:t>or a judicial tribunal and the confiscation is not a penalty</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298416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943600"/>
          </a:xfrm>
        </p:spPr>
        <p:txBody>
          <a:bodyPr>
            <a:normAutofit lnSpcReduction="10000"/>
          </a:bodyPr>
          <a:lstStyle/>
          <a:p>
            <a:pPr marL="0" indent="0">
              <a:buNone/>
            </a:pPr>
            <a:r>
              <a:rPr lang="en-US" sz="3200" i="1" dirty="0" smtClean="0">
                <a:solidFill>
                  <a:schemeClr val="tx1"/>
                </a:solidFill>
                <a:latin typeface="Times New Roman" pitchFamily="18" charset="0"/>
                <a:cs typeface="Times New Roman" pitchFamily="18" charset="0"/>
              </a:rPr>
              <a:t>Municipal </a:t>
            </a:r>
            <a:r>
              <a:rPr lang="en-US" sz="3200" i="1" dirty="0">
                <a:solidFill>
                  <a:schemeClr val="tx1"/>
                </a:solidFill>
                <a:latin typeface="Times New Roman" pitchFamily="18" charset="0"/>
                <a:cs typeface="Times New Roman" pitchFamily="18" charset="0"/>
              </a:rPr>
              <a:t>board v State transport </a:t>
            </a:r>
            <a:r>
              <a:rPr lang="en-US" sz="3200" i="1" dirty="0" err="1" smtClean="0">
                <a:solidFill>
                  <a:schemeClr val="tx1"/>
                </a:solidFill>
                <a:latin typeface="Times New Roman" pitchFamily="18" charset="0"/>
                <a:cs typeface="Times New Roman" pitchFamily="18" charset="0"/>
              </a:rPr>
              <a:t>authority,Rajasthan</a:t>
            </a:r>
            <a:endParaRPr lang="en-US" sz="3200" i="1" dirty="0" smtClean="0">
              <a:solidFill>
                <a:schemeClr val="tx1"/>
              </a:solidFill>
              <a:latin typeface="Times New Roman" pitchFamily="18" charset="0"/>
              <a:cs typeface="Times New Roman" pitchFamily="18" charset="0"/>
            </a:endParaRPr>
          </a:p>
          <a:p>
            <a:pPr marL="0" indent="0">
              <a:buNone/>
            </a:pPr>
            <a:r>
              <a:rPr lang="en-US" sz="3200" dirty="0" smtClean="0">
                <a:solidFill>
                  <a:schemeClr val="tx1"/>
                </a:solidFill>
                <a:latin typeface="Times New Roman" pitchFamily="18" charset="0"/>
                <a:cs typeface="Times New Roman" pitchFamily="18" charset="0"/>
              </a:rPr>
              <a:t>According </a:t>
            </a:r>
            <a:r>
              <a:rPr lang="en-US" sz="3200" dirty="0">
                <a:solidFill>
                  <a:schemeClr val="tx1"/>
                </a:solidFill>
                <a:latin typeface="Times New Roman" pitchFamily="18" charset="0"/>
                <a:cs typeface="Times New Roman" pitchFamily="18" charset="0"/>
              </a:rPr>
              <a:t>to </a:t>
            </a:r>
            <a:r>
              <a:rPr lang="en-US" sz="3200" dirty="0" smtClean="0">
                <a:solidFill>
                  <a:schemeClr val="tx1"/>
                </a:solidFill>
                <a:latin typeface="Times New Roman" pitchFamily="18" charset="0"/>
                <a:cs typeface="Times New Roman" pitchFamily="18" charset="0"/>
              </a:rPr>
              <a:t>S. </a:t>
            </a:r>
            <a:r>
              <a:rPr lang="en-US" sz="3200" dirty="0">
                <a:solidFill>
                  <a:schemeClr val="tx1"/>
                </a:solidFill>
                <a:latin typeface="Times New Roman" pitchFamily="18" charset="0"/>
                <a:cs typeface="Times New Roman" pitchFamily="18" charset="0"/>
              </a:rPr>
              <a:t>64 A of the Motor vehicles Act, </a:t>
            </a:r>
            <a:r>
              <a:rPr lang="en-US" sz="3200" dirty="0" smtClean="0">
                <a:solidFill>
                  <a:schemeClr val="tx1"/>
                </a:solidFill>
                <a:latin typeface="Times New Roman" pitchFamily="18" charset="0"/>
                <a:cs typeface="Times New Roman" pitchFamily="18" charset="0"/>
              </a:rPr>
              <a:t>1939 “an application </a:t>
            </a:r>
            <a:r>
              <a:rPr lang="en-US" sz="3200" dirty="0">
                <a:solidFill>
                  <a:schemeClr val="tx1"/>
                </a:solidFill>
                <a:latin typeface="Times New Roman" pitchFamily="18" charset="0"/>
                <a:cs typeface="Times New Roman" pitchFamily="18" charset="0"/>
              </a:rPr>
              <a:t>against the change of location of a bus stand could </a:t>
            </a:r>
            <a:r>
              <a:rPr lang="en-US" sz="3200" dirty="0" smtClean="0">
                <a:solidFill>
                  <a:schemeClr val="tx1"/>
                </a:solidFill>
                <a:latin typeface="Times New Roman" pitchFamily="18" charset="0"/>
                <a:cs typeface="Times New Roman" pitchFamily="18" charset="0"/>
              </a:rPr>
              <a:t>be made </a:t>
            </a:r>
            <a:r>
              <a:rPr lang="en-US" sz="3200" dirty="0">
                <a:solidFill>
                  <a:schemeClr val="tx1"/>
                </a:solidFill>
                <a:latin typeface="Times New Roman" pitchFamily="18" charset="0"/>
                <a:cs typeface="Times New Roman" pitchFamily="18" charset="0"/>
              </a:rPr>
              <a:t>within 30 days of receipt of order of regional transport </a:t>
            </a:r>
            <a:r>
              <a:rPr lang="en-US" sz="3200" dirty="0" smtClean="0">
                <a:solidFill>
                  <a:schemeClr val="tx1"/>
                </a:solidFill>
                <a:latin typeface="Times New Roman" pitchFamily="18" charset="0"/>
                <a:cs typeface="Times New Roman" pitchFamily="18" charset="0"/>
              </a:rPr>
              <a:t>authority”. The application was </a:t>
            </a:r>
            <a:r>
              <a:rPr lang="en-US" sz="3200" dirty="0">
                <a:solidFill>
                  <a:schemeClr val="tx1"/>
                </a:solidFill>
                <a:latin typeface="Times New Roman" pitchFamily="18" charset="0"/>
                <a:cs typeface="Times New Roman" pitchFamily="18" charset="0"/>
              </a:rPr>
              <a:t>moved after 30 days on the contention that statute must be </a:t>
            </a:r>
            <a:r>
              <a:rPr lang="en-US" sz="3200" dirty="0" smtClean="0">
                <a:solidFill>
                  <a:schemeClr val="tx1"/>
                </a:solidFill>
                <a:latin typeface="Times New Roman" pitchFamily="18" charset="0"/>
                <a:cs typeface="Times New Roman" pitchFamily="18" charset="0"/>
              </a:rPr>
              <a:t>read as </a:t>
            </a:r>
            <a:r>
              <a:rPr lang="en-US" sz="3200" dirty="0">
                <a:solidFill>
                  <a:schemeClr val="tx1"/>
                </a:solidFill>
                <a:latin typeface="Times New Roman" pitchFamily="18" charset="0"/>
                <a:cs typeface="Times New Roman" pitchFamily="18" charset="0"/>
              </a:rPr>
              <a:t>“30 days from the knowledge of the </a:t>
            </a:r>
            <a:r>
              <a:rPr lang="en-US" sz="3200" dirty="0" smtClean="0">
                <a:solidFill>
                  <a:schemeClr val="tx1"/>
                </a:solidFill>
                <a:latin typeface="Times New Roman" pitchFamily="18" charset="0"/>
                <a:cs typeface="Times New Roman" pitchFamily="18" charset="0"/>
              </a:rPr>
              <a:t>order”</a:t>
            </a:r>
          </a:p>
          <a:p>
            <a:pPr marL="0" indent="0">
              <a:buNone/>
            </a:pPr>
            <a:r>
              <a:rPr lang="en-US" sz="3200" dirty="0">
                <a:solidFill>
                  <a:schemeClr val="tx1"/>
                </a:solidFill>
                <a:latin typeface="Times New Roman" pitchFamily="18" charset="0"/>
                <a:cs typeface="Times New Roman" pitchFamily="18" charset="0"/>
              </a:rPr>
              <a:t>The Supreme Court held that literal interpretation must be made </a:t>
            </a:r>
            <a:r>
              <a:rPr lang="en-US" sz="3200" dirty="0" smtClean="0">
                <a:solidFill>
                  <a:schemeClr val="tx1"/>
                </a:solidFill>
                <a:latin typeface="Times New Roman" pitchFamily="18" charset="0"/>
                <a:cs typeface="Times New Roman" pitchFamily="18" charset="0"/>
              </a:rPr>
              <a:t>and hence </a:t>
            </a:r>
            <a:r>
              <a:rPr lang="en-US" sz="3200" dirty="0">
                <a:solidFill>
                  <a:schemeClr val="tx1"/>
                </a:solidFill>
                <a:latin typeface="Times New Roman" pitchFamily="18" charset="0"/>
                <a:cs typeface="Times New Roman" pitchFamily="18" charset="0"/>
              </a:rPr>
              <a:t>rejected the application as invalid.</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66809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943600"/>
          </a:xfrm>
        </p:spPr>
        <p:txBody>
          <a:bodyPr>
            <a:normAutofit/>
          </a:bodyPr>
          <a:lstStyle/>
          <a:p>
            <a:pPr marL="0" indent="0">
              <a:buNone/>
            </a:pPr>
            <a:r>
              <a:rPr lang="en-US" sz="3200" i="1" dirty="0" err="1" smtClean="0">
                <a:solidFill>
                  <a:schemeClr val="tx1"/>
                </a:solidFill>
                <a:latin typeface="Times New Roman" pitchFamily="18" charset="0"/>
                <a:cs typeface="Times New Roman" pitchFamily="18" charset="0"/>
              </a:rPr>
              <a:t>Madan</a:t>
            </a:r>
            <a:r>
              <a:rPr lang="en-US" sz="3200" i="1" dirty="0" smtClean="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mohan</a:t>
            </a:r>
            <a:r>
              <a:rPr lang="en-US" sz="3200" i="1" dirty="0">
                <a:solidFill>
                  <a:schemeClr val="tx1"/>
                </a:solidFill>
                <a:latin typeface="Times New Roman" pitchFamily="18" charset="0"/>
                <a:cs typeface="Times New Roman" pitchFamily="18" charset="0"/>
              </a:rPr>
              <a:t> v </a:t>
            </a:r>
            <a:r>
              <a:rPr lang="en-US" sz="3200" i="1" dirty="0" err="1" smtClean="0">
                <a:solidFill>
                  <a:schemeClr val="tx1"/>
                </a:solidFill>
                <a:latin typeface="Times New Roman" pitchFamily="18" charset="0"/>
                <a:cs typeface="Times New Roman" pitchFamily="18" charset="0"/>
              </a:rPr>
              <a:t>K.Chandrashekara</a:t>
            </a:r>
            <a:endParaRPr lang="en-US" sz="3200" dirty="0">
              <a:solidFill>
                <a:schemeClr val="tx1"/>
              </a:solidFill>
              <a:latin typeface="Times New Roman" pitchFamily="18" charset="0"/>
              <a:cs typeface="Times New Roman" pitchFamily="18" charset="0"/>
            </a:endParaRPr>
          </a:p>
          <a:p>
            <a:pPr marL="0" indent="0">
              <a:buNone/>
            </a:pPr>
            <a:r>
              <a:rPr lang="en-US" sz="3200" dirty="0" smtClean="0">
                <a:solidFill>
                  <a:schemeClr val="tx1"/>
                </a:solidFill>
                <a:latin typeface="Times New Roman" pitchFamily="18" charset="0"/>
                <a:cs typeface="Times New Roman" pitchFamily="18" charset="0"/>
              </a:rPr>
              <a:t>“when </a:t>
            </a:r>
            <a:r>
              <a:rPr lang="en-US" sz="3200" dirty="0">
                <a:solidFill>
                  <a:schemeClr val="tx1"/>
                </a:solidFill>
                <a:latin typeface="Times New Roman" pitchFamily="18" charset="0"/>
                <a:cs typeface="Times New Roman" pitchFamily="18" charset="0"/>
              </a:rPr>
              <a:t>a </a:t>
            </a:r>
            <a:r>
              <a:rPr lang="en-US" sz="3200" dirty="0" smtClean="0">
                <a:solidFill>
                  <a:schemeClr val="tx1"/>
                </a:solidFill>
                <a:latin typeface="Times New Roman" pitchFamily="18" charset="0"/>
                <a:cs typeface="Times New Roman" pitchFamily="18" charset="0"/>
              </a:rPr>
              <a:t>statute contains </a:t>
            </a:r>
            <a:r>
              <a:rPr lang="en-US" sz="3200" dirty="0">
                <a:solidFill>
                  <a:schemeClr val="tx1"/>
                </a:solidFill>
                <a:latin typeface="Times New Roman" pitchFamily="18" charset="0"/>
                <a:cs typeface="Times New Roman" pitchFamily="18" charset="0"/>
              </a:rPr>
              <a:t>strict and stringent provisions, it must be literally and </a:t>
            </a:r>
            <a:r>
              <a:rPr lang="en-US" sz="3200" dirty="0" smtClean="0">
                <a:solidFill>
                  <a:schemeClr val="tx1"/>
                </a:solidFill>
                <a:latin typeface="Times New Roman" pitchFamily="18" charset="0"/>
                <a:cs typeface="Times New Roman" pitchFamily="18" charset="0"/>
              </a:rPr>
              <a:t>strictly construed </a:t>
            </a:r>
            <a:r>
              <a:rPr lang="en-US" sz="3200" dirty="0">
                <a:solidFill>
                  <a:schemeClr val="tx1"/>
                </a:solidFill>
                <a:latin typeface="Times New Roman" pitchFamily="18" charset="0"/>
                <a:cs typeface="Times New Roman" pitchFamily="18" charset="0"/>
              </a:rPr>
              <a:t>to promote the object of the act</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pPr marL="0" indent="0">
              <a:buNone/>
            </a:pPr>
            <a:r>
              <a:rPr lang="en-US" sz="3200" i="1" dirty="0" smtClean="0">
                <a:solidFill>
                  <a:schemeClr val="tx1"/>
                </a:solidFill>
                <a:latin typeface="Times New Roman" pitchFamily="18" charset="0"/>
                <a:cs typeface="Times New Roman" pitchFamily="18" charset="0"/>
              </a:rPr>
              <a:t>Bhavnagar </a:t>
            </a:r>
            <a:r>
              <a:rPr lang="en-US" sz="3200" i="1" dirty="0">
                <a:solidFill>
                  <a:schemeClr val="tx1"/>
                </a:solidFill>
                <a:latin typeface="Times New Roman" pitchFamily="18" charset="0"/>
                <a:cs typeface="Times New Roman" pitchFamily="18" charset="0"/>
              </a:rPr>
              <a:t>University v </a:t>
            </a:r>
            <a:r>
              <a:rPr lang="en-US" sz="3200" i="1" dirty="0" err="1">
                <a:solidFill>
                  <a:schemeClr val="tx1"/>
                </a:solidFill>
                <a:latin typeface="Times New Roman" pitchFamily="18" charset="0"/>
                <a:cs typeface="Times New Roman" pitchFamily="18" charset="0"/>
              </a:rPr>
              <a:t>Palitana</a:t>
            </a:r>
            <a:r>
              <a:rPr lang="en-US" sz="3200" i="1" dirty="0">
                <a:solidFill>
                  <a:schemeClr val="tx1"/>
                </a:solidFill>
                <a:latin typeface="Times New Roman" pitchFamily="18" charset="0"/>
                <a:cs typeface="Times New Roman" pitchFamily="18" charset="0"/>
              </a:rPr>
              <a:t> Sugar Mills </a:t>
            </a:r>
            <a:r>
              <a:rPr lang="en-US" sz="3200" i="1" dirty="0" err="1">
                <a:solidFill>
                  <a:schemeClr val="tx1"/>
                </a:solidFill>
                <a:latin typeface="Times New Roman" pitchFamily="18" charset="0"/>
                <a:cs typeface="Times New Roman" pitchFamily="18" charset="0"/>
              </a:rPr>
              <a:t>Pvt</a:t>
            </a:r>
            <a:r>
              <a:rPr lang="en-US" sz="3200" i="1" dirty="0">
                <a:solidFill>
                  <a:schemeClr val="tx1"/>
                </a:solidFill>
                <a:latin typeface="Times New Roman" pitchFamily="18" charset="0"/>
                <a:cs typeface="Times New Roman" pitchFamily="18" charset="0"/>
              </a:rPr>
              <a:t> </a:t>
            </a:r>
            <a:r>
              <a:rPr lang="en-US" sz="3200" i="1" dirty="0" smtClean="0">
                <a:solidFill>
                  <a:schemeClr val="tx1"/>
                </a:solidFill>
                <a:latin typeface="Times New Roman" pitchFamily="18" charset="0"/>
                <a:cs typeface="Times New Roman" pitchFamily="18" charset="0"/>
              </a:rPr>
              <a:t>Ltd</a:t>
            </a:r>
            <a:endParaRPr lang="en-US" sz="3200" dirty="0" smtClean="0">
              <a:solidFill>
                <a:schemeClr val="tx1"/>
              </a:solidFill>
              <a:latin typeface="Times New Roman" pitchFamily="18" charset="0"/>
              <a:cs typeface="Times New Roman" pitchFamily="18" charset="0"/>
            </a:endParaRPr>
          </a:p>
          <a:p>
            <a:pPr marL="0" indent="0">
              <a:buNone/>
            </a:pPr>
            <a:r>
              <a:rPr lang="en-US" sz="3200" dirty="0" smtClean="0">
                <a:solidFill>
                  <a:schemeClr val="tx1"/>
                </a:solidFill>
                <a:latin typeface="Times New Roman" pitchFamily="18" charset="0"/>
                <a:cs typeface="Times New Roman" pitchFamily="18" charset="0"/>
              </a:rPr>
              <a:t>“According </a:t>
            </a:r>
            <a:r>
              <a:rPr lang="en-US" sz="3200" dirty="0">
                <a:solidFill>
                  <a:schemeClr val="tx1"/>
                </a:solidFill>
                <a:latin typeface="Times New Roman" pitchFamily="18" charset="0"/>
                <a:cs typeface="Times New Roman" pitchFamily="18" charset="0"/>
              </a:rPr>
              <a:t>to the fundamental principles of construction the </a:t>
            </a:r>
            <a:r>
              <a:rPr lang="en-US" sz="3200" dirty="0" smtClean="0">
                <a:solidFill>
                  <a:schemeClr val="tx1"/>
                </a:solidFill>
                <a:latin typeface="Times New Roman" pitchFamily="18" charset="0"/>
                <a:cs typeface="Times New Roman" pitchFamily="18" charset="0"/>
              </a:rPr>
              <a:t>statute should </a:t>
            </a:r>
            <a:r>
              <a:rPr lang="en-US" sz="3200" dirty="0">
                <a:solidFill>
                  <a:schemeClr val="tx1"/>
                </a:solidFill>
                <a:latin typeface="Times New Roman" pitchFamily="18" charset="0"/>
                <a:cs typeface="Times New Roman" pitchFamily="18" charset="0"/>
              </a:rPr>
              <a:t>be read as a whole, then chapter </a:t>
            </a:r>
            <a:r>
              <a:rPr lang="en-US" sz="3200" dirty="0" smtClean="0">
                <a:solidFill>
                  <a:schemeClr val="tx1"/>
                </a:solidFill>
                <a:latin typeface="Times New Roman" pitchFamily="18" charset="0"/>
                <a:cs typeface="Times New Roman" pitchFamily="18" charset="0"/>
              </a:rPr>
              <a:t>by Chapter</a:t>
            </a:r>
            <a:r>
              <a:rPr lang="en-US" sz="3200" dirty="0">
                <a:solidFill>
                  <a:schemeClr val="tx1"/>
                </a:solidFill>
                <a:latin typeface="Times New Roman" pitchFamily="18" charset="0"/>
                <a:cs typeface="Times New Roman" pitchFamily="18" charset="0"/>
              </a:rPr>
              <a:t>, section by </a:t>
            </a:r>
            <a:r>
              <a:rPr lang="en-US" sz="3200" dirty="0" smtClean="0">
                <a:solidFill>
                  <a:schemeClr val="tx1"/>
                </a:solidFill>
                <a:latin typeface="Times New Roman" pitchFamily="18" charset="0"/>
                <a:cs typeface="Times New Roman" pitchFamily="18" charset="0"/>
              </a:rPr>
              <a:t>section and </a:t>
            </a:r>
            <a:r>
              <a:rPr lang="en-US" sz="3200" dirty="0">
                <a:solidFill>
                  <a:schemeClr val="tx1"/>
                </a:solidFill>
                <a:latin typeface="Times New Roman" pitchFamily="18" charset="0"/>
                <a:cs typeface="Times New Roman" pitchFamily="18" charset="0"/>
              </a:rPr>
              <a:t>then word by word</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pPr marL="0" indent="0">
              <a:buNone/>
            </a:pP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66809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458200" cy="5943600"/>
          </a:xfrm>
        </p:spPr>
        <p:txBody>
          <a:bodyPr>
            <a:normAutofit/>
          </a:bodyPr>
          <a:lstStyle/>
          <a:p>
            <a:r>
              <a:rPr lang="en-US" sz="3600" dirty="0">
                <a:solidFill>
                  <a:schemeClr val="tx1"/>
                </a:solidFill>
                <a:latin typeface="Times New Roman" pitchFamily="18" charset="0"/>
                <a:cs typeface="Times New Roman" pitchFamily="18" charset="0"/>
              </a:rPr>
              <a:t>The critics say that ordinary and natural meaning of the words should not be controlled by spirit of legislature.</a:t>
            </a:r>
          </a:p>
          <a:p>
            <a:r>
              <a:rPr lang="en-US" sz="3600" dirty="0" smtClean="0">
                <a:solidFill>
                  <a:schemeClr val="tx1"/>
                </a:solidFill>
                <a:latin typeface="Times New Roman" pitchFamily="18" charset="0"/>
                <a:cs typeface="Times New Roman" pitchFamily="18" charset="0"/>
              </a:rPr>
              <a:t>This rule has been </a:t>
            </a:r>
            <a:r>
              <a:rPr lang="en-US" sz="3600" dirty="0" err="1" smtClean="0">
                <a:solidFill>
                  <a:schemeClr val="tx1"/>
                </a:solidFill>
                <a:latin typeface="Times New Roman" pitchFamily="18" charset="0"/>
                <a:cs typeface="Times New Roman" pitchFamily="18" charset="0"/>
              </a:rPr>
              <a:t>criticised</a:t>
            </a:r>
            <a:r>
              <a:rPr lang="en-US" sz="3600" dirty="0" smtClean="0">
                <a:solidFill>
                  <a:schemeClr val="tx1"/>
                </a:solidFill>
                <a:latin typeface="Times New Roman" pitchFamily="18" charset="0"/>
                <a:cs typeface="Times New Roman" pitchFamily="18" charset="0"/>
              </a:rPr>
              <a:t> on account of :</a:t>
            </a:r>
          </a:p>
          <a:p>
            <a:pPr>
              <a:buFont typeface="Wingdings" pitchFamily="2" charset="2"/>
              <a:buChar char="§"/>
            </a:pPr>
            <a:r>
              <a:rPr lang="en-US" sz="3200" dirty="0" smtClean="0">
                <a:solidFill>
                  <a:schemeClr val="tx1"/>
                </a:solidFill>
                <a:latin typeface="Times New Roman" pitchFamily="18" charset="0"/>
                <a:cs typeface="Times New Roman" pitchFamily="18" charset="0"/>
              </a:rPr>
              <a:t>It being too rigid.</a:t>
            </a:r>
          </a:p>
          <a:p>
            <a:pPr>
              <a:buFont typeface="Wingdings" pitchFamily="2" charset="2"/>
              <a:buChar char="§"/>
            </a:pPr>
            <a:r>
              <a:rPr lang="en-US" sz="3200" dirty="0" smtClean="0">
                <a:solidFill>
                  <a:schemeClr val="tx1"/>
                </a:solidFill>
                <a:latin typeface="Times New Roman" pitchFamily="18" charset="0"/>
                <a:cs typeface="Times New Roman" pitchFamily="18" charset="0"/>
              </a:rPr>
              <a:t>This rule fails to recognize error on part of legislature.</a:t>
            </a:r>
          </a:p>
          <a:p>
            <a:pPr>
              <a:buFont typeface="Wingdings" pitchFamily="2" charset="2"/>
              <a:buChar char="§"/>
            </a:pPr>
            <a:r>
              <a:rPr lang="en-US" sz="3200" dirty="0" smtClean="0">
                <a:solidFill>
                  <a:schemeClr val="tx1"/>
                </a:solidFill>
                <a:latin typeface="Times New Roman" pitchFamily="18" charset="0"/>
                <a:cs typeface="Times New Roman" pitchFamily="18" charset="0"/>
              </a:rPr>
              <a:t>The natural and ordinary meaning of a word may get in conflict with the purpose of the law.</a:t>
            </a:r>
          </a:p>
        </p:txBody>
      </p:sp>
    </p:spTree>
    <p:extLst>
      <p:ext uri="{BB962C8B-B14F-4D97-AF65-F5344CB8AC3E}">
        <p14:creationId xmlns:p14="http://schemas.microsoft.com/office/powerpoint/2010/main" xmlns="" val="3366809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lnSpcReduction="10000"/>
          </a:bodyPr>
          <a:lstStyle/>
          <a:p>
            <a:pPr marL="0" indent="0">
              <a:buNone/>
            </a:pPr>
            <a:r>
              <a:rPr lang="en-US" sz="3600" b="1" dirty="0" smtClean="0">
                <a:solidFill>
                  <a:schemeClr val="tx1"/>
                </a:solidFill>
                <a:latin typeface="Times New Roman" pitchFamily="18" charset="0"/>
                <a:cs typeface="Times New Roman" pitchFamily="18" charset="0"/>
              </a:rPr>
              <a:t>Exact Meaning should be preferred to loose meaning</a:t>
            </a:r>
          </a:p>
          <a:p>
            <a:r>
              <a:rPr lang="en-US" sz="3600" i="1" dirty="0" err="1" smtClean="0">
                <a:solidFill>
                  <a:schemeClr val="tx1"/>
                </a:solidFill>
                <a:latin typeface="Times New Roman" pitchFamily="18" charset="0"/>
                <a:cs typeface="Times New Roman" pitchFamily="18" charset="0"/>
              </a:rPr>
              <a:t>Prithipal</a:t>
            </a:r>
            <a:r>
              <a:rPr lang="en-US" sz="3600" i="1" dirty="0" smtClean="0">
                <a:solidFill>
                  <a:schemeClr val="tx1"/>
                </a:solidFill>
                <a:latin typeface="Times New Roman" pitchFamily="18" charset="0"/>
                <a:cs typeface="Times New Roman" pitchFamily="18" charset="0"/>
              </a:rPr>
              <a:t> Singh v. UOI (1982)-  </a:t>
            </a:r>
            <a:r>
              <a:rPr lang="en-US" sz="3600" dirty="0">
                <a:solidFill>
                  <a:schemeClr val="tx1"/>
                </a:solidFill>
                <a:latin typeface="Times New Roman" pitchFamily="18" charset="0"/>
                <a:cs typeface="Times New Roman" pitchFamily="18" charset="0"/>
              </a:rPr>
              <a:t>T</a:t>
            </a:r>
            <a:r>
              <a:rPr lang="en-US" sz="3600" dirty="0" smtClean="0">
                <a:solidFill>
                  <a:schemeClr val="tx1"/>
                </a:solidFill>
                <a:latin typeface="Times New Roman" pitchFamily="18" charset="0"/>
                <a:cs typeface="Times New Roman" pitchFamily="18" charset="0"/>
              </a:rPr>
              <a:t>here is a presumption that words are used in an Act of Parliament correctly and exactly and not loosely or inexactly.</a:t>
            </a:r>
          </a:p>
          <a:p>
            <a:r>
              <a:rPr lang="en-US" sz="3600" i="1" dirty="0" smtClean="0">
                <a:solidFill>
                  <a:schemeClr val="tx1"/>
                </a:solidFill>
                <a:latin typeface="Times New Roman" pitchFamily="18" charset="0"/>
                <a:cs typeface="Times New Roman" pitchFamily="18" charset="0"/>
              </a:rPr>
              <a:t>Spillers ltd. v. </a:t>
            </a:r>
            <a:r>
              <a:rPr lang="en-US" sz="3600" i="1" dirty="0" err="1" smtClean="0">
                <a:solidFill>
                  <a:schemeClr val="tx1"/>
                </a:solidFill>
                <a:latin typeface="Times New Roman" pitchFamily="18" charset="0"/>
                <a:cs typeface="Times New Roman" pitchFamily="18" charset="0"/>
              </a:rPr>
              <a:t>Caradix</a:t>
            </a:r>
            <a:r>
              <a:rPr lang="en-US" sz="3600" i="1" dirty="0" smtClean="0">
                <a:solidFill>
                  <a:schemeClr val="tx1"/>
                </a:solidFill>
                <a:latin typeface="Times New Roman" pitchFamily="18" charset="0"/>
                <a:cs typeface="Times New Roman" pitchFamily="18" charset="0"/>
              </a:rPr>
              <a:t> Assessment Committee and Pritchard (1931)-</a:t>
            </a:r>
            <a:r>
              <a:rPr lang="en-US" sz="3600" dirty="0" smtClean="0">
                <a:solidFill>
                  <a:schemeClr val="tx1"/>
                </a:solidFill>
                <a:latin typeface="Times New Roman" pitchFamily="18" charset="0"/>
                <a:cs typeface="Times New Roman" pitchFamily="18" charset="0"/>
              </a:rPr>
              <a:t> exact meaning of the word ‘contiguous’ – ‘touching’ was preferred over its loose meaning ‘neighbouring’.</a:t>
            </a:r>
            <a:endParaRPr lang="en-US" sz="3600" i="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58035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a:spLocks noChangeArrowheads="1"/>
          </p:cNvSpPr>
          <p:nvPr/>
        </p:nvSpPr>
        <p:spPr bwMode="auto">
          <a:xfrm>
            <a:off x="381000" y="228600"/>
            <a:ext cx="8229600" cy="6096000"/>
          </a:xfrm>
          <a:prstGeom prst="ellipse">
            <a:avLst/>
          </a:prstGeom>
          <a:solidFill>
            <a:schemeClr val="accent1">
              <a:lumMod val="40000"/>
              <a:lumOff val="60000"/>
            </a:schemeClr>
          </a:solidFill>
          <a:ln w="9525">
            <a:solidFill>
              <a:schemeClr val="accent1"/>
            </a:solidFill>
            <a:round/>
            <a:headEnd/>
            <a:tailEnd/>
          </a:ln>
        </p:spPr>
        <p:txBody>
          <a:bodyPr wrap="none" anchor="ctr"/>
          <a:lstStyle/>
          <a:p>
            <a:pPr algn="ctr">
              <a:buClrTx/>
              <a:buSzTx/>
              <a:buFontTx/>
              <a:buNone/>
              <a:defRPr/>
            </a:pPr>
            <a:endParaRPr lang="en-US" dirty="0">
              <a:solidFill>
                <a:schemeClr val="tx1"/>
              </a:solidFill>
            </a:endParaRPr>
          </a:p>
        </p:txBody>
      </p:sp>
      <p:sp>
        <p:nvSpPr>
          <p:cNvPr id="5" name="Oval 10"/>
          <p:cNvSpPr>
            <a:spLocks noChangeArrowheads="1"/>
          </p:cNvSpPr>
          <p:nvPr/>
        </p:nvSpPr>
        <p:spPr bwMode="auto">
          <a:xfrm>
            <a:off x="3048000" y="3429001"/>
            <a:ext cx="2514600" cy="2286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9" name="Oval 10"/>
          <p:cNvSpPr>
            <a:spLocks noChangeArrowheads="1"/>
          </p:cNvSpPr>
          <p:nvPr/>
        </p:nvSpPr>
        <p:spPr bwMode="auto">
          <a:xfrm>
            <a:off x="5257800" y="1506796"/>
            <a:ext cx="2514600" cy="2286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0" name="Oval 10"/>
          <p:cNvSpPr>
            <a:spLocks noChangeArrowheads="1"/>
          </p:cNvSpPr>
          <p:nvPr/>
        </p:nvSpPr>
        <p:spPr bwMode="auto">
          <a:xfrm>
            <a:off x="813619" y="1506796"/>
            <a:ext cx="2514600" cy="2286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2" name="Oval 11"/>
          <p:cNvSpPr/>
          <p:nvPr/>
        </p:nvSpPr>
        <p:spPr>
          <a:xfrm>
            <a:off x="6019800" y="2209800"/>
            <a:ext cx="1143000" cy="10668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 Box 11"/>
          <p:cNvSpPr txBox="1">
            <a:spLocks noChangeArrowheads="1"/>
          </p:cNvSpPr>
          <p:nvPr/>
        </p:nvSpPr>
        <p:spPr bwMode="auto">
          <a:xfrm>
            <a:off x="1026242" y="2137927"/>
            <a:ext cx="20574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spcBef>
                <a:spcPct val="50000"/>
              </a:spcBef>
              <a:buClrTx/>
              <a:buSzTx/>
              <a:buFontTx/>
              <a:buNone/>
            </a:pPr>
            <a:r>
              <a:rPr lang="en-US" sz="2400" dirty="0">
                <a:solidFill>
                  <a:schemeClr val="tx1"/>
                </a:solidFill>
              </a:rPr>
              <a:t>Judge-made Law</a:t>
            </a:r>
          </a:p>
        </p:txBody>
      </p:sp>
      <p:sp>
        <p:nvSpPr>
          <p:cNvPr id="14" name="Text Box 8"/>
          <p:cNvSpPr txBox="1">
            <a:spLocks noChangeArrowheads="1"/>
          </p:cNvSpPr>
          <p:nvPr/>
        </p:nvSpPr>
        <p:spPr bwMode="auto">
          <a:xfrm flipV="1">
            <a:off x="5829300" y="1686580"/>
            <a:ext cx="1524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p>
            <a:pPr>
              <a:spcBef>
                <a:spcPct val="50000"/>
              </a:spcBef>
              <a:buClrTx/>
              <a:buSzTx/>
              <a:buFontTx/>
              <a:buNone/>
            </a:pPr>
            <a:r>
              <a:rPr lang="en-US" sz="2800" dirty="0" smtClean="0">
                <a:solidFill>
                  <a:schemeClr val="tx1"/>
                </a:solidFill>
              </a:rPr>
              <a:t>Statute</a:t>
            </a:r>
            <a:endParaRPr lang="en-US" sz="2800" dirty="0">
              <a:solidFill>
                <a:schemeClr val="tx1"/>
              </a:solidFill>
            </a:endParaRPr>
          </a:p>
        </p:txBody>
      </p:sp>
      <p:sp>
        <p:nvSpPr>
          <p:cNvPr id="15" name="Text Box 9"/>
          <p:cNvSpPr txBox="1">
            <a:spLocks noChangeArrowheads="1"/>
          </p:cNvSpPr>
          <p:nvPr/>
        </p:nvSpPr>
        <p:spPr bwMode="auto">
          <a:xfrm>
            <a:off x="6119352" y="2507259"/>
            <a:ext cx="11430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spcBef>
                <a:spcPct val="50000"/>
              </a:spcBef>
              <a:buClrTx/>
              <a:buSzTx/>
              <a:buFontTx/>
              <a:buNone/>
            </a:pPr>
            <a:r>
              <a:rPr lang="en-US" sz="2400" dirty="0">
                <a:solidFill>
                  <a:schemeClr val="tx1"/>
                </a:solidFill>
              </a:rPr>
              <a:t>Rule</a:t>
            </a:r>
          </a:p>
        </p:txBody>
      </p:sp>
      <p:sp>
        <p:nvSpPr>
          <p:cNvPr id="16" name="TextBox 15"/>
          <p:cNvSpPr txBox="1"/>
          <p:nvPr/>
        </p:nvSpPr>
        <p:spPr>
          <a:xfrm>
            <a:off x="3328219" y="4263584"/>
            <a:ext cx="2234381" cy="523220"/>
          </a:xfrm>
          <a:prstGeom prst="rect">
            <a:avLst/>
          </a:prstGeom>
          <a:noFill/>
        </p:spPr>
        <p:txBody>
          <a:bodyPr wrap="square" rtlCol="0">
            <a:spAutoFit/>
          </a:bodyPr>
          <a:lstStyle/>
          <a:p>
            <a:r>
              <a:rPr lang="en-US" sz="2800" dirty="0" smtClean="0"/>
              <a:t>Constitution</a:t>
            </a:r>
            <a:endParaRPr lang="en-US" sz="2800" dirty="0"/>
          </a:p>
        </p:txBody>
      </p:sp>
      <p:sp>
        <p:nvSpPr>
          <p:cNvPr id="17" name="TextBox 16"/>
          <p:cNvSpPr txBox="1"/>
          <p:nvPr/>
        </p:nvSpPr>
        <p:spPr>
          <a:xfrm>
            <a:off x="3735029" y="922021"/>
            <a:ext cx="1929581" cy="584775"/>
          </a:xfrm>
          <a:prstGeom prst="rect">
            <a:avLst/>
          </a:prstGeom>
          <a:noFill/>
        </p:spPr>
        <p:txBody>
          <a:bodyPr wrap="square" rtlCol="0">
            <a:spAutoFit/>
          </a:bodyPr>
          <a:lstStyle/>
          <a:p>
            <a:r>
              <a:rPr lang="en-US" sz="3200" dirty="0" smtClean="0"/>
              <a:t>LAW</a:t>
            </a:r>
            <a:endParaRPr lang="en-US" sz="3200" dirty="0"/>
          </a:p>
        </p:txBody>
      </p:sp>
    </p:spTree>
    <p:extLst>
      <p:ext uri="{BB962C8B-B14F-4D97-AF65-F5344CB8AC3E}">
        <p14:creationId xmlns:p14="http://schemas.microsoft.com/office/powerpoint/2010/main" xmlns="" val="3316355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lnSpcReduction="10000"/>
          </a:bodyPr>
          <a:lstStyle/>
          <a:p>
            <a:pPr marL="0" indent="0">
              <a:buNone/>
            </a:pPr>
            <a:r>
              <a:rPr lang="en-US" sz="3600" b="1" dirty="0" smtClean="0">
                <a:solidFill>
                  <a:schemeClr val="tx1"/>
                </a:solidFill>
                <a:latin typeface="Times New Roman" pitchFamily="18" charset="0"/>
                <a:cs typeface="Times New Roman" pitchFamily="18" charset="0"/>
              </a:rPr>
              <a:t>Technical words to be used in Technical Sense</a:t>
            </a:r>
          </a:p>
          <a:p>
            <a:r>
              <a:rPr lang="en-US" sz="3200" dirty="0" smtClean="0">
                <a:solidFill>
                  <a:schemeClr val="tx1"/>
                </a:solidFill>
                <a:latin typeface="Times New Roman" pitchFamily="18" charset="0"/>
                <a:cs typeface="Times New Roman" pitchFamily="18" charset="0"/>
              </a:rPr>
              <a:t>“If the Act is passed with reference to a particular trade, business or transaction and the words are used which everybody conversant with trade, business or transaction knows or understands </a:t>
            </a:r>
            <a:r>
              <a:rPr lang="en-US" sz="3200" dirty="0">
                <a:solidFill>
                  <a:schemeClr val="tx1"/>
                </a:solidFill>
                <a:latin typeface="Times New Roman" pitchFamily="18" charset="0"/>
                <a:cs typeface="Times New Roman" pitchFamily="18" charset="0"/>
              </a:rPr>
              <a:t>t</a:t>
            </a:r>
            <a:r>
              <a:rPr lang="en-US" sz="3200" dirty="0" smtClean="0">
                <a:solidFill>
                  <a:schemeClr val="tx1"/>
                </a:solidFill>
                <a:latin typeface="Times New Roman" pitchFamily="18" charset="0"/>
                <a:cs typeface="Times New Roman" pitchFamily="18" charset="0"/>
              </a:rPr>
              <a:t>o have a particular meaning in it, then the words are to be construed as having that particular meaning”- </a:t>
            </a:r>
            <a:r>
              <a:rPr lang="en-US" sz="3200" i="1" dirty="0" smtClean="0">
                <a:solidFill>
                  <a:schemeClr val="tx1"/>
                </a:solidFill>
                <a:latin typeface="Times New Roman" pitchFamily="18" charset="0"/>
                <a:cs typeface="Times New Roman" pitchFamily="18" charset="0"/>
              </a:rPr>
              <a:t>Lord </a:t>
            </a:r>
            <a:r>
              <a:rPr lang="en-US" sz="3200" i="1" dirty="0" err="1" smtClean="0">
                <a:solidFill>
                  <a:schemeClr val="tx1"/>
                </a:solidFill>
                <a:latin typeface="Times New Roman" pitchFamily="18" charset="0"/>
                <a:cs typeface="Times New Roman" pitchFamily="18" charset="0"/>
              </a:rPr>
              <a:t>Esher</a:t>
            </a:r>
            <a:r>
              <a:rPr lang="en-US" sz="3200" i="1" dirty="0" smtClean="0">
                <a:solidFill>
                  <a:schemeClr val="tx1"/>
                </a:solidFill>
                <a:latin typeface="Times New Roman" pitchFamily="18" charset="0"/>
                <a:cs typeface="Times New Roman" pitchFamily="18" charset="0"/>
              </a:rPr>
              <a:t> in </a:t>
            </a:r>
            <a:r>
              <a:rPr lang="en-US" sz="3200" i="1" dirty="0" err="1" smtClean="0">
                <a:solidFill>
                  <a:schemeClr val="tx1"/>
                </a:solidFill>
                <a:latin typeface="Times New Roman" pitchFamily="18" charset="0"/>
                <a:cs typeface="Times New Roman" pitchFamily="18" charset="0"/>
              </a:rPr>
              <a:t>Unwin</a:t>
            </a:r>
            <a:r>
              <a:rPr lang="en-US" sz="3200" i="1" dirty="0" smtClean="0">
                <a:solidFill>
                  <a:schemeClr val="tx1"/>
                </a:solidFill>
                <a:latin typeface="Times New Roman" pitchFamily="18" charset="0"/>
                <a:cs typeface="Times New Roman" pitchFamily="18" charset="0"/>
              </a:rPr>
              <a:t> v. Hanson (1891).</a:t>
            </a:r>
            <a:endParaRPr lang="en-US" sz="3200" dirty="0" smtClean="0">
              <a:solidFill>
                <a:schemeClr val="tx1"/>
              </a:solidFill>
              <a:latin typeface="Times New Roman" pitchFamily="18" charset="0"/>
              <a:cs typeface="Times New Roman" pitchFamily="18" charset="0"/>
            </a:endParaRPr>
          </a:p>
          <a:p>
            <a:r>
              <a:rPr lang="en-US" sz="3200" i="1" dirty="0" err="1" smtClean="0">
                <a:solidFill>
                  <a:schemeClr val="tx1"/>
                </a:solidFill>
                <a:latin typeface="Times New Roman" pitchFamily="18" charset="0"/>
                <a:cs typeface="Times New Roman" pitchFamily="18" charset="0"/>
              </a:rPr>
              <a:t>Aswini</a:t>
            </a:r>
            <a:r>
              <a:rPr lang="en-US" sz="3200" i="1" dirty="0" smtClean="0">
                <a:solidFill>
                  <a:schemeClr val="tx1"/>
                </a:solidFill>
                <a:latin typeface="Times New Roman" pitchFamily="18" charset="0"/>
                <a:cs typeface="Times New Roman" pitchFamily="18" charset="0"/>
              </a:rPr>
              <a:t> Kumar </a:t>
            </a:r>
            <a:r>
              <a:rPr lang="en-US" sz="3200" i="1" dirty="0" err="1" smtClean="0">
                <a:solidFill>
                  <a:schemeClr val="tx1"/>
                </a:solidFill>
                <a:latin typeface="Times New Roman" pitchFamily="18" charset="0"/>
                <a:cs typeface="Times New Roman" pitchFamily="18" charset="0"/>
              </a:rPr>
              <a:t>Ghose</a:t>
            </a:r>
            <a:r>
              <a:rPr lang="en-US" sz="3200" i="1" dirty="0" smtClean="0">
                <a:solidFill>
                  <a:schemeClr val="tx1"/>
                </a:solidFill>
                <a:latin typeface="Times New Roman" pitchFamily="18" charset="0"/>
                <a:cs typeface="Times New Roman" pitchFamily="18" charset="0"/>
              </a:rPr>
              <a:t> v. </a:t>
            </a:r>
            <a:r>
              <a:rPr lang="en-US" sz="3200" i="1" dirty="0" err="1" smtClean="0">
                <a:solidFill>
                  <a:schemeClr val="tx1"/>
                </a:solidFill>
                <a:latin typeface="Times New Roman" pitchFamily="18" charset="0"/>
                <a:cs typeface="Times New Roman" pitchFamily="18" charset="0"/>
              </a:rPr>
              <a:t>Arabinda</a:t>
            </a:r>
            <a:r>
              <a:rPr lang="en-US" sz="3200" i="1" dirty="0" smtClean="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Ghose</a:t>
            </a:r>
            <a:r>
              <a:rPr lang="en-US" sz="3200" i="1" dirty="0" smtClean="0">
                <a:solidFill>
                  <a:schemeClr val="tx1"/>
                </a:solidFill>
                <a:latin typeface="Times New Roman" pitchFamily="18" charset="0"/>
                <a:cs typeface="Times New Roman" pitchFamily="18" charset="0"/>
              </a:rPr>
              <a:t> (1952)</a:t>
            </a:r>
            <a:endParaRPr lang="en-US" sz="3200" dirty="0">
              <a:solidFill>
                <a:schemeClr val="tx1"/>
              </a:solidFill>
              <a:latin typeface="Times New Roman" pitchFamily="18" charset="0"/>
              <a:cs typeface="Times New Roman" pitchFamily="18" charset="0"/>
            </a:endParaRPr>
          </a:p>
          <a:p>
            <a:r>
              <a:rPr lang="en-US" sz="3200" i="1" dirty="0" smtClean="0">
                <a:solidFill>
                  <a:schemeClr val="tx1"/>
                </a:solidFill>
                <a:latin typeface="Times New Roman" pitchFamily="18" charset="0"/>
                <a:cs typeface="Times New Roman" pitchFamily="18" charset="0"/>
              </a:rPr>
              <a:t>Labour Inspector, Central v. </a:t>
            </a:r>
            <a:r>
              <a:rPr lang="en-US" sz="3200" i="1" dirty="0" err="1" smtClean="0">
                <a:solidFill>
                  <a:schemeClr val="tx1"/>
                </a:solidFill>
                <a:latin typeface="Times New Roman" pitchFamily="18" charset="0"/>
                <a:cs typeface="Times New Roman" pitchFamily="18" charset="0"/>
              </a:rPr>
              <a:t>Chittapur</a:t>
            </a:r>
            <a:r>
              <a:rPr lang="en-US" sz="3200" i="1" dirty="0" smtClean="0">
                <a:solidFill>
                  <a:schemeClr val="tx1"/>
                </a:solidFill>
                <a:latin typeface="Times New Roman" pitchFamily="18" charset="0"/>
                <a:cs typeface="Times New Roman" pitchFamily="18" charset="0"/>
              </a:rPr>
              <a:t> Stone Quarrying Co. Pvt. Ltd. (1972)</a:t>
            </a:r>
          </a:p>
        </p:txBody>
      </p:sp>
    </p:spTree>
    <p:extLst>
      <p:ext uri="{BB962C8B-B14F-4D97-AF65-F5344CB8AC3E}">
        <p14:creationId xmlns:p14="http://schemas.microsoft.com/office/powerpoint/2010/main" xmlns="" val="2358035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a:bodyPr>
          <a:lstStyle/>
          <a:p>
            <a:r>
              <a:rPr lang="en-US" sz="4000" b="1" i="1" dirty="0" err="1" smtClean="0">
                <a:solidFill>
                  <a:schemeClr val="tx1"/>
                </a:solidFill>
                <a:latin typeface="Times New Roman" pitchFamily="18" charset="0"/>
                <a:cs typeface="Times New Roman" pitchFamily="18" charset="0"/>
              </a:rPr>
              <a:t>Cassus</a:t>
            </a:r>
            <a:r>
              <a:rPr lang="en-US" sz="4000" b="1" i="1" dirty="0" smtClean="0">
                <a:solidFill>
                  <a:schemeClr val="tx1"/>
                </a:solidFill>
                <a:latin typeface="Times New Roman" pitchFamily="18" charset="0"/>
                <a:cs typeface="Times New Roman" pitchFamily="18" charset="0"/>
              </a:rPr>
              <a:t> </a:t>
            </a:r>
            <a:r>
              <a:rPr lang="en-US" sz="4000" b="1" i="1" dirty="0" err="1" smtClean="0">
                <a:solidFill>
                  <a:schemeClr val="tx1"/>
                </a:solidFill>
                <a:latin typeface="Times New Roman" pitchFamily="18" charset="0"/>
                <a:cs typeface="Times New Roman" pitchFamily="18" charset="0"/>
              </a:rPr>
              <a:t>omissus</a:t>
            </a:r>
            <a:endParaRPr lang="en-US" sz="4000" b="1" i="1"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It means cases omitted.</a:t>
            </a:r>
          </a:p>
          <a:p>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“a </a:t>
            </a:r>
            <a:r>
              <a:rPr lang="en-US" sz="3200" dirty="0">
                <a:solidFill>
                  <a:schemeClr val="tx1"/>
                </a:solidFill>
                <a:latin typeface="Times New Roman" pitchFamily="18" charset="0"/>
                <a:cs typeface="Times New Roman" pitchFamily="18" charset="0"/>
              </a:rPr>
              <a:t>matter which should have been, but has not been provided for in a </a:t>
            </a:r>
            <a:r>
              <a:rPr lang="en-US" sz="3200" dirty="0" smtClean="0">
                <a:solidFill>
                  <a:schemeClr val="tx1"/>
                </a:solidFill>
                <a:latin typeface="Times New Roman" pitchFamily="18" charset="0"/>
                <a:cs typeface="Times New Roman" pitchFamily="18" charset="0"/>
              </a:rPr>
              <a:t>statute cannot </a:t>
            </a:r>
            <a:r>
              <a:rPr lang="en-US" sz="3200" dirty="0">
                <a:solidFill>
                  <a:schemeClr val="tx1"/>
                </a:solidFill>
                <a:latin typeface="Times New Roman" pitchFamily="18" charset="0"/>
                <a:cs typeface="Times New Roman" pitchFamily="18" charset="0"/>
              </a:rPr>
              <a:t>be supplied by courts, as to do so will be legislation and not construction.”- </a:t>
            </a:r>
            <a:r>
              <a:rPr lang="en-US" sz="3200" i="1" dirty="0" err="1">
                <a:solidFill>
                  <a:schemeClr val="tx1"/>
                </a:solidFill>
                <a:latin typeface="Times New Roman" pitchFamily="18" charset="0"/>
                <a:cs typeface="Times New Roman" pitchFamily="18" charset="0"/>
              </a:rPr>
              <a:t>Hansraj</a:t>
            </a:r>
            <a:r>
              <a:rPr lang="en-US" sz="3200" i="1" dirty="0">
                <a:solidFill>
                  <a:schemeClr val="tx1"/>
                </a:solidFill>
                <a:latin typeface="Times New Roman" pitchFamily="18" charset="0"/>
                <a:cs typeface="Times New Roman" pitchFamily="18" charset="0"/>
              </a:rPr>
              <a:t> Gupta v. Dehra Dun </a:t>
            </a:r>
            <a:r>
              <a:rPr lang="en-US" sz="3200" i="1" dirty="0" err="1">
                <a:solidFill>
                  <a:schemeClr val="tx1"/>
                </a:solidFill>
                <a:latin typeface="Times New Roman" pitchFamily="18" charset="0"/>
                <a:cs typeface="Times New Roman" pitchFamily="18" charset="0"/>
              </a:rPr>
              <a:t>Mussorie</a:t>
            </a:r>
            <a:r>
              <a:rPr lang="en-US" sz="3200" i="1" dirty="0">
                <a:solidFill>
                  <a:schemeClr val="tx1"/>
                </a:solidFill>
                <a:latin typeface="Times New Roman" pitchFamily="18" charset="0"/>
                <a:cs typeface="Times New Roman" pitchFamily="18" charset="0"/>
              </a:rPr>
              <a:t> Electric Tramway Co. </a:t>
            </a:r>
            <a:r>
              <a:rPr lang="en-US" sz="3200" i="1" dirty="0" smtClean="0">
                <a:solidFill>
                  <a:schemeClr val="tx1"/>
                </a:solidFill>
                <a:latin typeface="Times New Roman" pitchFamily="18" charset="0"/>
                <a:cs typeface="Times New Roman" pitchFamily="18" charset="0"/>
              </a:rPr>
              <a:t>Ltd.</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If the legislature has omitted to provide for in a statute, the court cannot fill the gap by means of adding or substituting.</a:t>
            </a:r>
          </a:p>
        </p:txBody>
      </p:sp>
    </p:spTree>
    <p:extLst>
      <p:ext uri="{BB962C8B-B14F-4D97-AF65-F5344CB8AC3E}">
        <p14:creationId xmlns:p14="http://schemas.microsoft.com/office/powerpoint/2010/main" xmlns="" val="31579018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458"/>
            <a:ext cx="8915400" cy="6477000"/>
          </a:xfrm>
        </p:spPr>
        <p:txBody>
          <a:bodyPr>
            <a:noAutofit/>
          </a:bodyPr>
          <a:lstStyle/>
          <a:p>
            <a:pPr marL="0" indent="0">
              <a:buNone/>
            </a:pPr>
            <a:r>
              <a:rPr lang="en-US" sz="3400" i="1" dirty="0" smtClean="0">
                <a:solidFill>
                  <a:schemeClr val="tx1"/>
                </a:solidFill>
                <a:latin typeface="Times New Roman" pitchFamily="18" charset="0"/>
                <a:cs typeface="Times New Roman" pitchFamily="18" charset="0"/>
              </a:rPr>
              <a:t>State of Jharkhand v. </a:t>
            </a:r>
            <a:r>
              <a:rPr lang="en-US" sz="3400" i="1" dirty="0" err="1" smtClean="0">
                <a:solidFill>
                  <a:schemeClr val="tx1"/>
                </a:solidFill>
                <a:latin typeface="Times New Roman" pitchFamily="18" charset="0"/>
                <a:cs typeface="Times New Roman" pitchFamily="18" charset="0"/>
              </a:rPr>
              <a:t>Govind</a:t>
            </a:r>
            <a:r>
              <a:rPr lang="en-US" sz="3400" i="1" dirty="0" smtClean="0">
                <a:solidFill>
                  <a:schemeClr val="tx1"/>
                </a:solidFill>
                <a:latin typeface="Times New Roman" pitchFamily="18" charset="0"/>
                <a:cs typeface="Times New Roman" pitchFamily="18" charset="0"/>
              </a:rPr>
              <a:t> Singh</a:t>
            </a:r>
          </a:p>
          <a:p>
            <a:pPr marL="0" indent="0">
              <a:buNone/>
            </a:pPr>
            <a:r>
              <a:rPr lang="en-US" sz="3400" dirty="0" smtClean="0">
                <a:solidFill>
                  <a:schemeClr val="tx1"/>
                </a:solidFill>
                <a:latin typeface="Times New Roman" pitchFamily="18" charset="0"/>
                <a:cs typeface="Times New Roman" pitchFamily="18" charset="0"/>
              </a:rPr>
              <a:t>Section 53(3) and 68 of Forest Act, 1927 provided for ‘confiscation of vehicle  used in a forest offence.’ Further it provided ‘release of vehicle only when offence is compounded and compensation money and full value of the vehicle is paid’. It did not provided for release of vehicle on payment of fine which was alleged by accused.</a:t>
            </a:r>
          </a:p>
          <a:p>
            <a:pPr marL="0" indent="0">
              <a:buNone/>
            </a:pPr>
            <a:r>
              <a:rPr lang="en-US" sz="3400" dirty="0" smtClean="0">
                <a:solidFill>
                  <a:schemeClr val="tx1"/>
                </a:solidFill>
                <a:latin typeface="Times New Roman" pitchFamily="18" charset="0"/>
                <a:cs typeface="Times New Roman" pitchFamily="18" charset="0"/>
              </a:rPr>
              <a:t>The court held that since the legislature has omitted to provide for the same it is not possible to read a power to levy fine in lieu of confiscation and release the vehicle.</a:t>
            </a:r>
          </a:p>
        </p:txBody>
      </p:sp>
    </p:spTree>
    <p:extLst>
      <p:ext uri="{BB962C8B-B14F-4D97-AF65-F5344CB8AC3E}">
        <p14:creationId xmlns:p14="http://schemas.microsoft.com/office/powerpoint/2010/main" xmlns="" val="2358035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fontScale="92500" lnSpcReduction="10000"/>
          </a:bodyPr>
          <a:lstStyle/>
          <a:p>
            <a:pPr marL="0" indent="0">
              <a:buNone/>
            </a:pPr>
            <a:r>
              <a:rPr lang="en-US" sz="3200" dirty="0" err="1" smtClean="0">
                <a:solidFill>
                  <a:schemeClr val="tx1"/>
                </a:solidFill>
                <a:latin typeface="Times New Roman" pitchFamily="18" charset="0"/>
                <a:cs typeface="Times New Roman" pitchFamily="18" charset="0"/>
              </a:rPr>
              <a:t>Cassus</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omissus</a:t>
            </a:r>
            <a:r>
              <a:rPr lang="en-US" sz="3200" dirty="0" smtClean="0">
                <a:solidFill>
                  <a:schemeClr val="tx1"/>
                </a:solidFill>
                <a:latin typeface="Times New Roman" pitchFamily="18" charset="0"/>
                <a:cs typeface="Times New Roman" pitchFamily="18" charset="0"/>
              </a:rPr>
              <a:t> creates a lot of difficulties while applying a provision of  law especially when one is related to another and legislature fails to amend the latter.</a:t>
            </a:r>
          </a:p>
          <a:p>
            <a:pPr marL="0" indent="0">
              <a:buNone/>
            </a:pPr>
            <a:r>
              <a:rPr lang="en-US" sz="3200" dirty="0" smtClean="0">
                <a:solidFill>
                  <a:schemeClr val="tx1"/>
                </a:solidFill>
                <a:latin typeface="Times New Roman" pitchFamily="18" charset="0"/>
                <a:cs typeface="Times New Roman" pitchFamily="18" charset="0"/>
              </a:rPr>
              <a:t>An example of such difficulty is Amendment S. 25of CPC in 1976. it provided for transfer of  cases from a High court or </a:t>
            </a:r>
            <a:r>
              <a:rPr lang="en-US" sz="3200" dirty="0">
                <a:solidFill>
                  <a:schemeClr val="tx1"/>
                </a:solidFill>
                <a:latin typeface="Times New Roman" pitchFamily="18" charset="0"/>
                <a:cs typeface="Times New Roman" pitchFamily="18" charset="0"/>
              </a:rPr>
              <a:t>C</a:t>
            </a:r>
            <a:r>
              <a:rPr lang="en-US" sz="3200" dirty="0" smtClean="0">
                <a:solidFill>
                  <a:schemeClr val="tx1"/>
                </a:solidFill>
                <a:latin typeface="Times New Roman" pitchFamily="18" charset="0"/>
                <a:cs typeface="Times New Roman" pitchFamily="18" charset="0"/>
              </a:rPr>
              <a:t>ivil court in one state to those located in another state. But a related provision S. 23 was not changed. It provided Where Several courts having jurisdiction are subordinate to different High Courts, the application of transfer shall be made to the High Court within local limits of jurisdiction the court of first instance is situated. </a:t>
            </a:r>
          </a:p>
          <a:p>
            <a:pPr marL="0" indent="0">
              <a:buNone/>
            </a:pP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58035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a:bodyPr>
          <a:lstStyle/>
          <a:p>
            <a:pPr marL="0" indent="0">
              <a:buNone/>
            </a:pPr>
            <a:r>
              <a:rPr lang="fr-FR" sz="4400" b="1" dirty="0" smtClean="0">
                <a:solidFill>
                  <a:schemeClr val="tx1"/>
                </a:solidFill>
                <a:latin typeface="Times New Roman" pitchFamily="18" charset="0"/>
                <a:cs typeface="Times New Roman" pitchFamily="18" charset="0"/>
              </a:rPr>
              <a:t>Construction </a:t>
            </a:r>
            <a:r>
              <a:rPr lang="fr-FR" sz="4400" b="1" i="1" dirty="0">
                <a:solidFill>
                  <a:schemeClr val="tx1"/>
                </a:solidFill>
                <a:latin typeface="Times New Roman" pitchFamily="18" charset="0"/>
                <a:cs typeface="Times New Roman" pitchFamily="18" charset="0"/>
              </a:rPr>
              <a:t>ut </a:t>
            </a:r>
            <a:r>
              <a:rPr lang="fr-FR" sz="4400" b="1" i="1" dirty="0" err="1">
                <a:solidFill>
                  <a:schemeClr val="tx1"/>
                </a:solidFill>
                <a:latin typeface="Times New Roman" pitchFamily="18" charset="0"/>
                <a:cs typeface="Times New Roman" pitchFamily="18" charset="0"/>
              </a:rPr>
              <a:t>res</a:t>
            </a:r>
            <a:r>
              <a:rPr lang="fr-FR" sz="4400" b="1" i="1" dirty="0">
                <a:solidFill>
                  <a:schemeClr val="tx1"/>
                </a:solidFill>
                <a:latin typeface="Times New Roman" pitchFamily="18" charset="0"/>
                <a:cs typeface="Times New Roman" pitchFamily="18" charset="0"/>
              </a:rPr>
              <a:t> </a:t>
            </a:r>
            <a:r>
              <a:rPr lang="fr-FR" sz="4400" b="1" i="1" dirty="0" err="1">
                <a:solidFill>
                  <a:schemeClr val="tx1"/>
                </a:solidFill>
                <a:latin typeface="Times New Roman" pitchFamily="18" charset="0"/>
                <a:cs typeface="Times New Roman" pitchFamily="18" charset="0"/>
              </a:rPr>
              <a:t>magis</a:t>
            </a:r>
            <a:r>
              <a:rPr lang="fr-FR" sz="4400" b="1" i="1" dirty="0">
                <a:solidFill>
                  <a:schemeClr val="tx1"/>
                </a:solidFill>
                <a:latin typeface="Times New Roman" pitchFamily="18" charset="0"/>
                <a:cs typeface="Times New Roman" pitchFamily="18" charset="0"/>
              </a:rPr>
              <a:t> </a:t>
            </a:r>
            <a:r>
              <a:rPr lang="fr-FR" sz="4400" b="1" i="1" dirty="0" err="1">
                <a:solidFill>
                  <a:schemeClr val="tx1"/>
                </a:solidFill>
                <a:latin typeface="Times New Roman" pitchFamily="18" charset="0"/>
                <a:cs typeface="Times New Roman" pitchFamily="18" charset="0"/>
              </a:rPr>
              <a:t>valeat</a:t>
            </a:r>
            <a:r>
              <a:rPr lang="fr-FR" sz="4400" b="1" i="1" dirty="0">
                <a:solidFill>
                  <a:schemeClr val="tx1"/>
                </a:solidFill>
                <a:latin typeface="Times New Roman" pitchFamily="18" charset="0"/>
                <a:cs typeface="Times New Roman" pitchFamily="18" charset="0"/>
              </a:rPr>
              <a:t> </a:t>
            </a:r>
            <a:r>
              <a:rPr lang="fr-FR" sz="4400" b="1" i="1" dirty="0" err="1">
                <a:solidFill>
                  <a:schemeClr val="tx1"/>
                </a:solidFill>
                <a:latin typeface="Times New Roman" pitchFamily="18" charset="0"/>
                <a:cs typeface="Times New Roman" pitchFamily="18" charset="0"/>
              </a:rPr>
              <a:t>quam</a:t>
            </a:r>
            <a:r>
              <a:rPr lang="fr-FR" sz="4400" b="1" i="1" dirty="0">
                <a:solidFill>
                  <a:schemeClr val="tx1"/>
                </a:solidFill>
                <a:latin typeface="Times New Roman" pitchFamily="18" charset="0"/>
                <a:cs typeface="Times New Roman" pitchFamily="18" charset="0"/>
              </a:rPr>
              <a:t> </a:t>
            </a:r>
            <a:r>
              <a:rPr lang="fr-FR" sz="4400" b="1" i="1" dirty="0" err="1" smtClean="0">
                <a:solidFill>
                  <a:schemeClr val="tx1"/>
                </a:solidFill>
                <a:latin typeface="Times New Roman" pitchFamily="18" charset="0"/>
                <a:cs typeface="Times New Roman" pitchFamily="18" charset="0"/>
              </a:rPr>
              <a:t>pereat</a:t>
            </a:r>
            <a:endParaRPr lang="fr-FR" sz="4400" b="1" i="1" dirty="0" smtClean="0">
              <a:solidFill>
                <a:schemeClr val="tx1"/>
              </a:solidFill>
              <a:latin typeface="Times New Roman" pitchFamily="18" charset="0"/>
              <a:cs typeface="Times New Roman" pitchFamily="18" charset="0"/>
            </a:endParaRPr>
          </a:p>
          <a:p>
            <a:r>
              <a:rPr lang="en-US" sz="3600" dirty="0" smtClean="0">
                <a:solidFill>
                  <a:schemeClr val="tx1"/>
                </a:solidFill>
                <a:latin typeface="Times New Roman" pitchFamily="18" charset="0"/>
                <a:cs typeface="Times New Roman" pitchFamily="18" charset="0"/>
              </a:rPr>
              <a:t>“It </a:t>
            </a:r>
            <a:r>
              <a:rPr lang="en-US" sz="3600" dirty="0">
                <a:solidFill>
                  <a:schemeClr val="tx1"/>
                </a:solidFill>
                <a:latin typeface="Times New Roman" pitchFamily="18" charset="0"/>
                <a:cs typeface="Times New Roman" pitchFamily="18" charset="0"/>
              </a:rPr>
              <a:t>is better for a thing to have effect than to be made void</a:t>
            </a:r>
            <a:r>
              <a:rPr lang="en-US" sz="3600" dirty="0" smtClean="0">
                <a:solidFill>
                  <a:schemeClr val="tx1"/>
                </a:solidFill>
                <a:latin typeface="Times New Roman" pitchFamily="18" charset="0"/>
                <a:cs typeface="Times New Roman" pitchFamily="18" charset="0"/>
              </a:rPr>
              <a:t>.”</a:t>
            </a:r>
          </a:p>
          <a:p>
            <a:r>
              <a:rPr lang="en-US" sz="3600" dirty="0">
                <a:solidFill>
                  <a:schemeClr val="tx1"/>
                </a:solidFill>
                <a:latin typeface="Times New Roman" pitchFamily="18" charset="0"/>
                <a:cs typeface="Times New Roman" pitchFamily="18" charset="0"/>
              </a:rPr>
              <a:t>The Courts strongly lean against a construction which reduces the statute to a futility</a:t>
            </a:r>
            <a:r>
              <a:rPr lang="en-US" sz="3600" dirty="0" smtClean="0">
                <a:solidFill>
                  <a:schemeClr val="tx1"/>
                </a:solidFill>
                <a:latin typeface="Times New Roman" pitchFamily="18" charset="0"/>
                <a:cs typeface="Times New Roman" pitchFamily="18" charset="0"/>
              </a:rPr>
              <a:t>.</a:t>
            </a:r>
          </a:p>
          <a:p>
            <a:r>
              <a:rPr lang="en-US" sz="3600" dirty="0">
                <a:solidFill>
                  <a:schemeClr val="tx1"/>
                </a:solidFill>
                <a:latin typeface="Times New Roman" pitchFamily="18" charset="0"/>
                <a:cs typeface="Times New Roman" pitchFamily="18" charset="0"/>
              </a:rPr>
              <a:t>presumption in </a:t>
            </a:r>
            <a:r>
              <a:rPr lang="en-US" sz="3600" dirty="0" err="1">
                <a:solidFill>
                  <a:schemeClr val="tx1"/>
                </a:solidFill>
                <a:latin typeface="Times New Roman" pitchFamily="18" charset="0"/>
                <a:cs typeface="Times New Roman" pitchFamily="18" charset="0"/>
              </a:rPr>
              <a:t>favour</a:t>
            </a:r>
            <a:r>
              <a:rPr lang="en-US" sz="3600" dirty="0">
                <a:solidFill>
                  <a:schemeClr val="tx1"/>
                </a:solidFill>
                <a:latin typeface="Times New Roman" pitchFamily="18" charset="0"/>
                <a:cs typeface="Times New Roman" pitchFamily="18" charset="0"/>
              </a:rPr>
              <a:t> of constitutionality </a:t>
            </a:r>
            <a:r>
              <a:rPr lang="en-US" sz="3600" dirty="0" smtClean="0">
                <a:solidFill>
                  <a:schemeClr val="tx1"/>
                </a:solidFill>
                <a:latin typeface="Times New Roman" pitchFamily="18" charset="0"/>
                <a:cs typeface="Times New Roman" pitchFamily="18" charset="0"/>
              </a:rPr>
              <a:t>of Statute.</a:t>
            </a:r>
          </a:p>
        </p:txBody>
      </p:sp>
    </p:spTree>
    <p:extLst>
      <p:ext uri="{BB962C8B-B14F-4D97-AF65-F5344CB8AC3E}">
        <p14:creationId xmlns:p14="http://schemas.microsoft.com/office/powerpoint/2010/main" xmlns="" val="37043697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fontScale="92500" lnSpcReduction="10000"/>
          </a:bodyPr>
          <a:lstStyle/>
          <a:p>
            <a:pPr marL="0" indent="0">
              <a:buNone/>
            </a:pPr>
            <a:r>
              <a:rPr lang="en-US" sz="3200" dirty="0">
                <a:solidFill>
                  <a:schemeClr val="tx1"/>
                </a:solidFill>
                <a:latin typeface="Times New Roman" pitchFamily="18" charset="0"/>
                <a:cs typeface="Times New Roman" pitchFamily="18" charset="0"/>
              </a:rPr>
              <a:t> Viscount Simon, L.C</a:t>
            </a:r>
            <a:r>
              <a:rPr lang="en-US" sz="3200" dirty="0" smtClean="0">
                <a:solidFill>
                  <a:schemeClr val="tx1"/>
                </a:solidFill>
                <a:latin typeface="Times New Roman" pitchFamily="18" charset="0"/>
                <a:cs typeface="Times New Roman" pitchFamily="18" charset="0"/>
              </a:rPr>
              <a:t>. in </a:t>
            </a:r>
            <a:r>
              <a:rPr lang="en-US" sz="3200" i="1" dirty="0" err="1" smtClean="0">
                <a:solidFill>
                  <a:schemeClr val="tx1"/>
                </a:solidFill>
                <a:latin typeface="Times New Roman" pitchFamily="18" charset="0"/>
                <a:cs typeface="Times New Roman" pitchFamily="18" charset="0"/>
              </a:rPr>
              <a:t>Nokes</a:t>
            </a:r>
            <a:r>
              <a:rPr lang="en-US" sz="3200" i="1" dirty="0" smtClean="0">
                <a:solidFill>
                  <a:schemeClr val="tx1"/>
                </a:solidFill>
                <a:latin typeface="Times New Roman" pitchFamily="18" charset="0"/>
                <a:cs typeface="Times New Roman" pitchFamily="18" charset="0"/>
              </a:rPr>
              <a:t> </a:t>
            </a:r>
            <a:r>
              <a:rPr lang="en-US" sz="3200" i="1" dirty="0">
                <a:solidFill>
                  <a:schemeClr val="tx1"/>
                </a:solidFill>
                <a:latin typeface="Times New Roman" pitchFamily="18" charset="0"/>
                <a:cs typeface="Times New Roman" pitchFamily="18" charset="0"/>
              </a:rPr>
              <a:t>v. </a:t>
            </a:r>
            <a:r>
              <a:rPr lang="en-US" sz="3200" i="1" dirty="0" err="1">
                <a:solidFill>
                  <a:schemeClr val="tx1"/>
                </a:solidFill>
                <a:latin typeface="Times New Roman" pitchFamily="18" charset="0"/>
                <a:cs typeface="Times New Roman" pitchFamily="18" charset="0"/>
              </a:rPr>
              <a:t>Doncaster</a:t>
            </a:r>
            <a:r>
              <a:rPr lang="en-US" sz="3200" i="1" dirty="0">
                <a:solidFill>
                  <a:schemeClr val="tx1"/>
                </a:solidFill>
                <a:latin typeface="Times New Roman" pitchFamily="18" charset="0"/>
                <a:cs typeface="Times New Roman" pitchFamily="18" charset="0"/>
              </a:rPr>
              <a:t> Amalgamated Collieries Ltd.</a:t>
            </a:r>
          </a:p>
          <a:p>
            <a:pPr marL="0" indent="0">
              <a:buNone/>
            </a:pPr>
            <a:r>
              <a:rPr lang="en-US" sz="3200" dirty="0" smtClean="0">
                <a:solidFill>
                  <a:schemeClr val="tx1"/>
                </a:solidFill>
                <a:latin typeface="Times New Roman" pitchFamily="18" charset="0"/>
                <a:cs typeface="Times New Roman" pitchFamily="18" charset="0"/>
              </a:rPr>
              <a:t>“</a:t>
            </a:r>
            <a:r>
              <a:rPr lang="en-US" sz="3200" dirty="0">
                <a:solidFill>
                  <a:schemeClr val="tx1"/>
                </a:solidFill>
                <a:latin typeface="Times New Roman" pitchFamily="18" charset="0"/>
                <a:cs typeface="Times New Roman" pitchFamily="18" charset="0"/>
              </a:rPr>
              <a:t>We should avoid a construction which would reduce the legislation to futility or the narrower one which would fail to achieve the manifest purpose of the legislation. We should rather accept the bolder construction based on the view that Parliament would legislate only for the purpose of bringing about an effective result. Thus, if the language is capable of more than one interpretation, one ought to discard the literal or natural meaning if it leads to an unreasonable result, and adopt that interpretation which leads to reasonably practical results.”</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580353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a:bodyPr>
          <a:lstStyle/>
          <a:p>
            <a:pPr marL="0" indent="0">
              <a:buNone/>
            </a:pPr>
            <a:r>
              <a:rPr lang="en-US" sz="3600" i="1" dirty="0" err="1">
                <a:solidFill>
                  <a:schemeClr val="tx1"/>
                </a:solidFill>
                <a:latin typeface="Times New Roman" pitchFamily="18" charset="0"/>
                <a:cs typeface="Times New Roman" pitchFamily="18" charset="0"/>
              </a:rPr>
              <a:t>Avtar</a:t>
            </a:r>
            <a:r>
              <a:rPr lang="en-US" sz="3600" i="1" dirty="0">
                <a:solidFill>
                  <a:schemeClr val="tx1"/>
                </a:solidFill>
                <a:latin typeface="Times New Roman" pitchFamily="18" charset="0"/>
                <a:cs typeface="Times New Roman" pitchFamily="18" charset="0"/>
              </a:rPr>
              <a:t> Singh </a:t>
            </a:r>
            <a:r>
              <a:rPr lang="en-US" sz="3600" i="1" dirty="0" err="1">
                <a:solidFill>
                  <a:schemeClr val="tx1"/>
                </a:solidFill>
                <a:latin typeface="Times New Roman" pitchFamily="18" charset="0"/>
                <a:cs typeface="Times New Roman" pitchFamily="18" charset="0"/>
              </a:rPr>
              <a:t>vs</a:t>
            </a:r>
            <a:r>
              <a:rPr lang="en-US" sz="3600" i="1" dirty="0">
                <a:solidFill>
                  <a:schemeClr val="tx1"/>
                </a:solidFill>
                <a:latin typeface="Times New Roman" pitchFamily="18" charset="0"/>
                <a:cs typeface="Times New Roman" pitchFamily="18" charset="0"/>
              </a:rPr>
              <a:t> State of </a:t>
            </a:r>
            <a:r>
              <a:rPr lang="en-US" sz="3600" i="1" dirty="0" smtClean="0">
                <a:solidFill>
                  <a:schemeClr val="tx1"/>
                </a:solidFill>
                <a:latin typeface="Times New Roman" pitchFamily="18" charset="0"/>
                <a:cs typeface="Times New Roman" pitchFamily="18" charset="0"/>
              </a:rPr>
              <a:t>Punjab </a:t>
            </a:r>
            <a:r>
              <a:rPr lang="en-US" sz="3600" dirty="0" smtClean="0">
                <a:solidFill>
                  <a:schemeClr val="tx1"/>
                </a:solidFill>
                <a:latin typeface="Times New Roman" pitchFamily="18" charset="0"/>
                <a:cs typeface="Times New Roman" pitchFamily="18" charset="0"/>
              </a:rPr>
              <a:t>(1955) </a:t>
            </a:r>
          </a:p>
          <a:p>
            <a:r>
              <a:rPr lang="en-US" sz="3600" dirty="0" smtClean="0">
                <a:solidFill>
                  <a:schemeClr val="tx1"/>
                </a:solidFill>
                <a:latin typeface="Times New Roman" pitchFamily="18" charset="0"/>
                <a:cs typeface="Times New Roman" pitchFamily="18" charset="0"/>
              </a:rPr>
              <a:t>Appellant </a:t>
            </a:r>
            <a:r>
              <a:rPr lang="en-US" sz="3600" dirty="0">
                <a:solidFill>
                  <a:schemeClr val="tx1"/>
                </a:solidFill>
                <a:latin typeface="Times New Roman" pitchFamily="18" charset="0"/>
                <a:cs typeface="Times New Roman" pitchFamily="18" charset="0"/>
              </a:rPr>
              <a:t>was convicted of theft of electricity under Section 39 of Electricity Act, 1990. He contented that the proceeding were illegal because they were not initiated by any of the persons as mandated by Section 50 of the act. It was held that under this principle, the requirement of Section 50 should be given effect.</a:t>
            </a:r>
            <a:endParaRPr lang="en-US" sz="3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04369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581"/>
            <a:ext cx="8458200" cy="6858000"/>
          </a:xfrm>
        </p:spPr>
        <p:txBody>
          <a:bodyPr>
            <a:normAutofit fontScale="85000" lnSpcReduction="10000"/>
          </a:bodyPr>
          <a:lstStyle/>
          <a:p>
            <a:pPr marL="0" indent="0">
              <a:buNone/>
            </a:pPr>
            <a:r>
              <a:rPr lang="en-US" sz="3800" i="1" dirty="0">
                <a:solidFill>
                  <a:schemeClr val="tx1"/>
                </a:solidFill>
                <a:latin typeface="Times New Roman" pitchFamily="18" charset="0"/>
                <a:cs typeface="Times New Roman" pitchFamily="18" charset="0"/>
              </a:rPr>
              <a:t>Corporation of Calcutta </a:t>
            </a:r>
            <a:r>
              <a:rPr lang="en-US" sz="3800" i="1" dirty="0" err="1">
                <a:solidFill>
                  <a:schemeClr val="tx1"/>
                </a:solidFill>
                <a:latin typeface="Times New Roman" pitchFamily="18" charset="0"/>
                <a:cs typeface="Times New Roman" pitchFamily="18" charset="0"/>
              </a:rPr>
              <a:t>vs</a:t>
            </a:r>
            <a:r>
              <a:rPr lang="en-US" sz="3800" i="1" dirty="0">
                <a:solidFill>
                  <a:schemeClr val="tx1"/>
                </a:solidFill>
                <a:latin typeface="Times New Roman" pitchFamily="18" charset="0"/>
                <a:cs typeface="Times New Roman" pitchFamily="18" charset="0"/>
              </a:rPr>
              <a:t> Liberty </a:t>
            </a:r>
            <a:r>
              <a:rPr lang="en-US" sz="3800" i="1" dirty="0" smtClean="0">
                <a:solidFill>
                  <a:schemeClr val="tx1"/>
                </a:solidFill>
                <a:latin typeface="Times New Roman" pitchFamily="18" charset="0"/>
                <a:cs typeface="Times New Roman" pitchFamily="18" charset="0"/>
              </a:rPr>
              <a:t>Cinema</a:t>
            </a:r>
            <a:r>
              <a:rPr lang="en-US" sz="3800" dirty="0">
                <a:solidFill>
                  <a:schemeClr val="tx1"/>
                </a:solidFill>
                <a:latin typeface="Times New Roman" pitchFamily="18" charset="0"/>
                <a:cs typeface="Times New Roman" pitchFamily="18" charset="0"/>
              </a:rPr>
              <a:t> </a:t>
            </a:r>
            <a:r>
              <a:rPr lang="en-US" sz="3800" dirty="0" smtClean="0">
                <a:solidFill>
                  <a:schemeClr val="tx1"/>
                </a:solidFill>
                <a:latin typeface="Times New Roman" pitchFamily="18" charset="0"/>
                <a:cs typeface="Times New Roman" pitchFamily="18" charset="0"/>
              </a:rPr>
              <a:t>(1965) Under </a:t>
            </a:r>
            <a:r>
              <a:rPr lang="en-US" sz="3800" dirty="0">
                <a:solidFill>
                  <a:schemeClr val="tx1"/>
                </a:solidFill>
                <a:latin typeface="Times New Roman" pitchFamily="18" charset="0"/>
                <a:cs typeface="Times New Roman" pitchFamily="18" charset="0"/>
              </a:rPr>
              <a:t>a. 413 of the Calcutta Municipal Act, 1951, no person shall without a license granted by the Corporation of Calcutta, keep open any cinema house for public amusement in Calcutta. Under s. 548(2), for every license under the Act, a fee may be charged at such rate as may from time to time be fixed by the Corporation. In 1948, the appellant (Corporation) fixed fees on the basis of annual valuation of the cinema house. The respondent, who was the owner and licensee of a cinema theater, had been paying a license fee of </a:t>
            </a:r>
            <a:r>
              <a:rPr lang="en-US" sz="3800" dirty="0" err="1">
                <a:solidFill>
                  <a:schemeClr val="tx1"/>
                </a:solidFill>
                <a:latin typeface="Times New Roman" pitchFamily="18" charset="0"/>
                <a:cs typeface="Times New Roman" pitchFamily="18" charset="0"/>
              </a:rPr>
              <a:t>Rs</a:t>
            </a:r>
            <a:r>
              <a:rPr lang="en-US" sz="3800" dirty="0">
                <a:solidFill>
                  <a:schemeClr val="tx1"/>
                </a:solidFill>
                <a:latin typeface="Times New Roman" pitchFamily="18" charset="0"/>
                <a:cs typeface="Times New Roman" pitchFamily="18" charset="0"/>
              </a:rPr>
              <a:t>. 400 per year on that basis. In 1958, the appellant, by a Resolution, changed the basis of assessment of the fee.</a:t>
            </a:r>
          </a:p>
          <a:p>
            <a:pPr marL="0" indent="0">
              <a:buNone/>
            </a:pPr>
            <a:endParaRPr lang="en-US" sz="3800" dirty="0">
              <a:solidFill>
                <a:schemeClr val="tx1"/>
              </a:solidFill>
              <a:latin typeface="Times New Roman" pitchFamily="18" charset="0"/>
              <a:cs typeface="Times New Roman" pitchFamily="18" charset="0"/>
            </a:endParaRPr>
          </a:p>
          <a:p>
            <a:pPr marL="0" indent="0">
              <a:buNone/>
            </a:pPr>
            <a:endParaRPr lang="en-US" sz="3800" dirty="0">
              <a:solidFill>
                <a:schemeClr val="tx1"/>
              </a:solidFill>
              <a:latin typeface="Times New Roman" pitchFamily="18" charset="0"/>
              <a:cs typeface="Times New Roman" pitchFamily="18" charset="0"/>
            </a:endParaRPr>
          </a:p>
          <a:p>
            <a:pPr marL="0" indent="0">
              <a:buNone/>
            </a:pP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043697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096000"/>
          </a:xfrm>
        </p:spPr>
        <p:txBody>
          <a:bodyPr>
            <a:noAutofit/>
          </a:bodyPr>
          <a:lstStyle/>
          <a:p>
            <a:pPr marL="0" indent="0">
              <a:buNone/>
            </a:pPr>
            <a:r>
              <a:rPr lang="en-US" dirty="0">
                <a:solidFill>
                  <a:schemeClr val="tx1"/>
                </a:solidFill>
                <a:latin typeface="Times New Roman" pitchFamily="18" charset="0"/>
                <a:cs typeface="Times New Roman" pitchFamily="18" charset="0"/>
              </a:rPr>
              <a:t>Under the new method the fee was to be assessed at rates prescribed per show according to the sanctioned seating capacity of the cinema house; and the respondent had to pay a fee of </a:t>
            </a:r>
            <a:r>
              <a:rPr lang="en-US" dirty="0" err="1">
                <a:solidFill>
                  <a:schemeClr val="tx1"/>
                </a:solidFill>
                <a:latin typeface="Times New Roman" pitchFamily="18" charset="0"/>
                <a:cs typeface="Times New Roman" pitchFamily="18" charset="0"/>
              </a:rPr>
              <a:t>Rs</a:t>
            </a:r>
            <a:r>
              <a:rPr lang="en-US" dirty="0">
                <a:solidFill>
                  <a:schemeClr val="tx1"/>
                </a:solidFill>
                <a:latin typeface="Times New Roman" pitchFamily="18" charset="0"/>
                <a:cs typeface="Times New Roman" pitchFamily="18" charset="0"/>
              </a:rPr>
              <a:t>. 6,000 per year. The respondent, therefore moved the High Court for the issue of a writ quashing the resolution and the application was allowed.</a:t>
            </a:r>
          </a:p>
          <a:p>
            <a:pPr marL="0" indent="0">
              <a:buNone/>
            </a:pPr>
            <a:endParaRPr lang="en-US" dirty="0">
              <a:solidFill>
                <a:schemeClr val="tx1"/>
              </a:solidFill>
              <a:latin typeface="Times New Roman" pitchFamily="18" charset="0"/>
              <a:cs typeface="Times New Roman" pitchFamily="18" charset="0"/>
            </a:endParaRPr>
          </a:p>
          <a:p>
            <a:pPr marL="0" indent="0">
              <a:buNone/>
            </a:pPr>
            <a:r>
              <a:rPr lang="en-US" dirty="0">
                <a:solidFill>
                  <a:schemeClr val="tx1"/>
                </a:solidFill>
                <a:latin typeface="Times New Roman" pitchFamily="18" charset="0"/>
                <a:cs typeface="Times New Roman" pitchFamily="18" charset="0"/>
              </a:rPr>
              <a:t>In the appeal to the Supreme Court the appellant contended that (i) the levy was a tax and not a fee in return for services and (ii) s. 548(2) does not suffer from the vice of excessive delegation; While the respondent contended that (i) the levy was a fee in return for services to be rendered and not a tax, and as it was not commensurate with the costs incurred by the Corporation in providing the services, the levy was invalid; (ii) if s. 548 authorized the levy of a tax, as distinct from a fee in return for service rendered, it was invalid, as it amounted to an illegal delegation of legislative functions to the appellant to fix the amount of a tax without any guidance for the purpose and (iii) the levy was invalid as violating Art. 19(1) (f) and (g) of the Constitute.</a:t>
            </a:r>
          </a:p>
        </p:txBody>
      </p:sp>
    </p:spTree>
    <p:extLst>
      <p:ext uri="{BB962C8B-B14F-4D97-AF65-F5344CB8AC3E}">
        <p14:creationId xmlns:p14="http://schemas.microsoft.com/office/powerpoint/2010/main" xmlns="" val="37043697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458200" cy="6096000"/>
          </a:xfrm>
        </p:spPr>
        <p:txBody>
          <a:bodyPr>
            <a:normAutofit/>
          </a:bodyPr>
          <a:lstStyle/>
          <a:p>
            <a:pPr marL="0" indent="0">
              <a:buNone/>
            </a:pPr>
            <a:r>
              <a:rPr lang="en-US" sz="3200" dirty="0">
                <a:solidFill>
                  <a:schemeClr val="tx1"/>
                </a:solidFill>
                <a:latin typeface="Times New Roman" pitchFamily="18" charset="0"/>
                <a:cs typeface="Times New Roman" pitchFamily="18" charset="0"/>
              </a:rPr>
              <a:t>HELD (per </a:t>
            </a:r>
            <a:r>
              <a:rPr lang="en-US" sz="3200" dirty="0" err="1">
                <a:solidFill>
                  <a:schemeClr val="tx1"/>
                </a:solidFill>
                <a:latin typeface="Times New Roman" pitchFamily="18" charset="0"/>
                <a:cs typeface="Times New Roman" pitchFamily="18" charset="0"/>
              </a:rPr>
              <a:t>Sarkar</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Raghubar</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Dayal</a:t>
            </a:r>
            <a:r>
              <a:rPr lang="en-US" sz="3200" dirty="0">
                <a:solidFill>
                  <a:schemeClr val="tx1"/>
                </a:solidFill>
                <a:latin typeface="Times New Roman" pitchFamily="18" charset="0"/>
                <a:cs typeface="Times New Roman" pitchFamily="18" charset="0"/>
              </a:rPr>
              <a:t> and </a:t>
            </a:r>
            <a:r>
              <a:rPr lang="en-US" sz="3200" dirty="0" err="1">
                <a:solidFill>
                  <a:schemeClr val="tx1"/>
                </a:solidFill>
                <a:latin typeface="Times New Roman" pitchFamily="18" charset="0"/>
                <a:cs typeface="Times New Roman" pitchFamily="18" charset="0"/>
              </a:rPr>
              <a:t>Mudholkar</a:t>
            </a:r>
            <a:r>
              <a:rPr lang="en-US" sz="3200" dirty="0">
                <a:solidFill>
                  <a:schemeClr val="tx1"/>
                </a:solidFill>
                <a:latin typeface="Times New Roman" pitchFamily="18" charset="0"/>
                <a:cs typeface="Times New Roman" pitchFamily="18" charset="0"/>
              </a:rPr>
              <a:t> JJ) : (i) The levy  was not a fee but a tax</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pPr marL="0" indent="0">
              <a:buNone/>
            </a:pPr>
            <a:r>
              <a:rPr lang="en-US" sz="3200" dirty="0">
                <a:solidFill>
                  <a:schemeClr val="tx1"/>
                </a:solidFill>
                <a:latin typeface="Times New Roman" pitchFamily="18" charset="0"/>
                <a:cs typeface="Times New Roman" pitchFamily="18" charset="0"/>
              </a:rPr>
              <a:t>The word "fee" in s. 548 must be read as referring to a tax as any other reading would make the section invalid, and in interpreting a statute, it ought to be made valid if possible. </a:t>
            </a:r>
          </a:p>
          <a:p>
            <a:pPr marL="0" indent="0">
              <a:buNone/>
            </a:pP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04369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rmAutofit/>
          </a:bodyPr>
          <a:lstStyle/>
          <a:p>
            <a:pPr marL="0" indent="0" algn="ctr">
              <a:buNone/>
            </a:pPr>
            <a:r>
              <a:rPr lang="en-US" sz="4400" dirty="0" smtClean="0">
                <a:solidFill>
                  <a:schemeClr val="tx1"/>
                </a:solidFill>
                <a:latin typeface="Times New Roman" pitchFamily="18" charset="0"/>
                <a:cs typeface="Times New Roman" pitchFamily="18" charset="0"/>
              </a:rPr>
              <a:t>What is a Statute?</a:t>
            </a:r>
          </a:p>
          <a:p>
            <a:pPr marL="0" indent="0">
              <a:buNone/>
            </a:pPr>
            <a:endParaRPr lang="en-US" sz="3600" dirty="0" smtClean="0">
              <a:solidFill>
                <a:schemeClr val="tx1"/>
              </a:solidFill>
              <a:latin typeface="Times New Roman" pitchFamily="18" charset="0"/>
              <a:cs typeface="Times New Roman" pitchFamily="18" charset="0"/>
            </a:endParaRPr>
          </a:p>
          <a:p>
            <a:r>
              <a:rPr lang="en-US" sz="3600" dirty="0" smtClean="0">
                <a:solidFill>
                  <a:schemeClr val="tx1"/>
                </a:solidFill>
                <a:latin typeface="Times New Roman" pitchFamily="18" charset="0"/>
                <a:cs typeface="Times New Roman" pitchFamily="18" charset="0"/>
              </a:rPr>
              <a:t>The </a:t>
            </a:r>
            <a:r>
              <a:rPr lang="en-US" sz="3600" dirty="0">
                <a:solidFill>
                  <a:schemeClr val="tx1"/>
                </a:solidFill>
                <a:latin typeface="Times New Roman" pitchFamily="18" charset="0"/>
                <a:cs typeface="Times New Roman" pitchFamily="18" charset="0"/>
              </a:rPr>
              <a:t>law that has its source in legislation is called enacted law </a:t>
            </a:r>
            <a:r>
              <a:rPr lang="en-US" sz="3600" dirty="0" smtClean="0">
                <a:solidFill>
                  <a:schemeClr val="tx1"/>
                </a:solidFill>
                <a:latin typeface="Times New Roman" pitchFamily="18" charset="0"/>
                <a:cs typeface="Times New Roman" pitchFamily="18" charset="0"/>
              </a:rPr>
              <a:t>or statute </a:t>
            </a:r>
            <a:r>
              <a:rPr lang="en-US" sz="3600" dirty="0">
                <a:solidFill>
                  <a:schemeClr val="tx1"/>
                </a:solidFill>
                <a:latin typeface="Times New Roman" pitchFamily="18" charset="0"/>
                <a:cs typeface="Times New Roman" pitchFamily="18" charset="0"/>
              </a:rPr>
              <a:t>law</a:t>
            </a:r>
            <a:r>
              <a:rPr lang="en-US" sz="3600" dirty="0" smtClean="0">
                <a:solidFill>
                  <a:schemeClr val="tx1"/>
                </a:solidFill>
                <a:latin typeface="Times New Roman" pitchFamily="18" charset="0"/>
                <a:cs typeface="Times New Roman" pitchFamily="18" charset="0"/>
              </a:rPr>
              <a:t>.</a:t>
            </a:r>
          </a:p>
          <a:p>
            <a:r>
              <a:rPr lang="en-US" sz="3600" dirty="0" smtClean="0">
                <a:solidFill>
                  <a:schemeClr val="tx1"/>
                </a:solidFill>
                <a:latin typeface="Times New Roman" pitchFamily="18" charset="0"/>
                <a:cs typeface="Times New Roman" pitchFamily="18" charset="0"/>
              </a:rPr>
              <a:t>It is </a:t>
            </a:r>
            <a:r>
              <a:rPr lang="en-US" sz="3600" dirty="0">
                <a:solidFill>
                  <a:schemeClr val="tx1"/>
                </a:solidFill>
                <a:latin typeface="Times New Roman" pitchFamily="18" charset="0"/>
                <a:cs typeface="Times New Roman" pitchFamily="18" charset="0"/>
              </a:rPr>
              <a:t>the principal source of modern law</a:t>
            </a:r>
            <a:r>
              <a:rPr lang="en-US" sz="3600" dirty="0" smtClean="0">
                <a:solidFill>
                  <a:schemeClr val="tx1"/>
                </a:solidFill>
                <a:latin typeface="Times New Roman" pitchFamily="18" charset="0"/>
                <a:cs typeface="Times New Roman" pitchFamily="18" charset="0"/>
              </a:rPr>
              <a:t>.</a:t>
            </a:r>
          </a:p>
          <a:p>
            <a:r>
              <a:rPr lang="en-US" sz="3600" dirty="0" smtClean="0">
                <a:solidFill>
                  <a:schemeClr val="tx1"/>
                </a:solidFill>
                <a:latin typeface="Times New Roman" pitchFamily="18" charset="0"/>
                <a:cs typeface="Times New Roman" pitchFamily="18" charset="0"/>
              </a:rPr>
              <a:t>Created by legislature.</a:t>
            </a:r>
          </a:p>
          <a:p>
            <a:r>
              <a:rPr lang="en-US" sz="3600" dirty="0">
                <a:solidFill>
                  <a:schemeClr val="tx1"/>
                </a:solidFill>
                <a:latin typeface="Times New Roman" pitchFamily="18" charset="0"/>
                <a:cs typeface="Times New Roman" pitchFamily="18" charset="0"/>
              </a:rPr>
              <a:t>Statute may be regarded as a body of universal, absolute, binding rules</a:t>
            </a:r>
            <a:r>
              <a:rPr lang="en-US" sz="3600" dirty="0" smtClean="0">
                <a:solidFill>
                  <a:schemeClr val="tx1"/>
                </a:solidFill>
                <a:latin typeface="Times New Roman" pitchFamily="18" charset="0"/>
                <a:cs typeface="Times New Roman" pitchFamily="18" charset="0"/>
              </a:rPr>
              <a:t>.</a:t>
            </a:r>
          </a:p>
          <a:p>
            <a:r>
              <a:rPr lang="en-US" sz="3600" dirty="0" smtClean="0">
                <a:solidFill>
                  <a:schemeClr val="tx1"/>
                </a:solidFill>
                <a:latin typeface="Times New Roman" pitchFamily="18" charset="0"/>
                <a:cs typeface="Times New Roman" pitchFamily="18" charset="0"/>
              </a:rPr>
              <a:t>It is the expression of will of legislature.</a:t>
            </a:r>
            <a:endParaRPr lang="en-US"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87764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a:bodyPr>
          <a:lstStyle/>
          <a:p>
            <a:pPr marL="0" indent="0" algn="ctr">
              <a:buNone/>
            </a:pPr>
            <a:r>
              <a:rPr lang="en-US" sz="4000" b="1" dirty="0">
                <a:solidFill>
                  <a:schemeClr val="tx1"/>
                </a:solidFill>
                <a:latin typeface="Times New Roman" pitchFamily="18" charset="0"/>
                <a:cs typeface="Times New Roman" pitchFamily="18" charset="0"/>
              </a:rPr>
              <a:t>GOLDEN </a:t>
            </a:r>
            <a:r>
              <a:rPr lang="en-US" sz="4000" b="1" dirty="0" smtClean="0">
                <a:solidFill>
                  <a:schemeClr val="tx1"/>
                </a:solidFill>
                <a:latin typeface="Times New Roman" pitchFamily="18" charset="0"/>
                <a:cs typeface="Times New Roman" pitchFamily="18" charset="0"/>
              </a:rPr>
              <a:t>RULE</a:t>
            </a:r>
          </a:p>
          <a:p>
            <a:r>
              <a:rPr lang="en-US" sz="3200" dirty="0" smtClean="0">
                <a:solidFill>
                  <a:schemeClr val="tx1"/>
                </a:solidFill>
                <a:latin typeface="Times New Roman" pitchFamily="18" charset="0"/>
                <a:cs typeface="Times New Roman" pitchFamily="18" charset="0"/>
              </a:rPr>
              <a:t>The rule propounded </a:t>
            </a:r>
            <a:r>
              <a:rPr lang="en-US" sz="3200" dirty="0">
                <a:solidFill>
                  <a:schemeClr val="tx1"/>
                </a:solidFill>
                <a:latin typeface="Times New Roman" pitchFamily="18" charset="0"/>
                <a:cs typeface="Times New Roman" pitchFamily="18" charset="0"/>
              </a:rPr>
              <a:t>by Lord </a:t>
            </a:r>
            <a:r>
              <a:rPr lang="en-US" sz="3200" dirty="0" err="1" smtClean="0">
                <a:solidFill>
                  <a:schemeClr val="tx1"/>
                </a:solidFill>
                <a:latin typeface="Times New Roman" pitchFamily="18" charset="0"/>
                <a:cs typeface="Times New Roman" pitchFamily="18" charset="0"/>
              </a:rPr>
              <a:t>Wensleydale</a:t>
            </a:r>
            <a:r>
              <a:rPr lang="en-US" sz="3200" dirty="0" smtClean="0">
                <a:solidFill>
                  <a:schemeClr val="tx1"/>
                </a:solidFill>
                <a:latin typeface="Times New Roman" pitchFamily="18" charset="0"/>
                <a:cs typeface="Times New Roman" pitchFamily="18" charset="0"/>
              </a:rPr>
              <a:t> </a:t>
            </a:r>
            <a:r>
              <a:rPr lang="en-US" sz="3200" dirty="0">
                <a:solidFill>
                  <a:schemeClr val="tx1"/>
                </a:solidFill>
                <a:latin typeface="Times New Roman" pitchFamily="18" charset="0"/>
                <a:cs typeface="Times New Roman" pitchFamily="18" charset="0"/>
              </a:rPr>
              <a:t>in </a:t>
            </a:r>
            <a:r>
              <a:rPr lang="en-US" sz="3200" i="1" dirty="0">
                <a:solidFill>
                  <a:schemeClr val="tx1"/>
                </a:solidFill>
                <a:latin typeface="Times New Roman" pitchFamily="18" charset="0"/>
                <a:cs typeface="Times New Roman" pitchFamily="18" charset="0"/>
              </a:rPr>
              <a:t>Grey v </a:t>
            </a:r>
            <a:r>
              <a:rPr lang="en-US" sz="3200" i="1" dirty="0" smtClean="0">
                <a:solidFill>
                  <a:schemeClr val="tx1"/>
                </a:solidFill>
                <a:latin typeface="Times New Roman" pitchFamily="18" charset="0"/>
                <a:cs typeface="Times New Roman" pitchFamily="18" charset="0"/>
              </a:rPr>
              <a:t>Pearson (1857).</a:t>
            </a:r>
            <a:endParaRPr lang="en-US" sz="3200" dirty="0" smtClean="0">
              <a:solidFill>
                <a:schemeClr val="tx1"/>
              </a:solidFill>
              <a:latin typeface="Times New Roman" pitchFamily="18" charset="0"/>
              <a:cs typeface="Times New Roman" pitchFamily="18" charset="0"/>
            </a:endParaRPr>
          </a:p>
          <a:p>
            <a:pPr marL="0" indent="0">
              <a:buNone/>
            </a:pPr>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grammatical and ordinary sense of the words is to be adhered to unless that would lead to some absurdity or some repugnance or inconsistency with the rest of the instrument in which case the grammatical and ordinary sense of the words may be modified so as to avoid the absurdity and inconsistency, but no farther</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This rule allows deviation from the literal rule and even disregards intention of legislature in some instances.</a:t>
            </a:r>
          </a:p>
        </p:txBody>
      </p:sp>
    </p:spTree>
    <p:extLst>
      <p:ext uri="{BB962C8B-B14F-4D97-AF65-F5344CB8AC3E}">
        <p14:creationId xmlns:p14="http://schemas.microsoft.com/office/powerpoint/2010/main" xmlns="" val="23580353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fontScale="92500"/>
          </a:bodyPr>
          <a:lstStyle/>
          <a:p>
            <a:r>
              <a:rPr lang="en-US" sz="3200" dirty="0" smtClean="0">
                <a:solidFill>
                  <a:schemeClr val="tx1"/>
                </a:solidFill>
                <a:latin typeface="Times New Roman" pitchFamily="18" charset="0"/>
                <a:cs typeface="Times New Roman" pitchFamily="18" charset="0"/>
              </a:rPr>
              <a:t>It </a:t>
            </a:r>
            <a:r>
              <a:rPr lang="en-US" sz="3200" dirty="0">
                <a:solidFill>
                  <a:schemeClr val="tx1"/>
                </a:solidFill>
                <a:latin typeface="Times New Roman" pitchFamily="18" charset="0"/>
                <a:cs typeface="Times New Roman" pitchFamily="18" charset="0"/>
              </a:rPr>
              <a:t>allows to adhere to the ordinary meaning of the words used, and to the grammatical </a:t>
            </a:r>
            <a:r>
              <a:rPr lang="en-US" sz="3200" dirty="0" smtClean="0">
                <a:solidFill>
                  <a:schemeClr val="tx1"/>
                </a:solidFill>
                <a:latin typeface="Times New Roman" pitchFamily="18" charset="0"/>
                <a:cs typeface="Times New Roman" pitchFamily="18" charset="0"/>
              </a:rPr>
              <a:t>construction.</a:t>
            </a:r>
          </a:p>
          <a:p>
            <a:r>
              <a:rPr lang="en-US" sz="3200" dirty="0" smtClean="0">
                <a:solidFill>
                  <a:schemeClr val="tx1"/>
                </a:solidFill>
                <a:latin typeface="Times New Roman" pitchFamily="18" charset="0"/>
                <a:cs typeface="Times New Roman" pitchFamily="18" charset="0"/>
              </a:rPr>
              <a:t>The original meaning needs to be modified only in case the </a:t>
            </a:r>
            <a:r>
              <a:rPr lang="en-US" sz="3200" dirty="0">
                <a:solidFill>
                  <a:schemeClr val="tx1"/>
                </a:solidFill>
                <a:latin typeface="Times New Roman" pitchFamily="18" charset="0"/>
                <a:cs typeface="Times New Roman" pitchFamily="18" charset="0"/>
              </a:rPr>
              <a:t>literal interpretation leads to any manifest absurdity or </a:t>
            </a:r>
            <a:r>
              <a:rPr lang="en-US" sz="3200" dirty="0" smtClean="0">
                <a:solidFill>
                  <a:schemeClr val="tx1"/>
                </a:solidFill>
                <a:latin typeface="Times New Roman" pitchFamily="18" charset="0"/>
                <a:cs typeface="Times New Roman" pitchFamily="18" charset="0"/>
              </a:rPr>
              <a:t>repugnance.</a:t>
            </a:r>
          </a:p>
          <a:p>
            <a:r>
              <a:rPr lang="en-US" sz="3200" i="1" dirty="0" err="1" smtClean="0">
                <a:solidFill>
                  <a:schemeClr val="tx1"/>
                </a:solidFill>
                <a:latin typeface="Times New Roman" pitchFamily="18" charset="0"/>
                <a:cs typeface="Times New Roman" pitchFamily="18" charset="0"/>
              </a:rPr>
              <a:t>Tirath</a:t>
            </a:r>
            <a:r>
              <a:rPr lang="en-US" sz="3200" i="1" dirty="0" smtClean="0">
                <a:solidFill>
                  <a:schemeClr val="tx1"/>
                </a:solidFill>
                <a:latin typeface="Times New Roman" pitchFamily="18" charset="0"/>
                <a:cs typeface="Times New Roman" pitchFamily="18" charset="0"/>
              </a:rPr>
              <a:t> Singh v. </a:t>
            </a:r>
            <a:r>
              <a:rPr lang="en-US" sz="3200" i="1" dirty="0" err="1" smtClean="0">
                <a:solidFill>
                  <a:schemeClr val="tx1"/>
                </a:solidFill>
                <a:latin typeface="Times New Roman" pitchFamily="18" charset="0"/>
                <a:cs typeface="Times New Roman" pitchFamily="18" charset="0"/>
              </a:rPr>
              <a:t>Bachittar</a:t>
            </a:r>
            <a:r>
              <a:rPr lang="en-US" sz="3200" i="1" dirty="0" smtClean="0">
                <a:solidFill>
                  <a:schemeClr val="tx1"/>
                </a:solidFill>
                <a:latin typeface="Times New Roman" pitchFamily="18" charset="0"/>
                <a:cs typeface="Times New Roman" pitchFamily="18" charset="0"/>
              </a:rPr>
              <a:t> Singh (1955)</a:t>
            </a:r>
          </a:p>
          <a:p>
            <a:pPr marL="0" indent="0">
              <a:buNone/>
            </a:pPr>
            <a:r>
              <a:rPr lang="en-US" sz="3200" dirty="0" smtClean="0">
                <a:solidFill>
                  <a:schemeClr val="tx1"/>
                </a:solidFill>
                <a:latin typeface="Times New Roman" pitchFamily="18" charset="0"/>
                <a:cs typeface="Times New Roman" pitchFamily="18" charset="0"/>
              </a:rPr>
              <a:t>“Where the language of a statute, in its ordinary meaning and grammatical construction leads to a manifest contradiction of the apparent purpose of the enactment, or to some inconvenience or absurdity, hardship or injustice, presumably not intended, a construction may be put upon it which modifies the meaning of the words, and even the structure of the sentence.”</a:t>
            </a:r>
            <a:endParaRPr lang="en-US" sz="3200" dirty="0">
              <a:solidFill>
                <a:schemeClr val="tx1"/>
              </a:solidFill>
              <a:latin typeface="Times New Roman" pitchFamily="18" charset="0"/>
              <a:cs typeface="Times New Roman" pitchFamily="18" charset="0"/>
            </a:endParaRPr>
          </a:p>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8004759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a:bodyPr>
          <a:lstStyle/>
          <a:p>
            <a:pPr marL="0" indent="0">
              <a:buNone/>
            </a:pPr>
            <a:r>
              <a:rPr lang="en-US" sz="3200" i="1" dirty="0">
                <a:solidFill>
                  <a:schemeClr val="tx1"/>
                </a:solidFill>
                <a:latin typeface="Times New Roman" pitchFamily="18" charset="0"/>
                <a:cs typeface="Times New Roman" pitchFamily="18" charset="0"/>
              </a:rPr>
              <a:t>Lee </a:t>
            </a:r>
            <a:r>
              <a:rPr lang="en-US" sz="3200" i="1" dirty="0" smtClean="0">
                <a:solidFill>
                  <a:schemeClr val="tx1"/>
                </a:solidFill>
                <a:latin typeface="Times New Roman" pitchFamily="18" charset="0"/>
                <a:cs typeface="Times New Roman" pitchFamily="18" charset="0"/>
              </a:rPr>
              <a:t>v. </a:t>
            </a:r>
            <a:r>
              <a:rPr lang="en-US" sz="3200" i="1" dirty="0">
                <a:solidFill>
                  <a:schemeClr val="tx1"/>
                </a:solidFill>
                <a:latin typeface="Times New Roman" pitchFamily="18" charset="0"/>
                <a:cs typeface="Times New Roman" pitchFamily="18" charset="0"/>
              </a:rPr>
              <a:t>Knapp </a:t>
            </a:r>
            <a:r>
              <a:rPr lang="en-US" sz="3200" i="1" dirty="0" smtClean="0">
                <a:solidFill>
                  <a:schemeClr val="tx1"/>
                </a:solidFill>
                <a:latin typeface="Times New Roman" pitchFamily="18" charset="0"/>
                <a:cs typeface="Times New Roman" pitchFamily="18" charset="0"/>
              </a:rPr>
              <a:t>(1967)</a:t>
            </a:r>
          </a:p>
          <a:p>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interpretation of the word "stop" was involved. Under Road Traffic Act, 1960,  a person causing an accident "shall stop" after the accident. In this case, the driver stopped after causing the accident and then drove off. It was held that the literal interpretation of the word stop is absurd and that the requirement under the act was not fulfilled because the driver did not stop for a reasonable time so that interested parties can make inquiries from him about the accident.</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166143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fontScale="92500" lnSpcReduction="10000"/>
          </a:bodyPr>
          <a:lstStyle/>
          <a:p>
            <a:pPr marL="0" indent="0">
              <a:buNone/>
            </a:pPr>
            <a:r>
              <a:rPr lang="en-US" sz="3200" i="1" dirty="0">
                <a:solidFill>
                  <a:schemeClr val="tx1"/>
                </a:solidFill>
                <a:latin typeface="Times New Roman" pitchFamily="18" charset="0"/>
                <a:cs typeface="Times New Roman" pitchFamily="18" charset="0"/>
              </a:rPr>
              <a:t>Uttar Pradesh </a:t>
            </a:r>
            <a:r>
              <a:rPr lang="en-US" sz="3200" i="1" dirty="0" err="1">
                <a:solidFill>
                  <a:schemeClr val="tx1"/>
                </a:solidFill>
                <a:latin typeface="Times New Roman" pitchFamily="18" charset="0"/>
                <a:cs typeface="Times New Roman" pitchFamily="18" charset="0"/>
              </a:rPr>
              <a:t>Bhoodan</a:t>
            </a:r>
            <a:r>
              <a:rPr lang="en-US" sz="3200" i="1" dirty="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Yagna</a:t>
            </a:r>
            <a:r>
              <a:rPr lang="en-US" sz="3200" i="1" dirty="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Samiti</a:t>
            </a:r>
            <a:r>
              <a:rPr lang="en-US" sz="3200" i="1" dirty="0">
                <a:solidFill>
                  <a:schemeClr val="tx1"/>
                </a:solidFill>
                <a:latin typeface="Times New Roman" pitchFamily="18" charset="0"/>
                <a:cs typeface="Times New Roman" pitchFamily="18" charset="0"/>
              </a:rPr>
              <a:t> v. </a:t>
            </a:r>
            <a:r>
              <a:rPr lang="en-US" sz="3200" i="1" dirty="0" err="1">
                <a:solidFill>
                  <a:schemeClr val="tx1"/>
                </a:solidFill>
                <a:latin typeface="Times New Roman" pitchFamily="18" charset="0"/>
                <a:cs typeface="Times New Roman" pitchFamily="18" charset="0"/>
              </a:rPr>
              <a:t>Brij</a:t>
            </a:r>
            <a:r>
              <a:rPr lang="en-US" sz="3200" i="1" dirty="0">
                <a:solidFill>
                  <a:schemeClr val="tx1"/>
                </a:solidFill>
                <a:latin typeface="Times New Roman" pitchFamily="18" charset="0"/>
                <a:cs typeface="Times New Roman" pitchFamily="18" charset="0"/>
              </a:rPr>
              <a:t> </a:t>
            </a:r>
            <a:r>
              <a:rPr lang="en-US" sz="3200" i="1" dirty="0" smtClean="0">
                <a:solidFill>
                  <a:schemeClr val="tx1"/>
                </a:solidFill>
                <a:latin typeface="Times New Roman" pitchFamily="18" charset="0"/>
                <a:cs typeface="Times New Roman" pitchFamily="18" charset="0"/>
              </a:rPr>
              <a:t>Kishore (1988)</a:t>
            </a:r>
          </a:p>
          <a:p>
            <a:r>
              <a:rPr lang="en-US" sz="3200" dirty="0">
                <a:solidFill>
                  <a:schemeClr val="tx1"/>
                </a:solidFill>
                <a:latin typeface="Times New Roman" pitchFamily="18" charset="0"/>
                <a:cs typeface="Times New Roman" pitchFamily="18" charset="0"/>
              </a:rPr>
              <a:t>the Supreme Court held that the expression “landless person” used in section 14 of U.P. </a:t>
            </a:r>
            <a:r>
              <a:rPr lang="en-US" sz="3200" dirty="0" err="1">
                <a:solidFill>
                  <a:schemeClr val="tx1"/>
                </a:solidFill>
                <a:latin typeface="Times New Roman" pitchFamily="18" charset="0"/>
                <a:cs typeface="Times New Roman" pitchFamily="18" charset="0"/>
              </a:rPr>
              <a:t>Bhoodan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Yagna</a:t>
            </a:r>
            <a:r>
              <a:rPr lang="en-US" sz="3200" dirty="0">
                <a:solidFill>
                  <a:schemeClr val="tx1"/>
                </a:solidFill>
                <a:latin typeface="Times New Roman" pitchFamily="18" charset="0"/>
                <a:cs typeface="Times New Roman" pitchFamily="18" charset="0"/>
              </a:rPr>
              <a:t> Act, 1953 which made provision for grant of land to landless persons, was limited to “landless laborers”. A landless labour is he who is engaged in agriculture but having no agricultural land. The Court further said that “any landless person” did not include a landless businessman residing in a city. The object of the Act was to implement the </a:t>
            </a:r>
            <a:r>
              <a:rPr lang="en-US" sz="3200" dirty="0" err="1">
                <a:solidFill>
                  <a:schemeClr val="tx1"/>
                </a:solidFill>
                <a:latin typeface="Times New Roman" pitchFamily="18" charset="0"/>
                <a:cs typeface="Times New Roman" pitchFamily="18" charset="0"/>
              </a:rPr>
              <a:t>Bhoodan</a:t>
            </a:r>
            <a:r>
              <a:rPr lang="en-US" sz="3200" dirty="0">
                <a:solidFill>
                  <a:schemeClr val="tx1"/>
                </a:solidFill>
                <a:latin typeface="Times New Roman" pitchFamily="18" charset="0"/>
                <a:cs typeface="Times New Roman" pitchFamily="18" charset="0"/>
              </a:rPr>
              <a:t> movement, which aimed at distribution of land to landless </a:t>
            </a:r>
            <a:r>
              <a:rPr lang="en-US" sz="3200" dirty="0" err="1">
                <a:solidFill>
                  <a:schemeClr val="tx1"/>
                </a:solidFill>
                <a:latin typeface="Times New Roman" pitchFamily="18" charset="0"/>
                <a:cs typeface="Times New Roman" pitchFamily="18" charset="0"/>
              </a:rPr>
              <a:t>labourers</a:t>
            </a:r>
            <a:r>
              <a:rPr lang="en-US" sz="3200" dirty="0">
                <a:solidFill>
                  <a:schemeClr val="tx1"/>
                </a:solidFill>
                <a:latin typeface="Times New Roman" pitchFamily="18" charset="0"/>
                <a:cs typeface="Times New Roman" pitchFamily="18" charset="0"/>
              </a:rPr>
              <a:t> who were verged in agriculture. A businessman, though landless cannot claim the benefit of the Act.</a:t>
            </a: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92500" lnSpcReduction="20000"/>
          </a:bodyPr>
          <a:lstStyle/>
          <a:p>
            <a:pPr marL="0" indent="0">
              <a:buNone/>
            </a:pPr>
            <a:r>
              <a:rPr lang="en-US" sz="3200" i="1" dirty="0" err="1">
                <a:solidFill>
                  <a:schemeClr val="tx1"/>
                </a:solidFill>
                <a:latin typeface="Times New Roman" pitchFamily="18" charset="0"/>
                <a:cs typeface="Times New Roman" pitchFamily="18" charset="0"/>
              </a:rPr>
              <a:t>Ramji</a:t>
            </a:r>
            <a:r>
              <a:rPr lang="en-US" sz="3200" i="1" dirty="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Missar</a:t>
            </a:r>
            <a:r>
              <a:rPr lang="en-US" sz="3200" i="1" dirty="0">
                <a:solidFill>
                  <a:schemeClr val="tx1"/>
                </a:solidFill>
                <a:latin typeface="Times New Roman" pitchFamily="18" charset="0"/>
                <a:cs typeface="Times New Roman" pitchFamily="18" charset="0"/>
              </a:rPr>
              <a:t> v. State of </a:t>
            </a:r>
            <a:r>
              <a:rPr lang="en-US" sz="3200" i="1" dirty="0" smtClean="0">
                <a:solidFill>
                  <a:schemeClr val="tx1"/>
                </a:solidFill>
                <a:latin typeface="Times New Roman" pitchFamily="18" charset="0"/>
                <a:cs typeface="Times New Roman" pitchFamily="18" charset="0"/>
              </a:rPr>
              <a:t>Bihar (1962)</a:t>
            </a:r>
          </a:p>
          <a:p>
            <a:pPr marL="0" indent="0">
              <a:buNone/>
            </a:pPr>
            <a:r>
              <a:rPr lang="en-US" sz="3200" dirty="0">
                <a:solidFill>
                  <a:schemeClr val="tx1"/>
                </a:solidFill>
                <a:latin typeface="Times New Roman" pitchFamily="18" charset="0"/>
                <a:cs typeface="Times New Roman" pitchFamily="18" charset="0"/>
              </a:rPr>
              <a:t>in construing section 6 of the Probation of</a:t>
            </a:r>
          </a:p>
          <a:p>
            <a:pPr marL="0" indent="0">
              <a:buNone/>
            </a:pPr>
            <a:r>
              <a:rPr lang="en-US" sz="3200" dirty="0">
                <a:solidFill>
                  <a:schemeClr val="tx1"/>
                </a:solidFill>
                <a:latin typeface="Times New Roman" pitchFamily="18" charset="0"/>
                <a:cs typeface="Times New Roman" pitchFamily="18" charset="0"/>
              </a:rPr>
              <a:t>Offenders Act, 1958, the Supreme Court laid down that the crucial date on which the age of the offender had to be determined is not the date of offence, but the date on which the sentence is pronounced by the trial court An accused who on the date of offence was below 21 years of age but on the date on which the judgment pronounced, if he was above 21 years, he is not entitled to the benefit of the statute. This conclusion reached having regard to the object of the Act. The object of the Statute is to prevent the turning of the youthful offenders into criminals by their association with the hardened criminals of mature age within the walls of the prison. An accused below 21 years is entitled to the benefit of the Act by sending him under the supervision of the probation officer instead of jail.</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fontScale="92500" lnSpcReduction="20000"/>
          </a:bodyPr>
          <a:lstStyle/>
          <a:p>
            <a:pPr marL="0" indent="0">
              <a:buNone/>
            </a:pPr>
            <a:r>
              <a:rPr lang="en-US" sz="3200" b="1" dirty="0">
                <a:solidFill>
                  <a:schemeClr val="tx1"/>
                </a:solidFill>
                <a:latin typeface="Times New Roman" pitchFamily="18" charset="0"/>
                <a:cs typeface="Times New Roman" pitchFamily="18" charset="0"/>
              </a:rPr>
              <a:t>Advantages</a:t>
            </a:r>
          </a:p>
          <a:p>
            <a:r>
              <a:rPr lang="en-US" sz="3200" dirty="0">
                <a:solidFill>
                  <a:schemeClr val="tx1"/>
                </a:solidFill>
                <a:latin typeface="Times New Roman" pitchFamily="18" charset="0"/>
                <a:cs typeface="Times New Roman" pitchFamily="18" charset="0"/>
              </a:rPr>
              <a:t>This rule prevents absurd results in some cases containing situations that are completely unimagined by the law makers.</a:t>
            </a:r>
          </a:p>
          <a:p>
            <a:r>
              <a:rPr lang="en-US" sz="3200" dirty="0">
                <a:solidFill>
                  <a:schemeClr val="tx1"/>
                </a:solidFill>
                <a:latin typeface="Times New Roman" pitchFamily="18" charset="0"/>
                <a:cs typeface="Times New Roman" pitchFamily="18" charset="0"/>
              </a:rPr>
              <a:t>It focuses on imparting justice instead of blindly enforcing the law.</a:t>
            </a:r>
          </a:p>
          <a:p>
            <a:endParaRPr lang="en-US" sz="3200" dirty="0">
              <a:solidFill>
                <a:schemeClr val="tx1"/>
              </a:solidFill>
              <a:latin typeface="Times New Roman" pitchFamily="18" charset="0"/>
              <a:cs typeface="Times New Roman" pitchFamily="18" charset="0"/>
            </a:endParaRPr>
          </a:p>
          <a:p>
            <a:pPr marL="0" indent="0">
              <a:buNone/>
            </a:pPr>
            <a:r>
              <a:rPr lang="en-US" sz="3200" b="1" dirty="0">
                <a:solidFill>
                  <a:schemeClr val="tx1"/>
                </a:solidFill>
                <a:latin typeface="Times New Roman" pitchFamily="18" charset="0"/>
                <a:cs typeface="Times New Roman" pitchFamily="18" charset="0"/>
              </a:rPr>
              <a:t>Disadvantages</a:t>
            </a:r>
          </a:p>
          <a:p>
            <a:r>
              <a:rPr lang="en-US" sz="3200" dirty="0">
                <a:solidFill>
                  <a:schemeClr val="tx1"/>
                </a:solidFill>
                <a:latin typeface="Times New Roman" pitchFamily="18" charset="0"/>
                <a:cs typeface="Times New Roman" pitchFamily="18" charset="0"/>
              </a:rPr>
              <a:t>The golden rule provides no clear means to test the existence or extent of an absurdity. It seems to depend on the result of each individual case. Whilst the golden rule has the advantage of avoiding absurdities, it therefore has the disadvantage that no test exists to determine what is an absurdity.</a:t>
            </a:r>
          </a:p>
          <a:p>
            <a:r>
              <a:rPr lang="en-US" sz="3200" dirty="0">
                <a:solidFill>
                  <a:schemeClr val="tx1"/>
                </a:solidFill>
                <a:latin typeface="Times New Roman" pitchFamily="18" charset="0"/>
                <a:cs typeface="Times New Roman" pitchFamily="18" charset="0"/>
              </a:rPr>
              <a:t>This rule tends to let the judiciary overpower the legislature by applying its own standards of what is absurd and what it not.</a:t>
            </a:r>
          </a:p>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a:bodyPr>
          <a:lstStyle/>
          <a:p>
            <a:pPr marL="0" indent="0" algn="ctr">
              <a:buNone/>
            </a:pPr>
            <a:r>
              <a:rPr lang="en-US" sz="4400" b="1" dirty="0" smtClean="0">
                <a:solidFill>
                  <a:schemeClr val="tx1"/>
                </a:solidFill>
                <a:latin typeface="Times New Roman" pitchFamily="18" charset="0"/>
                <a:cs typeface="Times New Roman" pitchFamily="18" charset="0"/>
              </a:rPr>
              <a:t>Mischief Rule</a:t>
            </a:r>
          </a:p>
          <a:p>
            <a:r>
              <a:rPr lang="en-US" sz="3200" dirty="0" smtClean="0">
                <a:solidFill>
                  <a:schemeClr val="tx1"/>
                </a:solidFill>
                <a:latin typeface="Times New Roman" pitchFamily="18" charset="0"/>
                <a:cs typeface="Times New Roman" pitchFamily="18" charset="0"/>
              </a:rPr>
              <a:t>One of the oldest rules of interpretation aimed at purposive interpretation.</a:t>
            </a:r>
          </a:p>
          <a:p>
            <a:r>
              <a:rPr lang="en-US" sz="3200" dirty="0">
                <a:solidFill>
                  <a:schemeClr val="tx1"/>
                </a:solidFill>
                <a:latin typeface="Times New Roman" pitchFamily="18" charset="0"/>
                <a:cs typeface="Times New Roman" pitchFamily="18" charset="0"/>
              </a:rPr>
              <a:t>This rule gives judges the most discretion of </a:t>
            </a:r>
            <a:r>
              <a:rPr lang="en-US" sz="3200" dirty="0" smtClean="0">
                <a:solidFill>
                  <a:schemeClr val="tx1"/>
                </a:solidFill>
                <a:latin typeface="Times New Roman" pitchFamily="18" charset="0"/>
                <a:cs typeface="Times New Roman" pitchFamily="18" charset="0"/>
              </a:rPr>
              <a:t>all the rules.</a:t>
            </a:r>
          </a:p>
          <a:p>
            <a:r>
              <a:rPr lang="en-US" sz="3200" dirty="0">
                <a:solidFill>
                  <a:schemeClr val="tx1"/>
                </a:solidFill>
                <a:latin typeface="Times New Roman" pitchFamily="18" charset="0"/>
                <a:cs typeface="Times New Roman" pitchFamily="18" charset="0"/>
              </a:rPr>
              <a:t>It is often referred to as the “rule in </a:t>
            </a:r>
            <a:r>
              <a:rPr lang="en-US" sz="3200" dirty="0" err="1">
                <a:solidFill>
                  <a:schemeClr val="tx1"/>
                </a:solidFill>
                <a:latin typeface="Times New Roman" pitchFamily="18" charset="0"/>
                <a:cs typeface="Times New Roman" pitchFamily="18" charset="0"/>
              </a:rPr>
              <a:t>Heydon’s</a:t>
            </a:r>
            <a:r>
              <a:rPr lang="en-US" sz="3200" dirty="0">
                <a:solidFill>
                  <a:schemeClr val="tx1"/>
                </a:solidFill>
                <a:latin typeface="Times New Roman" pitchFamily="18" charset="0"/>
                <a:cs typeface="Times New Roman" pitchFamily="18" charset="0"/>
              </a:rPr>
              <a:t> Case</a:t>
            </a:r>
            <a:r>
              <a:rPr lang="en-US" sz="3200" dirty="0" smtClean="0">
                <a:solidFill>
                  <a:schemeClr val="tx1"/>
                </a:solidFill>
                <a:latin typeface="Times New Roman" pitchFamily="18" charset="0"/>
                <a:cs typeface="Times New Roman" pitchFamily="18" charset="0"/>
              </a:rPr>
              <a:t>”.</a:t>
            </a:r>
          </a:p>
          <a:p>
            <a:r>
              <a:rPr lang="en-US" sz="3200" dirty="0" smtClean="0">
                <a:solidFill>
                  <a:schemeClr val="tx1"/>
                </a:solidFill>
                <a:latin typeface="Times New Roman" pitchFamily="18" charset="0"/>
                <a:cs typeface="Times New Roman" pitchFamily="18" charset="0"/>
              </a:rPr>
              <a:t>It </a:t>
            </a:r>
            <a:r>
              <a:rPr lang="en-US" sz="3200" dirty="0">
                <a:solidFill>
                  <a:schemeClr val="tx1"/>
                </a:solidFill>
                <a:latin typeface="Times New Roman" pitchFamily="18" charset="0"/>
                <a:cs typeface="Times New Roman" pitchFamily="18" charset="0"/>
              </a:rPr>
              <a:t>was </a:t>
            </a:r>
            <a:r>
              <a:rPr lang="en-US" sz="3200" dirty="0" smtClean="0">
                <a:solidFill>
                  <a:schemeClr val="tx1"/>
                </a:solidFill>
                <a:latin typeface="Times New Roman" pitchFamily="18" charset="0"/>
                <a:cs typeface="Times New Roman" pitchFamily="18" charset="0"/>
              </a:rPr>
              <a:t>reported </a:t>
            </a:r>
            <a:r>
              <a:rPr lang="en-US" sz="3200" dirty="0">
                <a:solidFill>
                  <a:schemeClr val="tx1"/>
                </a:solidFill>
                <a:latin typeface="Times New Roman" pitchFamily="18" charset="0"/>
                <a:cs typeface="Times New Roman" pitchFamily="18" charset="0"/>
              </a:rPr>
              <a:t>by Lord Coke and decided by the Barons of the </a:t>
            </a:r>
            <a:r>
              <a:rPr lang="en-US" sz="3200" dirty="0" smtClean="0">
                <a:solidFill>
                  <a:schemeClr val="tx1"/>
                </a:solidFill>
                <a:latin typeface="Times New Roman" pitchFamily="18" charset="0"/>
                <a:cs typeface="Times New Roman" pitchFamily="18" charset="0"/>
              </a:rPr>
              <a:t>Exchequer in </a:t>
            </a:r>
            <a:r>
              <a:rPr lang="en-US" sz="3200" i="1" dirty="0" err="1" smtClean="0">
                <a:solidFill>
                  <a:schemeClr val="tx1"/>
                </a:solidFill>
                <a:latin typeface="Times New Roman" pitchFamily="18" charset="0"/>
                <a:cs typeface="Times New Roman" pitchFamily="18" charset="0"/>
              </a:rPr>
              <a:t>Heydon’s</a:t>
            </a:r>
            <a:r>
              <a:rPr lang="en-US" sz="3200" i="1" dirty="0" smtClean="0">
                <a:solidFill>
                  <a:schemeClr val="tx1"/>
                </a:solidFill>
                <a:latin typeface="Times New Roman" pitchFamily="18" charset="0"/>
                <a:cs typeface="Times New Roman" pitchFamily="18" charset="0"/>
              </a:rPr>
              <a:t> Case </a:t>
            </a:r>
            <a:r>
              <a:rPr lang="en-US" sz="3200" dirty="0" smtClean="0">
                <a:solidFill>
                  <a:schemeClr val="tx1"/>
                </a:solidFill>
                <a:latin typeface="Times New Roman" pitchFamily="18" charset="0"/>
                <a:cs typeface="Times New Roman" pitchFamily="18" charset="0"/>
              </a:rPr>
              <a:t>(1584).</a:t>
            </a:r>
          </a:p>
          <a:p>
            <a:r>
              <a:rPr lang="en-US" sz="3200" dirty="0" smtClean="0">
                <a:solidFill>
                  <a:schemeClr val="tx1"/>
                </a:solidFill>
                <a:latin typeface="Times New Roman" pitchFamily="18" charset="0"/>
                <a:cs typeface="Times New Roman" pitchFamily="18" charset="0"/>
              </a:rPr>
              <a:t>It is used when words of a statute are capable of bearing more than meanings.</a:t>
            </a:r>
          </a:p>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200" i="1" dirty="0" smtClean="0">
                <a:solidFill>
                  <a:schemeClr val="tx1"/>
                </a:solidFill>
                <a:latin typeface="Times New Roman" pitchFamily="18" charset="0"/>
                <a:cs typeface="Times New Roman" pitchFamily="18" charset="0"/>
              </a:rPr>
              <a:t>“That </a:t>
            </a:r>
            <a:r>
              <a:rPr lang="en-US" sz="3200" i="1" dirty="0">
                <a:solidFill>
                  <a:schemeClr val="tx1"/>
                </a:solidFill>
                <a:latin typeface="Times New Roman" pitchFamily="18" charset="0"/>
                <a:cs typeface="Times New Roman" pitchFamily="18" charset="0"/>
              </a:rPr>
              <a:t>for the sure and true interpretation of all statutes in general, be they penal or beneficial, restrictive or enlarging of the common law; four things are to be considered –</a:t>
            </a:r>
          </a:p>
          <a:p>
            <a:endParaRPr lang="en-US" sz="3200" i="1" dirty="0">
              <a:solidFill>
                <a:schemeClr val="tx1"/>
              </a:solidFill>
              <a:latin typeface="Times New Roman" pitchFamily="18" charset="0"/>
              <a:cs typeface="Times New Roman" pitchFamily="18" charset="0"/>
            </a:endParaRPr>
          </a:p>
          <a:p>
            <a:r>
              <a:rPr lang="en-US" sz="3200" i="1" dirty="0" smtClean="0">
                <a:solidFill>
                  <a:schemeClr val="tx1"/>
                </a:solidFill>
                <a:latin typeface="Times New Roman" pitchFamily="18" charset="0"/>
                <a:cs typeface="Times New Roman" pitchFamily="18" charset="0"/>
              </a:rPr>
              <a:t>What </a:t>
            </a:r>
            <a:r>
              <a:rPr lang="en-US" sz="3200" i="1" dirty="0">
                <a:solidFill>
                  <a:schemeClr val="tx1"/>
                </a:solidFill>
                <a:latin typeface="Times New Roman" pitchFamily="18" charset="0"/>
                <a:cs typeface="Times New Roman" pitchFamily="18" charset="0"/>
              </a:rPr>
              <a:t>was the common law before the passing of the </a:t>
            </a:r>
            <a:r>
              <a:rPr lang="en-US" sz="3200" i="1" dirty="0" smtClean="0">
                <a:solidFill>
                  <a:schemeClr val="tx1"/>
                </a:solidFill>
                <a:latin typeface="Times New Roman" pitchFamily="18" charset="0"/>
                <a:cs typeface="Times New Roman" pitchFamily="18" charset="0"/>
              </a:rPr>
              <a:t>Act?</a:t>
            </a:r>
          </a:p>
          <a:p>
            <a:r>
              <a:rPr lang="en-US" sz="3200" i="1" dirty="0" smtClean="0">
                <a:solidFill>
                  <a:schemeClr val="tx1"/>
                </a:solidFill>
                <a:latin typeface="Times New Roman" pitchFamily="18" charset="0"/>
                <a:cs typeface="Times New Roman" pitchFamily="18" charset="0"/>
              </a:rPr>
              <a:t>What </a:t>
            </a:r>
            <a:r>
              <a:rPr lang="en-US" sz="3200" i="1" dirty="0">
                <a:solidFill>
                  <a:schemeClr val="tx1"/>
                </a:solidFill>
                <a:latin typeface="Times New Roman" pitchFamily="18" charset="0"/>
                <a:cs typeface="Times New Roman" pitchFamily="18" charset="0"/>
              </a:rPr>
              <a:t>was the mischief and defect for which the common law did not provide?</a:t>
            </a:r>
          </a:p>
          <a:p>
            <a:r>
              <a:rPr lang="en-US" sz="3200" i="1" dirty="0" smtClean="0">
                <a:solidFill>
                  <a:schemeClr val="tx1"/>
                </a:solidFill>
                <a:latin typeface="Times New Roman" pitchFamily="18" charset="0"/>
                <a:cs typeface="Times New Roman" pitchFamily="18" charset="0"/>
              </a:rPr>
              <a:t>What </a:t>
            </a:r>
            <a:r>
              <a:rPr lang="en-US" sz="3200" i="1" dirty="0">
                <a:solidFill>
                  <a:schemeClr val="tx1"/>
                </a:solidFill>
                <a:latin typeface="Times New Roman" pitchFamily="18" charset="0"/>
                <a:cs typeface="Times New Roman" pitchFamily="18" charset="0"/>
              </a:rPr>
              <a:t>remedy the Parliament hath resolved and appointed to cure the “disease of the Commonwealth</a:t>
            </a:r>
            <a:r>
              <a:rPr lang="en-US" sz="3200" i="1" dirty="0" smtClean="0">
                <a:solidFill>
                  <a:schemeClr val="tx1"/>
                </a:solidFill>
                <a:latin typeface="Times New Roman" pitchFamily="18" charset="0"/>
                <a:cs typeface="Times New Roman" pitchFamily="18" charset="0"/>
              </a:rPr>
              <a:t>”?</a:t>
            </a:r>
            <a:endParaRPr lang="en-US" sz="3200" i="1" dirty="0">
              <a:solidFill>
                <a:schemeClr val="tx1"/>
              </a:solidFill>
              <a:latin typeface="Times New Roman" pitchFamily="18" charset="0"/>
              <a:cs typeface="Times New Roman" pitchFamily="18" charset="0"/>
            </a:endParaRPr>
          </a:p>
          <a:p>
            <a:r>
              <a:rPr lang="en-US" sz="3200" i="1" dirty="0" smtClean="0">
                <a:solidFill>
                  <a:schemeClr val="tx1"/>
                </a:solidFill>
                <a:latin typeface="Times New Roman" pitchFamily="18" charset="0"/>
                <a:cs typeface="Times New Roman" pitchFamily="18" charset="0"/>
              </a:rPr>
              <a:t>The </a:t>
            </a:r>
            <a:r>
              <a:rPr lang="en-US" sz="3200" i="1" dirty="0">
                <a:solidFill>
                  <a:schemeClr val="tx1"/>
                </a:solidFill>
                <a:latin typeface="Times New Roman" pitchFamily="18" charset="0"/>
                <a:cs typeface="Times New Roman" pitchFamily="18" charset="0"/>
              </a:rPr>
              <a:t>true reasons for the </a:t>
            </a:r>
            <a:r>
              <a:rPr lang="en-US" sz="3200" i="1" dirty="0" smtClean="0">
                <a:solidFill>
                  <a:schemeClr val="tx1"/>
                </a:solidFill>
                <a:latin typeface="Times New Roman" pitchFamily="18" charset="0"/>
                <a:cs typeface="Times New Roman" pitchFamily="18" charset="0"/>
              </a:rPr>
              <a:t>remedy?</a:t>
            </a:r>
            <a:endParaRPr lang="en-US" sz="3200" i="1" dirty="0">
              <a:solidFill>
                <a:schemeClr val="tx1"/>
              </a:solidFill>
              <a:latin typeface="Times New Roman" pitchFamily="18" charset="0"/>
              <a:cs typeface="Times New Roman" pitchFamily="18" charset="0"/>
            </a:endParaRPr>
          </a:p>
          <a:p>
            <a:pPr marL="0" indent="0">
              <a:buNone/>
            </a:pPr>
            <a:r>
              <a:rPr lang="en-US" sz="3200" i="1" dirty="0" smtClean="0">
                <a:solidFill>
                  <a:schemeClr val="tx1"/>
                </a:solidFill>
                <a:latin typeface="Times New Roman" pitchFamily="18" charset="0"/>
                <a:cs typeface="Times New Roman" pitchFamily="18" charset="0"/>
              </a:rPr>
              <a:t>And </a:t>
            </a:r>
            <a:r>
              <a:rPr lang="en-US" sz="3200" i="1" dirty="0">
                <a:solidFill>
                  <a:schemeClr val="tx1"/>
                </a:solidFill>
                <a:latin typeface="Times New Roman" pitchFamily="18" charset="0"/>
                <a:cs typeface="Times New Roman" pitchFamily="18" charset="0"/>
              </a:rPr>
              <a:t>then the office of all the Judges is always to make such construction as shall suppress the mischief and advance the remedy</a:t>
            </a:r>
            <a:r>
              <a:rPr lang="en-US" sz="3200" i="1" dirty="0" smtClean="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a:bodyPr>
          <a:lstStyle/>
          <a:p>
            <a:r>
              <a:rPr lang="en-US" sz="3200" dirty="0" smtClean="0">
                <a:solidFill>
                  <a:schemeClr val="tx1"/>
                </a:solidFill>
                <a:latin typeface="Times New Roman" pitchFamily="18" charset="0"/>
                <a:cs typeface="Times New Roman" pitchFamily="18" charset="0"/>
              </a:rPr>
              <a:t>The rule itself has went through stages of interpretation.</a:t>
            </a:r>
          </a:p>
          <a:p>
            <a:r>
              <a:rPr lang="en-US" sz="3200" dirty="0" smtClean="0">
                <a:solidFill>
                  <a:schemeClr val="tx1"/>
                </a:solidFill>
                <a:latin typeface="Times New Roman" pitchFamily="18" charset="0"/>
                <a:cs typeface="Times New Roman" pitchFamily="18" charset="0"/>
              </a:rPr>
              <a:t>The words used in the judgment itself  creates some ambiguity.</a:t>
            </a:r>
          </a:p>
          <a:p>
            <a:r>
              <a:rPr lang="en-US" sz="3200" dirty="0" smtClean="0">
                <a:solidFill>
                  <a:schemeClr val="tx1"/>
                </a:solidFill>
                <a:latin typeface="Times New Roman" pitchFamily="18" charset="0"/>
                <a:cs typeface="Times New Roman" pitchFamily="18" charset="0"/>
              </a:rPr>
              <a:t>The traditional use of mischief rule suggests a wider interpretation of the rule even going beyond the intention of legislature.</a:t>
            </a:r>
          </a:p>
          <a:p>
            <a:r>
              <a:rPr lang="en-US" sz="3200" dirty="0" smtClean="0">
                <a:solidFill>
                  <a:schemeClr val="tx1"/>
                </a:solidFill>
                <a:latin typeface="Times New Roman" pitchFamily="18" charset="0"/>
                <a:cs typeface="Times New Roman" pitchFamily="18" charset="0"/>
              </a:rPr>
              <a:t>The modern use of the rule is rather narrower whereby judges limit themselves to the legislative intent.</a:t>
            </a: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a:bodyPr>
          <a:lstStyle/>
          <a:p>
            <a:r>
              <a:rPr lang="en-US" sz="3200" i="1" dirty="0" smtClean="0">
                <a:solidFill>
                  <a:schemeClr val="tx1"/>
                </a:solidFill>
                <a:latin typeface="Times New Roman" pitchFamily="18" charset="0"/>
                <a:cs typeface="Times New Roman" pitchFamily="18" charset="0"/>
              </a:rPr>
              <a:t>Lord Reid in Black-Clawson </a:t>
            </a:r>
            <a:r>
              <a:rPr lang="en-US" sz="3200" i="1" dirty="0">
                <a:solidFill>
                  <a:schemeClr val="tx1"/>
                </a:solidFill>
                <a:latin typeface="Times New Roman" pitchFamily="18" charset="0"/>
                <a:cs typeface="Times New Roman" pitchFamily="18" charset="0"/>
              </a:rPr>
              <a:t>International Ltd. v. </a:t>
            </a:r>
            <a:r>
              <a:rPr lang="en-US" sz="3200" i="1" dirty="0" err="1">
                <a:solidFill>
                  <a:schemeClr val="tx1"/>
                </a:solidFill>
                <a:latin typeface="Times New Roman" pitchFamily="18" charset="0"/>
                <a:cs typeface="Times New Roman" pitchFamily="18" charset="0"/>
              </a:rPr>
              <a:t>Papierwerke</a:t>
            </a:r>
            <a:r>
              <a:rPr lang="en-US" sz="3200" i="1" dirty="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Waldhof</a:t>
            </a:r>
            <a:r>
              <a:rPr lang="en-US" sz="3200" i="1" dirty="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Ascheffenburg</a:t>
            </a:r>
            <a:r>
              <a:rPr lang="en-US" sz="3200" dirty="0" smtClean="0">
                <a:solidFill>
                  <a:schemeClr val="tx1"/>
                </a:solidFill>
                <a:latin typeface="Times New Roman" pitchFamily="18" charset="0"/>
                <a:cs typeface="Times New Roman" pitchFamily="18" charset="0"/>
              </a:rPr>
              <a:t> </a:t>
            </a:r>
            <a:r>
              <a:rPr lang="en-US" sz="3200" dirty="0">
                <a:solidFill>
                  <a:schemeClr val="tx1"/>
                </a:solidFill>
                <a:latin typeface="Times New Roman" pitchFamily="18" charset="0"/>
                <a:cs typeface="Times New Roman" pitchFamily="18" charset="0"/>
              </a:rPr>
              <a:t>(1975) </a:t>
            </a:r>
            <a:r>
              <a:rPr lang="en-US" sz="3200" dirty="0" smtClean="0">
                <a:solidFill>
                  <a:schemeClr val="tx1"/>
                </a:solidFill>
                <a:latin typeface="Times New Roman" pitchFamily="18" charset="0"/>
                <a:cs typeface="Times New Roman" pitchFamily="18" charset="0"/>
              </a:rPr>
              <a:t>explained the meaning of word </a:t>
            </a:r>
            <a:r>
              <a:rPr lang="en-US" sz="3200" i="1" dirty="0" smtClean="0">
                <a:solidFill>
                  <a:schemeClr val="tx1"/>
                </a:solidFill>
                <a:latin typeface="Times New Roman" pitchFamily="18" charset="0"/>
                <a:cs typeface="Times New Roman" pitchFamily="18" charset="0"/>
              </a:rPr>
              <a:t>mischief.</a:t>
            </a:r>
            <a:endParaRPr lang="en-US" sz="3200" dirty="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“the word </a:t>
            </a:r>
            <a:r>
              <a:rPr lang="en-US" sz="3200" dirty="0">
                <a:solidFill>
                  <a:schemeClr val="tx1"/>
                </a:solidFill>
                <a:latin typeface="Times New Roman" pitchFamily="18" charset="0"/>
                <a:cs typeface="Times New Roman" pitchFamily="18" charset="0"/>
              </a:rPr>
              <a:t>mischief is traditional”. He expanded it to include “the facts presumed to be known </a:t>
            </a:r>
            <a:r>
              <a:rPr lang="en-US" sz="3200" dirty="0" smtClean="0">
                <a:solidFill>
                  <a:schemeClr val="tx1"/>
                </a:solidFill>
                <a:latin typeface="Times New Roman" pitchFamily="18" charset="0"/>
                <a:cs typeface="Times New Roman" pitchFamily="18" charset="0"/>
              </a:rPr>
              <a:t>to Parliament </a:t>
            </a:r>
            <a:r>
              <a:rPr lang="en-US" sz="3200" dirty="0">
                <a:solidFill>
                  <a:schemeClr val="tx1"/>
                </a:solidFill>
                <a:latin typeface="Times New Roman" pitchFamily="18" charset="0"/>
                <a:cs typeface="Times New Roman" pitchFamily="18" charset="0"/>
              </a:rPr>
              <a:t>when the Bill which became the Act in question was before it” and “</a:t>
            </a:r>
            <a:r>
              <a:rPr lang="en-US" sz="3200" dirty="0" smtClean="0">
                <a:solidFill>
                  <a:schemeClr val="tx1"/>
                </a:solidFill>
                <a:latin typeface="Times New Roman" pitchFamily="18" charset="0"/>
                <a:cs typeface="Times New Roman" pitchFamily="18" charset="0"/>
              </a:rPr>
              <a:t>the unsatisfactory </a:t>
            </a:r>
            <a:r>
              <a:rPr lang="en-US" sz="3200" dirty="0">
                <a:solidFill>
                  <a:schemeClr val="tx1"/>
                </a:solidFill>
                <a:latin typeface="Times New Roman" pitchFamily="18" charset="0"/>
                <a:cs typeface="Times New Roman" pitchFamily="18" charset="0"/>
              </a:rPr>
              <a:t>state of affairs” disclosed by these facts “which Parliament can properly </a:t>
            </a:r>
            <a:r>
              <a:rPr lang="en-US" sz="3200" dirty="0" smtClean="0">
                <a:solidFill>
                  <a:schemeClr val="tx1"/>
                </a:solidFill>
                <a:latin typeface="Times New Roman" pitchFamily="18" charset="0"/>
                <a:cs typeface="Times New Roman" pitchFamily="18" charset="0"/>
              </a:rPr>
              <a:t>be supposed </a:t>
            </a:r>
            <a:r>
              <a:rPr lang="en-US" sz="3200" dirty="0">
                <a:solidFill>
                  <a:schemeClr val="tx1"/>
                </a:solidFill>
                <a:latin typeface="Times New Roman" pitchFamily="18" charset="0"/>
                <a:cs typeface="Times New Roman" pitchFamily="18" charset="0"/>
              </a:rPr>
              <a:t>to have intended to remedy by the Act”.</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04828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rmAutofit/>
          </a:bodyPr>
          <a:lstStyle/>
          <a:p>
            <a:pPr marL="0" indent="0" algn="ctr">
              <a:buNone/>
            </a:pPr>
            <a:r>
              <a:rPr lang="en-US" sz="4400" dirty="0" smtClean="0">
                <a:solidFill>
                  <a:schemeClr val="tx1"/>
                </a:solidFill>
                <a:latin typeface="Times New Roman" pitchFamily="18" charset="0"/>
                <a:cs typeface="Times New Roman" pitchFamily="18" charset="0"/>
              </a:rPr>
              <a:t>How does a statute come into existence?</a:t>
            </a:r>
          </a:p>
          <a:p>
            <a:pPr marL="0" indent="0" algn="ctr">
              <a:lnSpc>
                <a:spcPct val="150000"/>
              </a:lnSpc>
              <a:buNone/>
            </a:pPr>
            <a:r>
              <a:rPr lang="en-US" sz="3600" dirty="0" smtClean="0">
                <a:solidFill>
                  <a:schemeClr val="tx1"/>
                </a:solidFill>
                <a:latin typeface="Times New Roman" pitchFamily="18" charset="0"/>
                <a:cs typeface="Times New Roman" pitchFamily="18" charset="0"/>
              </a:rPr>
              <a:t>Preparation of draft </a:t>
            </a:r>
          </a:p>
          <a:p>
            <a:pPr marL="0" indent="0" algn="ctr">
              <a:lnSpc>
                <a:spcPct val="150000"/>
              </a:lnSpc>
              <a:buNone/>
            </a:pPr>
            <a:r>
              <a:rPr lang="en-US" sz="3600" dirty="0" smtClean="0">
                <a:solidFill>
                  <a:schemeClr val="tx1"/>
                </a:solidFill>
                <a:latin typeface="Times New Roman" pitchFamily="18" charset="0"/>
                <a:cs typeface="Times New Roman" pitchFamily="18" charset="0"/>
              </a:rPr>
              <a:t>Accumulation of rules in a single document called bill</a:t>
            </a:r>
          </a:p>
          <a:p>
            <a:pPr marL="0" indent="0" algn="ctr">
              <a:lnSpc>
                <a:spcPct val="150000"/>
              </a:lnSpc>
              <a:buNone/>
            </a:pPr>
            <a:r>
              <a:rPr lang="en-US" sz="3600" dirty="0" smtClean="0">
                <a:solidFill>
                  <a:schemeClr val="tx1"/>
                </a:solidFill>
                <a:latin typeface="Times New Roman" pitchFamily="18" charset="0"/>
                <a:cs typeface="Times New Roman" pitchFamily="18" charset="0"/>
              </a:rPr>
              <a:t>Passing of the bill by legislature</a:t>
            </a:r>
          </a:p>
          <a:p>
            <a:pPr marL="0" indent="0" algn="ctr">
              <a:lnSpc>
                <a:spcPct val="150000"/>
              </a:lnSpc>
              <a:buNone/>
            </a:pPr>
            <a:r>
              <a:rPr lang="en-US" sz="3600" dirty="0" smtClean="0">
                <a:solidFill>
                  <a:schemeClr val="tx1"/>
                </a:solidFill>
                <a:latin typeface="Times New Roman" pitchFamily="18" charset="0"/>
                <a:cs typeface="Times New Roman" pitchFamily="18" charset="0"/>
              </a:rPr>
              <a:t>Assent by executive head</a:t>
            </a:r>
            <a:endParaRPr lang="en-US" sz="3600" dirty="0">
              <a:solidFill>
                <a:schemeClr val="tx1"/>
              </a:solidFill>
              <a:latin typeface="Times New Roman" pitchFamily="18" charset="0"/>
              <a:cs typeface="Times New Roman" pitchFamily="18" charset="0"/>
            </a:endParaRPr>
          </a:p>
        </p:txBody>
      </p:sp>
      <p:sp>
        <p:nvSpPr>
          <p:cNvPr id="2" name="Down Arrow 1"/>
          <p:cNvSpPr/>
          <p:nvPr/>
        </p:nvSpPr>
        <p:spPr>
          <a:xfrm>
            <a:off x="4161503" y="2438400"/>
            <a:ext cx="533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own Arrow 3"/>
          <p:cNvSpPr/>
          <p:nvPr/>
        </p:nvSpPr>
        <p:spPr>
          <a:xfrm>
            <a:off x="4161503" y="5257800"/>
            <a:ext cx="533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own Arrow 4"/>
          <p:cNvSpPr/>
          <p:nvPr/>
        </p:nvSpPr>
        <p:spPr>
          <a:xfrm>
            <a:off x="4161503" y="4267200"/>
            <a:ext cx="533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Down Arrow 5"/>
          <p:cNvSpPr/>
          <p:nvPr/>
        </p:nvSpPr>
        <p:spPr>
          <a:xfrm>
            <a:off x="4161503" y="3352800"/>
            <a:ext cx="533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 val="33163554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92500" lnSpcReduction="10000"/>
          </a:bodyPr>
          <a:lstStyle/>
          <a:p>
            <a:r>
              <a:rPr lang="en-US" sz="3200" i="1" dirty="0">
                <a:solidFill>
                  <a:schemeClr val="tx1"/>
                </a:solidFill>
                <a:latin typeface="Times New Roman" pitchFamily="18" charset="0"/>
                <a:cs typeface="Times New Roman" pitchFamily="18" charset="0"/>
              </a:rPr>
              <a:t>Lord </a:t>
            </a:r>
            <a:r>
              <a:rPr lang="en-US" sz="3200" i="1" dirty="0" smtClean="0">
                <a:solidFill>
                  <a:schemeClr val="tx1"/>
                </a:solidFill>
                <a:latin typeface="Times New Roman" pitchFamily="18" charset="0"/>
                <a:cs typeface="Times New Roman" pitchFamily="18" charset="0"/>
              </a:rPr>
              <a:t>Roskill in </a:t>
            </a:r>
            <a:r>
              <a:rPr lang="en-US" sz="3200" i="1" dirty="0" err="1" smtClean="0">
                <a:solidFill>
                  <a:schemeClr val="tx1"/>
                </a:solidFill>
                <a:latin typeface="Times New Roman" pitchFamily="18" charset="0"/>
                <a:cs typeface="Times New Roman" pitchFamily="18" charset="0"/>
              </a:rPr>
              <a:t>Anderton</a:t>
            </a:r>
            <a:r>
              <a:rPr lang="en-US" sz="3200" i="1" dirty="0" smtClean="0">
                <a:solidFill>
                  <a:schemeClr val="tx1"/>
                </a:solidFill>
                <a:latin typeface="Times New Roman" pitchFamily="18" charset="0"/>
                <a:cs typeface="Times New Roman" pitchFamily="18" charset="0"/>
              </a:rPr>
              <a:t> </a:t>
            </a:r>
            <a:r>
              <a:rPr lang="en-US" sz="3200" i="1" dirty="0">
                <a:solidFill>
                  <a:schemeClr val="tx1"/>
                </a:solidFill>
                <a:latin typeface="Times New Roman" pitchFamily="18" charset="0"/>
                <a:cs typeface="Times New Roman" pitchFamily="18" charset="0"/>
              </a:rPr>
              <a:t>v. </a:t>
            </a:r>
            <a:r>
              <a:rPr lang="en-US" sz="3200" i="1" dirty="0" smtClean="0">
                <a:solidFill>
                  <a:schemeClr val="tx1"/>
                </a:solidFill>
                <a:latin typeface="Times New Roman" pitchFamily="18" charset="0"/>
                <a:cs typeface="Times New Roman" pitchFamily="18" charset="0"/>
              </a:rPr>
              <a:t>Ryan</a:t>
            </a:r>
            <a:r>
              <a:rPr lang="en-US" sz="3200" dirty="0">
                <a:solidFill>
                  <a:schemeClr val="tx1"/>
                </a:solidFill>
                <a:latin typeface="Times New Roman" pitchFamily="18" charset="0"/>
                <a:cs typeface="Times New Roman" pitchFamily="18" charset="0"/>
              </a:rPr>
              <a:t> (1985</a:t>
            </a:r>
            <a:r>
              <a:rPr lang="en-US" sz="3200" dirty="0" smtClean="0">
                <a:solidFill>
                  <a:schemeClr val="tx1"/>
                </a:solidFill>
                <a:latin typeface="Times New Roman" pitchFamily="18" charset="0"/>
                <a:cs typeface="Times New Roman" pitchFamily="18" charset="0"/>
              </a:rPr>
              <a:t>)</a:t>
            </a:r>
          </a:p>
          <a:p>
            <a:pPr marL="0" indent="0">
              <a:buNone/>
            </a:pPr>
            <a:r>
              <a:rPr lang="en-US" sz="3200" i="1" dirty="0" smtClean="0">
                <a:solidFill>
                  <a:schemeClr val="tx1"/>
                </a:solidFill>
                <a:latin typeface="Times New Roman" pitchFamily="18" charset="0"/>
                <a:cs typeface="Times New Roman" pitchFamily="18" charset="0"/>
              </a:rPr>
              <a:t>“</a:t>
            </a:r>
            <a:r>
              <a:rPr lang="en-US" sz="3200" dirty="0" smtClean="0">
                <a:solidFill>
                  <a:schemeClr val="tx1"/>
                </a:solidFill>
                <a:latin typeface="Times New Roman" pitchFamily="18" charset="0"/>
                <a:cs typeface="Times New Roman" pitchFamily="18" charset="0"/>
              </a:rPr>
              <a:t>Statutes </a:t>
            </a:r>
            <a:r>
              <a:rPr lang="en-US" sz="3200" dirty="0">
                <a:solidFill>
                  <a:schemeClr val="tx1"/>
                </a:solidFill>
                <a:latin typeface="Times New Roman" pitchFamily="18" charset="0"/>
                <a:cs typeface="Times New Roman" pitchFamily="18" charset="0"/>
              </a:rPr>
              <a:t>should be given what has</a:t>
            </a:r>
          </a:p>
          <a:p>
            <a:pPr marL="0" indent="0">
              <a:buNone/>
            </a:pPr>
            <a:r>
              <a:rPr lang="en-US" sz="3200" dirty="0">
                <a:solidFill>
                  <a:schemeClr val="tx1"/>
                </a:solidFill>
                <a:latin typeface="Times New Roman" pitchFamily="18" charset="0"/>
                <a:cs typeface="Times New Roman" pitchFamily="18" charset="0"/>
              </a:rPr>
              <a:t>become known as a purposive construction, that is to say that the courts should identify the</a:t>
            </a:r>
          </a:p>
          <a:p>
            <a:pPr marL="0" indent="0">
              <a:buNone/>
            </a:pPr>
            <a:r>
              <a:rPr lang="en-US" sz="3200" dirty="0">
                <a:solidFill>
                  <a:schemeClr val="tx1"/>
                </a:solidFill>
                <a:latin typeface="Times New Roman" pitchFamily="18" charset="0"/>
                <a:cs typeface="Times New Roman" pitchFamily="18" charset="0"/>
              </a:rPr>
              <a:t>“mischief” which existed before passing of the statute and then if more than one construction is</a:t>
            </a:r>
          </a:p>
          <a:p>
            <a:pPr marL="0" indent="0">
              <a:buNone/>
            </a:pPr>
            <a:r>
              <a:rPr lang="en-US" sz="3200" dirty="0">
                <a:solidFill>
                  <a:schemeClr val="tx1"/>
                </a:solidFill>
                <a:latin typeface="Times New Roman" pitchFamily="18" charset="0"/>
                <a:cs typeface="Times New Roman" pitchFamily="18" charset="0"/>
              </a:rPr>
              <a:t>possible, </a:t>
            </a:r>
            <a:r>
              <a:rPr lang="en-US" sz="3200" dirty="0" err="1">
                <a:solidFill>
                  <a:schemeClr val="tx1"/>
                </a:solidFill>
                <a:latin typeface="Times New Roman" pitchFamily="18" charset="0"/>
                <a:cs typeface="Times New Roman" pitchFamily="18" charset="0"/>
              </a:rPr>
              <a:t>favour</a:t>
            </a:r>
            <a:r>
              <a:rPr lang="en-US" sz="3200" dirty="0">
                <a:solidFill>
                  <a:schemeClr val="tx1"/>
                </a:solidFill>
                <a:latin typeface="Times New Roman" pitchFamily="18" charset="0"/>
                <a:cs typeface="Times New Roman" pitchFamily="18" charset="0"/>
              </a:rPr>
              <a:t> that which will eliminate the mischief so identified</a:t>
            </a:r>
            <a:r>
              <a:rPr lang="en-US" sz="3200" dirty="0" smtClean="0">
                <a:solidFill>
                  <a:schemeClr val="tx1"/>
                </a:solidFill>
                <a:latin typeface="Times New Roman" pitchFamily="18" charset="0"/>
                <a:cs typeface="Times New Roman" pitchFamily="18" charset="0"/>
              </a:rPr>
              <a:t>.”</a:t>
            </a:r>
          </a:p>
          <a:p>
            <a:r>
              <a:rPr lang="en-US" sz="3200" i="1" dirty="0" smtClean="0">
                <a:solidFill>
                  <a:schemeClr val="tx1"/>
                </a:solidFill>
                <a:latin typeface="Times New Roman" pitchFamily="18" charset="0"/>
                <a:cs typeface="Times New Roman" pitchFamily="18" charset="0"/>
              </a:rPr>
              <a:t>Lord Griffith in Pepper </a:t>
            </a:r>
            <a:r>
              <a:rPr lang="en-US" sz="3200" i="1" dirty="0">
                <a:solidFill>
                  <a:schemeClr val="tx1"/>
                </a:solidFill>
                <a:latin typeface="Times New Roman" pitchFamily="18" charset="0"/>
                <a:cs typeface="Times New Roman" pitchFamily="18" charset="0"/>
              </a:rPr>
              <a:t>v. Hart  </a:t>
            </a:r>
            <a:r>
              <a:rPr lang="en-US" sz="3200" dirty="0">
                <a:solidFill>
                  <a:schemeClr val="tx1"/>
                </a:solidFill>
                <a:latin typeface="Times New Roman" pitchFamily="18" charset="0"/>
                <a:cs typeface="Times New Roman" pitchFamily="18" charset="0"/>
              </a:rPr>
              <a:t>(1993</a:t>
            </a:r>
            <a:r>
              <a:rPr lang="en-US" sz="3200" dirty="0" smtClean="0">
                <a:solidFill>
                  <a:schemeClr val="tx1"/>
                </a:solidFill>
                <a:latin typeface="Times New Roman" pitchFamily="18" charset="0"/>
                <a:cs typeface="Times New Roman" pitchFamily="18" charset="0"/>
              </a:rPr>
              <a:t>)</a:t>
            </a:r>
          </a:p>
          <a:p>
            <a:pPr marL="0" indent="0">
              <a:buNone/>
            </a:pPr>
            <a:r>
              <a:rPr lang="en-US" sz="3200" dirty="0">
                <a:solidFill>
                  <a:schemeClr val="tx1"/>
                </a:solidFill>
                <a:latin typeface="Times New Roman" pitchFamily="18" charset="0"/>
                <a:cs typeface="Times New Roman" pitchFamily="18" charset="0"/>
              </a:rPr>
              <a:t>“The courts now adopt a purposive approach which seeks to give effect to the </a:t>
            </a:r>
            <a:r>
              <a:rPr lang="en-US" sz="3200" dirty="0" smtClean="0">
                <a:solidFill>
                  <a:schemeClr val="tx1"/>
                </a:solidFill>
                <a:latin typeface="Times New Roman" pitchFamily="18" charset="0"/>
                <a:cs typeface="Times New Roman" pitchFamily="18" charset="0"/>
              </a:rPr>
              <a:t>true purpose </a:t>
            </a:r>
            <a:r>
              <a:rPr lang="en-US" sz="3200" dirty="0">
                <a:solidFill>
                  <a:schemeClr val="tx1"/>
                </a:solidFill>
                <a:latin typeface="Times New Roman" pitchFamily="18" charset="0"/>
                <a:cs typeface="Times New Roman" pitchFamily="18" charset="0"/>
              </a:rPr>
              <a:t>of legislation and are prepared to look at much extraneous material that bears on </a:t>
            </a:r>
            <a:r>
              <a:rPr lang="en-US" sz="3200" dirty="0" smtClean="0">
                <a:solidFill>
                  <a:schemeClr val="tx1"/>
                </a:solidFill>
                <a:latin typeface="Times New Roman" pitchFamily="18" charset="0"/>
                <a:cs typeface="Times New Roman" pitchFamily="18" charset="0"/>
              </a:rPr>
              <a:t>the background </a:t>
            </a:r>
            <a:r>
              <a:rPr lang="en-US" sz="3200" dirty="0">
                <a:solidFill>
                  <a:schemeClr val="tx1"/>
                </a:solidFill>
                <a:latin typeface="Times New Roman" pitchFamily="18" charset="0"/>
                <a:cs typeface="Times New Roman" pitchFamily="18" charset="0"/>
              </a:rPr>
              <a:t>against which the legislation was enacted</a:t>
            </a:r>
            <a:r>
              <a:rPr lang="en-US" sz="3200" dirty="0" smtClean="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3156797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sz="3200" i="1" dirty="0">
                <a:solidFill>
                  <a:schemeClr val="tx1"/>
                </a:solidFill>
                <a:latin typeface="Times New Roman" pitchFamily="18" charset="0"/>
                <a:cs typeface="Times New Roman" pitchFamily="18" charset="0"/>
              </a:rPr>
              <a:t>New India Assurance Co. Ltd. v. </a:t>
            </a:r>
            <a:r>
              <a:rPr lang="en-US" sz="3200" i="1" dirty="0" err="1">
                <a:solidFill>
                  <a:schemeClr val="tx1"/>
                </a:solidFill>
                <a:latin typeface="Times New Roman" pitchFamily="18" charset="0"/>
                <a:cs typeface="Times New Roman" pitchFamily="18" charset="0"/>
              </a:rPr>
              <a:t>Nusli</a:t>
            </a:r>
            <a:r>
              <a:rPr lang="en-US" sz="3200" i="1" dirty="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Nerille</a:t>
            </a:r>
            <a:r>
              <a:rPr lang="en-US" sz="3200" i="1" dirty="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Wadia</a:t>
            </a:r>
            <a:r>
              <a:rPr lang="en-US" sz="3200" dirty="0" smtClean="0">
                <a:solidFill>
                  <a:schemeClr val="tx1"/>
                </a:solidFill>
                <a:latin typeface="Times New Roman" pitchFamily="18" charset="0"/>
                <a:cs typeface="Times New Roman" pitchFamily="18" charset="0"/>
              </a:rPr>
              <a:t> </a:t>
            </a:r>
            <a:r>
              <a:rPr lang="en-US" sz="3200" dirty="0">
                <a:solidFill>
                  <a:schemeClr val="tx1"/>
                </a:solidFill>
                <a:latin typeface="Times New Roman" pitchFamily="18" charset="0"/>
                <a:cs typeface="Times New Roman" pitchFamily="18" charset="0"/>
              </a:rPr>
              <a:t>(2008), </a:t>
            </a:r>
            <a:r>
              <a:rPr lang="en-US" sz="3200" dirty="0" err="1">
                <a:solidFill>
                  <a:schemeClr val="tx1"/>
                </a:solidFill>
                <a:latin typeface="Times New Roman" pitchFamily="18" charset="0"/>
                <a:cs typeface="Times New Roman" pitchFamily="18" charset="0"/>
              </a:rPr>
              <a:t>Sinha</a:t>
            </a:r>
            <a:r>
              <a:rPr lang="en-US" sz="3200" dirty="0">
                <a:solidFill>
                  <a:schemeClr val="tx1"/>
                </a:solidFill>
                <a:latin typeface="Times New Roman" pitchFamily="18" charset="0"/>
                <a:cs typeface="Times New Roman" pitchFamily="18" charset="0"/>
              </a:rPr>
              <a:t> J</a:t>
            </a:r>
            <a:r>
              <a:rPr lang="en-US" sz="3200" dirty="0" smtClean="0">
                <a:solidFill>
                  <a:schemeClr val="tx1"/>
                </a:solidFill>
                <a:latin typeface="Times New Roman" pitchFamily="18" charset="0"/>
                <a:cs typeface="Times New Roman" pitchFamily="18" charset="0"/>
              </a:rPr>
              <a:t>.-</a:t>
            </a:r>
          </a:p>
          <a:p>
            <a:pPr marL="0" indent="0">
              <a:buNone/>
            </a:pPr>
            <a:r>
              <a:rPr lang="en-US" sz="3200" dirty="0">
                <a:solidFill>
                  <a:schemeClr val="tx1"/>
                </a:solidFill>
                <a:latin typeface="Times New Roman" pitchFamily="18" charset="0"/>
                <a:cs typeface="Times New Roman" pitchFamily="18" charset="0"/>
              </a:rPr>
              <a:t> “To interpret a statute in </a:t>
            </a:r>
            <a:r>
              <a:rPr lang="en-US" sz="3200" dirty="0" smtClean="0">
                <a:solidFill>
                  <a:schemeClr val="tx1"/>
                </a:solidFill>
                <a:latin typeface="Times New Roman" pitchFamily="18" charset="0"/>
                <a:cs typeface="Times New Roman" pitchFamily="18" charset="0"/>
              </a:rPr>
              <a:t>a reasonable </a:t>
            </a:r>
            <a:r>
              <a:rPr lang="en-US" sz="3200" dirty="0">
                <a:solidFill>
                  <a:schemeClr val="tx1"/>
                </a:solidFill>
                <a:latin typeface="Times New Roman" pitchFamily="18" charset="0"/>
                <a:cs typeface="Times New Roman" pitchFamily="18" charset="0"/>
              </a:rPr>
              <a:t>manner the court must place itself in the chair of a reasonable legislator/author</a:t>
            </a:r>
            <a:r>
              <a:rPr lang="en-US" sz="3200" dirty="0" smtClean="0">
                <a:solidFill>
                  <a:schemeClr val="tx1"/>
                </a:solidFill>
                <a:latin typeface="Times New Roman" pitchFamily="18" charset="0"/>
                <a:cs typeface="Times New Roman" pitchFamily="18" charset="0"/>
              </a:rPr>
              <a:t>.”</a:t>
            </a:r>
          </a:p>
          <a:p>
            <a:pPr marL="0" indent="0">
              <a:buNone/>
            </a:pPr>
            <a:r>
              <a:rPr lang="en-US" sz="3200" dirty="0" smtClean="0">
                <a:solidFill>
                  <a:schemeClr val="tx1"/>
                </a:solidFill>
                <a:latin typeface="Times New Roman" pitchFamily="18" charset="0"/>
                <a:cs typeface="Times New Roman" pitchFamily="18" charset="0"/>
              </a:rPr>
              <a:t>Two elements </a:t>
            </a:r>
            <a:r>
              <a:rPr lang="en-US" sz="3200" dirty="0">
                <a:solidFill>
                  <a:schemeClr val="tx1"/>
                </a:solidFill>
                <a:latin typeface="Times New Roman" pitchFamily="18" charset="0"/>
                <a:cs typeface="Times New Roman" pitchFamily="18" charset="0"/>
              </a:rPr>
              <a:t>of objectivity in the process </a:t>
            </a:r>
            <a:r>
              <a:rPr lang="en-US" sz="3200" dirty="0" smtClean="0">
                <a:solidFill>
                  <a:schemeClr val="tx1"/>
                </a:solidFill>
                <a:latin typeface="Times New Roman" pitchFamily="18" charset="0"/>
                <a:cs typeface="Times New Roman" pitchFamily="18" charset="0"/>
              </a:rPr>
              <a:t>of construction</a:t>
            </a:r>
            <a:r>
              <a:rPr lang="en-US" sz="3200" dirty="0">
                <a:solidFill>
                  <a:schemeClr val="tx1"/>
                </a:solidFill>
                <a:latin typeface="Times New Roman" pitchFamily="18" charset="0"/>
                <a:cs typeface="Times New Roman" pitchFamily="18" charset="0"/>
              </a:rPr>
              <a:t>:  “first </a:t>
            </a:r>
            <a:r>
              <a:rPr lang="en-US" sz="3200" dirty="0" smtClean="0">
                <a:solidFill>
                  <a:schemeClr val="tx1"/>
                </a:solidFill>
                <a:latin typeface="Times New Roman" pitchFamily="18" charset="0"/>
                <a:cs typeface="Times New Roman" pitchFamily="18" charset="0"/>
              </a:rPr>
              <a:t>the interpreter </a:t>
            </a:r>
            <a:r>
              <a:rPr lang="en-US" sz="3200" dirty="0">
                <a:solidFill>
                  <a:schemeClr val="tx1"/>
                </a:solidFill>
                <a:latin typeface="Times New Roman" pitchFamily="18" charset="0"/>
                <a:cs typeface="Times New Roman" pitchFamily="18" charset="0"/>
              </a:rPr>
              <a:t>should assume that the legislature is composed of reasonable people seeking </a:t>
            </a:r>
            <a:r>
              <a:rPr lang="en-US" sz="3200" dirty="0" smtClean="0">
                <a:solidFill>
                  <a:schemeClr val="tx1"/>
                </a:solidFill>
                <a:latin typeface="Times New Roman" pitchFamily="18" charset="0"/>
                <a:cs typeface="Times New Roman" pitchFamily="18" charset="0"/>
              </a:rPr>
              <a:t>to achieve reasonable </a:t>
            </a:r>
            <a:r>
              <a:rPr lang="en-US" sz="3200" dirty="0">
                <a:solidFill>
                  <a:schemeClr val="tx1"/>
                </a:solidFill>
                <a:latin typeface="Times New Roman" pitchFamily="18" charset="0"/>
                <a:cs typeface="Times New Roman" pitchFamily="18" charset="0"/>
              </a:rPr>
              <a:t>goals in a reasonable manner; and second the interpreter should accept </a:t>
            </a:r>
            <a:r>
              <a:rPr lang="en-US" sz="3200" dirty="0" smtClean="0">
                <a:solidFill>
                  <a:schemeClr val="tx1"/>
                </a:solidFill>
                <a:latin typeface="Times New Roman" pitchFamily="18" charset="0"/>
                <a:cs typeface="Times New Roman" pitchFamily="18" charset="0"/>
              </a:rPr>
              <a:t>the non </a:t>
            </a:r>
            <a:r>
              <a:rPr lang="en-US" sz="3200" dirty="0">
                <a:solidFill>
                  <a:schemeClr val="tx1"/>
                </a:solidFill>
                <a:latin typeface="Times New Roman" pitchFamily="18" charset="0"/>
                <a:cs typeface="Times New Roman" pitchFamily="18" charset="0"/>
              </a:rPr>
              <a:t>– rebuttable presumption that members of the legislative body sought to fulfill </a:t>
            </a:r>
            <a:r>
              <a:rPr lang="en-US" sz="3200" dirty="0" smtClean="0">
                <a:solidFill>
                  <a:schemeClr val="tx1"/>
                </a:solidFill>
                <a:latin typeface="Times New Roman" pitchFamily="18" charset="0"/>
                <a:cs typeface="Times New Roman" pitchFamily="18" charset="0"/>
              </a:rPr>
              <a:t>their constitutional </a:t>
            </a:r>
            <a:r>
              <a:rPr lang="en-US" sz="3200" dirty="0">
                <a:solidFill>
                  <a:schemeClr val="tx1"/>
                </a:solidFill>
                <a:latin typeface="Times New Roman" pitchFamily="18" charset="0"/>
                <a:cs typeface="Times New Roman" pitchFamily="18" charset="0"/>
              </a:rPr>
              <a:t>duties in good faith. This formulation allows the interpreter to inquire not into </a:t>
            </a:r>
            <a:r>
              <a:rPr lang="en-US" sz="3200" dirty="0" smtClean="0">
                <a:solidFill>
                  <a:schemeClr val="tx1"/>
                </a:solidFill>
                <a:latin typeface="Times New Roman" pitchFamily="18" charset="0"/>
                <a:cs typeface="Times New Roman" pitchFamily="18" charset="0"/>
              </a:rPr>
              <a:t>the subjective </a:t>
            </a:r>
            <a:r>
              <a:rPr lang="en-US" sz="3200" dirty="0">
                <a:solidFill>
                  <a:schemeClr val="tx1"/>
                </a:solidFill>
                <a:latin typeface="Times New Roman" pitchFamily="18" charset="0"/>
                <a:cs typeface="Times New Roman" pitchFamily="18" charset="0"/>
              </a:rPr>
              <a:t>intent of the author, but rather the intent the author would have had, had he or </a:t>
            </a:r>
            <a:r>
              <a:rPr lang="en-US" sz="3200" dirty="0" smtClean="0">
                <a:solidFill>
                  <a:schemeClr val="tx1"/>
                </a:solidFill>
                <a:latin typeface="Times New Roman" pitchFamily="18" charset="0"/>
                <a:cs typeface="Times New Roman" pitchFamily="18" charset="0"/>
              </a:rPr>
              <a:t>she acted </a:t>
            </a:r>
            <a:r>
              <a:rPr lang="en-US" sz="3200" dirty="0">
                <a:solidFill>
                  <a:schemeClr val="tx1"/>
                </a:solidFill>
                <a:latin typeface="Times New Roman" pitchFamily="18" charset="0"/>
                <a:cs typeface="Times New Roman" pitchFamily="18" charset="0"/>
              </a:rPr>
              <a:t>reasonably.”</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1567978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a:bodyPr>
          <a:lstStyle/>
          <a:p>
            <a:r>
              <a:rPr lang="en-US" sz="3200" dirty="0">
                <a:solidFill>
                  <a:schemeClr val="tx1"/>
                </a:solidFill>
                <a:latin typeface="Times New Roman" pitchFamily="18" charset="0"/>
                <a:cs typeface="Times New Roman" pitchFamily="18" charset="0"/>
              </a:rPr>
              <a:t>The Supreme Court in </a:t>
            </a:r>
            <a:r>
              <a:rPr lang="en-US" sz="3200" i="1" dirty="0" err="1">
                <a:solidFill>
                  <a:schemeClr val="tx1"/>
                </a:solidFill>
                <a:latin typeface="Times New Roman" pitchFamily="18" charset="0"/>
                <a:cs typeface="Times New Roman" pitchFamily="18" charset="0"/>
              </a:rPr>
              <a:t>Sodra</a:t>
            </a:r>
            <a:r>
              <a:rPr lang="en-US" sz="3200" i="1" dirty="0">
                <a:solidFill>
                  <a:schemeClr val="tx1"/>
                </a:solidFill>
                <a:latin typeface="Times New Roman" pitchFamily="18" charset="0"/>
                <a:cs typeface="Times New Roman" pitchFamily="18" charset="0"/>
              </a:rPr>
              <a:t> Devi’s </a:t>
            </a:r>
            <a:r>
              <a:rPr lang="en-US" sz="3200" i="1" dirty="0" smtClean="0">
                <a:solidFill>
                  <a:schemeClr val="tx1"/>
                </a:solidFill>
                <a:latin typeface="Times New Roman" pitchFamily="18" charset="0"/>
                <a:cs typeface="Times New Roman" pitchFamily="18" charset="0"/>
              </a:rPr>
              <a:t>case </a:t>
            </a:r>
            <a:r>
              <a:rPr lang="en-US" sz="3200" dirty="0" smtClean="0">
                <a:solidFill>
                  <a:schemeClr val="tx1"/>
                </a:solidFill>
                <a:latin typeface="Times New Roman" pitchFamily="18" charset="0"/>
                <a:cs typeface="Times New Roman" pitchFamily="18" charset="0"/>
              </a:rPr>
              <a:t>(</a:t>
            </a:r>
            <a:r>
              <a:rPr lang="en-US" sz="3200" smtClean="0">
                <a:solidFill>
                  <a:schemeClr val="tx1"/>
                </a:solidFill>
                <a:latin typeface="Times New Roman" pitchFamily="18" charset="0"/>
                <a:cs typeface="Times New Roman" pitchFamily="18" charset="0"/>
              </a:rPr>
              <a:t>1957) expressed </a:t>
            </a:r>
            <a:r>
              <a:rPr lang="en-US" sz="3200" dirty="0">
                <a:solidFill>
                  <a:schemeClr val="tx1"/>
                </a:solidFill>
                <a:latin typeface="Times New Roman" pitchFamily="18" charset="0"/>
                <a:cs typeface="Times New Roman" pitchFamily="18" charset="0"/>
              </a:rPr>
              <a:t>the view that the rule in </a:t>
            </a:r>
            <a:r>
              <a:rPr lang="en-US" sz="3200" dirty="0" err="1">
                <a:solidFill>
                  <a:schemeClr val="tx1"/>
                </a:solidFill>
                <a:latin typeface="Times New Roman" pitchFamily="18" charset="0"/>
                <a:cs typeface="Times New Roman" pitchFamily="18" charset="0"/>
              </a:rPr>
              <a:t>Heydon’s</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case is </a:t>
            </a:r>
            <a:r>
              <a:rPr lang="en-US" sz="3200" dirty="0">
                <a:solidFill>
                  <a:schemeClr val="tx1"/>
                </a:solidFill>
                <a:latin typeface="Times New Roman" pitchFamily="18" charset="0"/>
                <a:cs typeface="Times New Roman" pitchFamily="18" charset="0"/>
              </a:rPr>
              <a:t>applicable:</a:t>
            </a:r>
          </a:p>
          <a:p>
            <a:pPr lvl="1"/>
            <a:r>
              <a:rPr lang="en-US" sz="3200" dirty="0" smtClean="0">
                <a:solidFill>
                  <a:schemeClr val="tx1"/>
                </a:solidFill>
                <a:latin typeface="Times New Roman" pitchFamily="18" charset="0"/>
                <a:cs typeface="Times New Roman" pitchFamily="18" charset="0"/>
              </a:rPr>
              <a:t>Only </a:t>
            </a:r>
            <a:r>
              <a:rPr lang="en-US" sz="3200" dirty="0">
                <a:solidFill>
                  <a:schemeClr val="tx1"/>
                </a:solidFill>
                <a:latin typeface="Times New Roman" pitchFamily="18" charset="0"/>
                <a:cs typeface="Times New Roman" pitchFamily="18" charset="0"/>
              </a:rPr>
              <a:t>when the words in question are ambiguous</a:t>
            </a:r>
          </a:p>
          <a:p>
            <a:pPr lvl="1"/>
            <a:r>
              <a:rPr lang="en-US" sz="3200" dirty="0" smtClean="0">
                <a:solidFill>
                  <a:schemeClr val="tx1"/>
                </a:solidFill>
                <a:latin typeface="Times New Roman" pitchFamily="18" charset="0"/>
                <a:cs typeface="Times New Roman" pitchFamily="18" charset="0"/>
              </a:rPr>
              <a:t>And </a:t>
            </a:r>
            <a:r>
              <a:rPr lang="en-US" sz="3200" dirty="0">
                <a:solidFill>
                  <a:schemeClr val="tx1"/>
                </a:solidFill>
                <a:latin typeface="Times New Roman" pitchFamily="18" charset="0"/>
                <a:cs typeface="Times New Roman" pitchFamily="18" charset="0"/>
              </a:rPr>
              <a:t>are reasonably capable of more than one meaning</a:t>
            </a:r>
            <a:r>
              <a:rPr lang="en-US" sz="3200" dirty="0" smtClean="0">
                <a:solidFill>
                  <a:schemeClr val="tx1"/>
                </a:solidFill>
                <a:latin typeface="Times New Roman" pitchFamily="18" charset="0"/>
                <a:cs typeface="Times New Roman" pitchFamily="18" charset="0"/>
              </a:rPr>
              <a:t>.</a:t>
            </a:r>
          </a:p>
          <a:p>
            <a:pPr marL="0" lvl="1" indent="0">
              <a:buNone/>
            </a:pPr>
            <a:r>
              <a:rPr lang="en-US" sz="3200" dirty="0" smtClean="0">
                <a:solidFill>
                  <a:schemeClr val="tx1"/>
                </a:solidFill>
                <a:latin typeface="Times New Roman" pitchFamily="18" charset="0"/>
                <a:cs typeface="Times New Roman" pitchFamily="18" charset="0"/>
              </a:rPr>
              <a:t>In </a:t>
            </a:r>
            <a:r>
              <a:rPr lang="en-US" sz="3200" dirty="0">
                <a:solidFill>
                  <a:schemeClr val="tx1"/>
                </a:solidFill>
                <a:latin typeface="Times New Roman" pitchFamily="18" charset="0"/>
                <a:cs typeface="Times New Roman" pitchFamily="18" charset="0"/>
              </a:rPr>
              <a:t>the case of </a:t>
            </a:r>
            <a:r>
              <a:rPr lang="en-US" sz="3200" i="1" dirty="0" err="1">
                <a:solidFill>
                  <a:schemeClr val="tx1"/>
                </a:solidFill>
                <a:latin typeface="Times New Roman" pitchFamily="18" charset="0"/>
                <a:cs typeface="Times New Roman" pitchFamily="18" charset="0"/>
              </a:rPr>
              <a:t>Kanailal</a:t>
            </a:r>
            <a:r>
              <a:rPr lang="en-US" sz="3200" i="1" dirty="0">
                <a:solidFill>
                  <a:schemeClr val="tx1"/>
                </a:solidFill>
                <a:latin typeface="Times New Roman" pitchFamily="18" charset="0"/>
                <a:cs typeface="Times New Roman" pitchFamily="18" charset="0"/>
              </a:rPr>
              <a:t> Sur v. </a:t>
            </a:r>
            <a:r>
              <a:rPr lang="en-US" sz="3200" i="1" dirty="0" err="1">
                <a:solidFill>
                  <a:schemeClr val="tx1"/>
                </a:solidFill>
                <a:latin typeface="Times New Roman" pitchFamily="18" charset="0"/>
                <a:cs typeface="Times New Roman" pitchFamily="18" charset="0"/>
              </a:rPr>
              <a:t>Paramnidhi</a:t>
            </a:r>
            <a:r>
              <a:rPr lang="en-US" sz="3200" i="1" dirty="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Sadhukhan</a:t>
            </a:r>
            <a:r>
              <a:rPr lang="en-US" sz="3200" i="1"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Gajendragadkar</a:t>
            </a:r>
            <a:r>
              <a:rPr lang="en-US" sz="3200" dirty="0">
                <a:solidFill>
                  <a:schemeClr val="tx1"/>
                </a:solidFill>
                <a:latin typeface="Times New Roman" pitchFamily="18" charset="0"/>
                <a:cs typeface="Times New Roman" pitchFamily="18" charset="0"/>
              </a:rPr>
              <a:t> J., stated that the recourse to object and policy of the Act or consideration of the mischief and defect which the Act purports to remedy is only permissible when the language is capable of two constructions.</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638098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458200" cy="6858000"/>
          </a:xfrm>
        </p:spPr>
        <p:txBody>
          <a:bodyPr>
            <a:normAutofit lnSpcReduction="10000"/>
          </a:bodyPr>
          <a:lstStyle/>
          <a:p>
            <a:pPr marL="0" indent="0">
              <a:buNone/>
            </a:pPr>
            <a:r>
              <a:rPr lang="en-US" sz="3200" i="1" dirty="0">
                <a:solidFill>
                  <a:schemeClr val="tx1"/>
                </a:solidFill>
                <a:latin typeface="Times New Roman" pitchFamily="18" charset="0"/>
                <a:cs typeface="Times New Roman" pitchFamily="18" charset="0"/>
              </a:rPr>
              <a:t>Elliot v Grey (1960)</a:t>
            </a:r>
            <a:endParaRPr lang="en-US" sz="3200" i="1" dirty="0" smtClean="0">
              <a:solidFill>
                <a:schemeClr val="tx1"/>
              </a:solidFill>
              <a:latin typeface="Times New Roman" pitchFamily="18" charset="0"/>
              <a:cs typeface="Times New Roman" pitchFamily="18" charset="0"/>
            </a:endParaRPr>
          </a:p>
          <a:p>
            <a:pPr marL="0" indent="0">
              <a:buNone/>
            </a:pPr>
            <a:r>
              <a:rPr lang="en-US" sz="3200" dirty="0">
                <a:solidFill>
                  <a:schemeClr val="tx1"/>
                </a:solidFill>
                <a:latin typeface="Times New Roman" pitchFamily="18" charset="0"/>
                <a:cs typeface="Times New Roman" pitchFamily="18" charset="0"/>
              </a:rPr>
              <a:t>The defendant’s car was parked on the road. It was jacked up and had its battery removed. He was charged with an offence under the Road Traffic Act 1930 of using an uninsured vehicle on the road. The defendant argued he was not ‘using’ the car on the road as clearly it was not </a:t>
            </a:r>
            <a:r>
              <a:rPr lang="en-US" sz="3200" dirty="0" err="1">
                <a:solidFill>
                  <a:schemeClr val="tx1"/>
                </a:solidFill>
                <a:latin typeface="Times New Roman" pitchFamily="18" charset="0"/>
                <a:cs typeface="Times New Roman" pitchFamily="18" charset="0"/>
              </a:rPr>
              <a:t>driveable</a:t>
            </a:r>
            <a:r>
              <a:rPr lang="en-US" sz="3200" dirty="0">
                <a:solidFill>
                  <a:schemeClr val="tx1"/>
                </a:solidFill>
                <a:latin typeface="Times New Roman" pitchFamily="18" charset="0"/>
                <a:cs typeface="Times New Roman" pitchFamily="18" charset="0"/>
              </a:rPr>
              <a:t>. It was held: The court applied the mischief rule and held that the car was being used on the road as it represented a hazard and therefore insurance would be required in the event of an incident. The statute was aimed at ensuring people were compensated when injured due to the hazards created by others.</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1567978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lnSpcReduction="10000"/>
          </a:bodyPr>
          <a:lstStyle/>
          <a:p>
            <a:pPr marL="0" indent="0">
              <a:buNone/>
            </a:pPr>
            <a:r>
              <a:rPr lang="en-US" sz="3200" i="1" dirty="0">
                <a:solidFill>
                  <a:schemeClr val="tx1"/>
                </a:solidFill>
                <a:latin typeface="Times New Roman" pitchFamily="18" charset="0"/>
                <a:cs typeface="Times New Roman" pitchFamily="18" charset="0"/>
              </a:rPr>
              <a:t>Bengal Immunity Co. v. State of </a:t>
            </a:r>
            <a:r>
              <a:rPr lang="en-US" sz="3200" i="1" dirty="0" smtClean="0">
                <a:solidFill>
                  <a:schemeClr val="tx1"/>
                </a:solidFill>
                <a:latin typeface="Times New Roman" pitchFamily="18" charset="0"/>
                <a:cs typeface="Times New Roman" pitchFamily="18" charset="0"/>
              </a:rPr>
              <a:t>Bihar (1955)</a:t>
            </a:r>
          </a:p>
          <a:p>
            <a:pPr marL="0" indent="0">
              <a:buNone/>
            </a:pPr>
            <a:r>
              <a:rPr lang="en-US" sz="3200" dirty="0" smtClean="0">
                <a:solidFill>
                  <a:schemeClr val="tx1"/>
                </a:solidFill>
                <a:latin typeface="Times New Roman" pitchFamily="18" charset="0"/>
                <a:cs typeface="Times New Roman" pitchFamily="18" charset="0"/>
              </a:rPr>
              <a:t>Supreme Court applied </a:t>
            </a:r>
            <a:r>
              <a:rPr lang="en-US" sz="3200" dirty="0">
                <a:solidFill>
                  <a:schemeClr val="tx1"/>
                </a:solidFill>
                <a:latin typeface="Times New Roman" pitchFamily="18" charset="0"/>
                <a:cs typeface="Times New Roman" pitchFamily="18" charset="0"/>
              </a:rPr>
              <a:t>the rule in construction of Art. 286 of the Constitution of India. After referring to the state of law prevailing in the provinces prior to the Constitution as also to the chaos and confusion that was brought about in inter-State trade and commerce by indiscriminate exercise of taxing powers by the different provincial Legislatures founded on the theory of territorial nexus S.R. Das, C.J.I., proceeded to say: “It was to cure this mischief of multiple taxation and to preserve the free flow of inter-State trade or commerce in the Union of India regarded as one economic unit without any provincial barrier that the Constitution-Makers adopted Art. 286 in the Constitution.”</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1567978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200" i="1" dirty="0">
                <a:solidFill>
                  <a:schemeClr val="tx1"/>
                </a:solidFill>
                <a:latin typeface="Times New Roman" pitchFamily="18" charset="0"/>
                <a:cs typeface="Times New Roman" pitchFamily="18" charset="0"/>
              </a:rPr>
              <a:t>RMD </a:t>
            </a:r>
            <a:r>
              <a:rPr lang="en-US" sz="3200" i="1" dirty="0" err="1">
                <a:solidFill>
                  <a:schemeClr val="tx1"/>
                </a:solidFill>
                <a:latin typeface="Times New Roman" pitchFamily="18" charset="0"/>
                <a:cs typeface="Times New Roman" pitchFamily="18" charset="0"/>
              </a:rPr>
              <a:t>Chamarbaugwalla</a:t>
            </a:r>
            <a:r>
              <a:rPr lang="en-US" sz="3200" i="1" dirty="0">
                <a:solidFill>
                  <a:schemeClr val="tx1"/>
                </a:solidFill>
                <a:latin typeface="Times New Roman" pitchFamily="18" charset="0"/>
                <a:cs typeface="Times New Roman" pitchFamily="18" charset="0"/>
              </a:rPr>
              <a:t> v. Union of </a:t>
            </a:r>
            <a:r>
              <a:rPr lang="en-US" sz="3200" i="1" dirty="0" smtClean="0">
                <a:solidFill>
                  <a:schemeClr val="tx1"/>
                </a:solidFill>
                <a:latin typeface="Times New Roman" pitchFamily="18" charset="0"/>
                <a:cs typeface="Times New Roman" pitchFamily="18" charset="0"/>
              </a:rPr>
              <a:t>India (1957)</a:t>
            </a:r>
          </a:p>
          <a:p>
            <a:pPr marL="0" indent="0">
              <a:buNone/>
            </a:pPr>
            <a:r>
              <a:rPr lang="en-US" sz="3200" dirty="0" smtClean="0">
                <a:solidFill>
                  <a:schemeClr val="tx1"/>
                </a:solidFill>
                <a:latin typeface="Times New Roman" pitchFamily="18" charset="0"/>
                <a:cs typeface="Times New Roman" pitchFamily="18" charset="0"/>
              </a:rPr>
              <a:t>Construction </a:t>
            </a:r>
            <a:r>
              <a:rPr lang="en-US" sz="3200" dirty="0">
                <a:solidFill>
                  <a:schemeClr val="tx1"/>
                </a:solidFill>
                <a:latin typeface="Times New Roman" pitchFamily="18" charset="0"/>
                <a:cs typeface="Times New Roman" pitchFamily="18" charset="0"/>
              </a:rPr>
              <a:t>of section 2(d) of the Prize Competitions </a:t>
            </a:r>
            <a:r>
              <a:rPr lang="en-US" sz="3200" dirty="0" smtClean="0">
                <a:solidFill>
                  <a:schemeClr val="tx1"/>
                </a:solidFill>
                <a:latin typeface="Times New Roman" pitchFamily="18" charset="0"/>
                <a:cs typeface="Times New Roman" pitchFamily="18" charset="0"/>
              </a:rPr>
              <a:t>Act was involved. “</a:t>
            </a:r>
            <a:r>
              <a:rPr lang="en-US" sz="3200" dirty="0">
                <a:solidFill>
                  <a:schemeClr val="tx1"/>
                </a:solidFill>
                <a:latin typeface="Times New Roman" pitchFamily="18" charset="0"/>
                <a:cs typeface="Times New Roman" pitchFamily="18" charset="0"/>
              </a:rPr>
              <a:t>Prize </a:t>
            </a:r>
            <a:r>
              <a:rPr lang="en-US" sz="3200" dirty="0" smtClean="0">
                <a:solidFill>
                  <a:schemeClr val="tx1"/>
                </a:solidFill>
                <a:latin typeface="Times New Roman" pitchFamily="18" charset="0"/>
                <a:cs typeface="Times New Roman" pitchFamily="18" charset="0"/>
              </a:rPr>
              <a:t>Competition means any </a:t>
            </a:r>
            <a:r>
              <a:rPr lang="en-US" sz="3200" dirty="0">
                <a:solidFill>
                  <a:schemeClr val="tx1"/>
                </a:solidFill>
                <a:latin typeface="Times New Roman" pitchFamily="18" charset="0"/>
                <a:cs typeface="Times New Roman" pitchFamily="18" charset="0"/>
              </a:rPr>
              <a:t>competition in which prizes are offered for the solution of any puzzle based upon the building up arrangement, combination or permutation of letters, words or figures”. The question was whether in view of this definition, the Act applies to competitions which involve substantial skill and are not in the nature of gambling. The Supreme Court, after referring to the previous state of the law, to the mischief that continued under that law and to the resolutions of various States under Art. 252(1) authorizing Parliament to pass the Act stated: “Having regard to the history of the legislation, the declared object thereof and the wording of the statute, we are of opinion that the competitions which are sought to be controlled and regulated by the Act are only those competitions in which success does not depend on any substantial degree of skill”</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638098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92500" lnSpcReduction="10000"/>
          </a:bodyPr>
          <a:lstStyle/>
          <a:p>
            <a:pPr marL="0" indent="0">
              <a:buNone/>
            </a:pPr>
            <a:r>
              <a:rPr lang="en-US" sz="3200" b="1" dirty="0" smtClean="0">
                <a:solidFill>
                  <a:schemeClr val="tx1"/>
                </a:solidFill>
                <a:latin typeface="Times New Roman" pitchFamily="18" charset="0"/>
                <a:cs typeface="Times New Roman" pitchFamily="18" charset="0"/>
              </a:rPr>
              <a:t>Advantages</a:t>
            </a:r>
          </a:p>
          <a:p>
            <a:r>
              <a:rPr lang="en-US" sz="3200" dirty="0" smtClean="0">
                <a:solidFill>
                  <a:schemeClr val="tx1"/>
                </a:solidFill>
                <a:latin typeface="Times New Roman" pitchFamily="18" charset="0"/>
                <a:cs typeface="Times New Roman" pitchFamily="18" charset="0"/>
              </a:rPr>
              <a:t>It gives effect to parliament's intentions</a:t>
            </a:r>
          </a:p>
          <a:p>
            <a:r>
              <a:rPr lang="en-US" sz="3200" dirty="0" smtClean="0">
                <a:solidFill>
                  <a:schemeClr val="tx1"/>
                </a:solidFill>
                <a:latin typeface="Times New Roman" pitchFamily="18" charset="0"/>
                <a:cs typeface="Times New Roman" pitchFamily="18" charset="0"/>
              </a:rPr>
              <a:t>It allows judges to use their common sense and save parliament time</a:t>
            </a:r>
          </a:p>
          <a:p>
            <a:r>
              <a:rPr lang="en-US" sz="3200" dirty="0" smtClean="0">
                <a:solidFill>
                  <a:schemeClr val="tx1"/>
                </a:solidFill>
                <a:latin typeface="Times New Roman" pitchFamily="18" charset="0"/>
                <a:cs typeface="Times New Roman" pitchFamily="18" charset="0"/>
              </a:rPr>
              <a:t>It allows judges to consider social and technological changes</a:t>
            </a:r>
          </a:p>
          <a:p>
            <a:r>
              <a:rPr lang="en-US" sz="3200" dirty="0" smtClean="0">
                <a:solidFill>
                  <a:schemeClr val="tx1"/>
                </a:solidFill>
                <a:latin typeface="Times New Roman" pitchFamily="18" charset="0"/>
                <a:cs typeface="Times New Roman" pitchFamily="18" charset="0"/>
              </a:rPr>
              <a:t>It allows judges to look </a:t>
            </a:r>
            <a:r>
              <a:rPr lang="en-US" sz="3200" dirty="0">
                <a:solidFill>
                  <a:schemeClr val="tx1"/>
                </a:solidFill>
                <a:latin typeface="Times New Roman" pitchFamily="18" charset="0"/>
                <a:cs typeface="Times New Roman" pitchFamily="18" charset="0"/>
              </a:rPr>
              <a:t>at external </a:t>
            </a:r>
            <a:r>
              <a:rPr lang="en-US" sz="3200" dirty="0" smtClean="0">
                <a:solidFill>
                  <a:schemeClr val="tx1"/>
                </a:solidFill>
                <a:latin typeface="Times New Roman" pitchFamily="18" charset="0"/>
                <a:cs typeface="Times New Roman" pitchFamily="18" charset="0"/>
              </a:rPr>
              <a:t>aids.</a:t>
            </a:r>
          </a:p>
          <a:p>
            <a:pPr marL="0" indent="0">
              <a:buNone/>
            </a:pPr>
            <a:r>
              <a:rPr lang="en-US" sz="3200" b="1" dirty="0" smtClean="0">
                <a:solidFill>
                  <a:schemeClr val="tx1"/>
                </a:solidFill>
                <a:latin typeface="Times New Roman" pitchFamily="18" charset="0"/>
                <a:cs typeface="Times New Roman" pitchFamily="18" charset="0"/>
              </a:rPr>
              <a:t>Disadvantages</a:t>
            </a:r>
          </a:p>
          <a:p>
            <a:r>
              <a:rPr lang="en-US" sz="3200" dirty="0" smtClean="0">
                <a:solidFill>
                  <a:schemeClr val="tx1"/>
                </a:solidFill>
                <a:latin typeface="Times New Roman" pitchFamily="18" charset="0"/>
                <a:cs typeface="Times New Roman" pitchFamily="18" charset="0"/>
              </a:rPr>
              <a:t>Finding the intention of parliament can be difficult</a:t>
            </a:r>
          </a:p>
          <a:p>
            <a:r>
              <a:rPr lang="en-US" sz="3200" dirty="0" smtClean="0">
                <a:solidFill>
                  <a:schemeClr val="tx1"/>
                </a:solidFill>
                <a:latin typeface="Times New Roman" pitchFamily="18" charset="0"/>
                <a:cs typeface="Times New Roman" pitchFamily="18" charset="0"/>
              </a:rPr>
              <a:t>It is reasonable to argue that what parliament intended can only be seen in what it actually wrote in the act</a:t>
            </a:r>
          </a:p>
          <a:p>
            <a:r>
              <a:rPr lang="en-US" sz="3200" dirty="0" smtClean="0">
                <a:solidFill>
                  <a:schemeClr val="tx1"/>
                </a:solidFill>
                <a:latin typeface="Times New Roman" pitchFamily="18" charset="0"/>
                <a:cs typeface="Times New Roman" pitchFamily="18" charset="0"/>
              </a:rPr>
              <a:t>It is undemocratic</a:t>
            </a:r>
          </a:p>
          <a:p>
            <a:r>
              <a:rPr lang="en-US" sz="3200" dirty="0" smtClean="0">
                <a:solidFill>
                  <a:schemeClr val="tx1"/>
                </a:solidFill>
                <a:latin typeface="Times New Roman" pitchFamily="18" charset="0"/>
                <a:cs typeface="Times New Roman" pitchFamily="18" charset="0"/>
              </a:rPr>
              <a:t>It might cause uncertainty if a judge changes the meaning of statute</a:t>
            </a:r>
          </a:p>
        </p:txBody>
      </p:sp>
    </p:spTree>
    <p:extLst>
      <p:ext uri="{BB962C8B-B14F-4D97-AF65-F5344CB8AC3E}">
        <p14:creationId xmlns:p14="http://schemas.microsoft.com/office/powerpoint/2010/main" xmlns="" val="31567978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pPr marL="0" indent="0" algn="ctr">
              <a:buNone/>
            </a:pPr>
            <a:r>
              <a:rPr lang="en-US" sz="4400" b="1" dirty="0" smtClean="0">
                <a:solidFill>
                  <a:schemeClr val="tx1"/>
                </a:solidFill>
                <a:latin typeface="Times New Roman" pitchFamily="18" charset="0"/>
                <a:cs typeface="Times New Roman" pitchFamily="18" charset="0"/>
              </a:rPr>
              <a:t>Rule of Harmonious Construction</a:t>
            </a:r>
          </a:p>
          <a:p>
            <a:pPr marL="0" indent="0">
              <a:buNone/>
            </a:pPr>
            <a:r>
              <a:rPr lang="en-US" sz="3200" b="1" dirty="0" smtClean="0">
                <a:solidFill>
                  <a:schemeClr val="tx1"/>
                </a:solidFill>
                <a:latin typeface="Times New Roman" pitchFamily="18" charset="0"/>
                <a:cs typeface="Times New Roman" pitchFamily="18" charset="0"/>
              </a:rPr>
              <a:t>Statute must be read as a whole</a:t>
            </a:r>
          </a:p>
          <a:p>
            <a:r>
              <a:rPr lang="en-US" sz="3200" dirty="0" smtClean="0">
                <a:solidFill>
                  <a:schemeClr val="tx1"/>
                </a:solidFill>
                <a:latin typeface="Times New Roman" pitchFamily="18" charset="0"/>
                <a:cs typeface="Times New Roman" pitchFamily="18" charset="0"/>
              </a:rPr>
              <a:t>A </a:t>
            </a:r>
            <a:r>
              <a:rPr lang="en-US" sz="3200" dirty="0">
                <a:solidFill>
                  <a:schemeClr val="tx1"/>
                </a:solidFill>
                <a:latin typeface="Times New Roman" pitchFamily="18" charset="0"/>
                <a:cs typeface="Times New Roman" pitchFamily="18" charset="0"/>
              </a:rPr>
              <a:t>statute should be read as a whole and one provision of the Act should be</a:t>
            </a:r>
          </a:p>
          <a:p>
            <a:r>
              <a:rPr lang="en-US" sz="3200" dirty="0">
                <a:solidFill>
                  <a:schemeClr val="tx1"/>
                </a:solidFill>
                <a:latin typeface="Times New Roman" pitchFamily="18" charset="0"/>
                <a:cs typeface="Times New Roman" pitchFamily="18" charset="0"/>
              </a:rPr>
              <a:t>construed with reference to other provisions in the same </a:t>
            </a:r>
            <a:r>
              <a:rPr lang="en-US" sz="3200" dirty="0" smtClean="0">
                <a:solidFill>
                  <a:schemeClr val="tx1"/>
                </a:solidFill>
                <a:latin typeface="Times New Roman" pitchFamily="18" charset="0"/>
                <a:cs typeface="Times New Roman" pitchFamily="18" charset="0"/>
              </a:rPr>
              <a:t>Act</a:t>
            </a:r>
          </a:p>
          <a:p>
            <a:r>
              <a:rPr lang="en-US" sz="3200" dirty="0" smtClean="0">
                <a:solidFill>
                  <a:schemeClr val="tx1"/>
                </a:solidFill>
                <a:latin typeface="Times New Roman" pitchFamily="18" charset="0"/>
                <a:cs typeface="Times New Roman" pitchFamily="18" charset="0"/>
              </a:rPr>
              <a:t>This will </a:t>
            </a:r>
            <a:r>
              <a:rPr lang="en-US" sz="3200" dirty="0">
                <a:solidFill>
                  <a:schemeClr val="tx1"/>
                </a:solidFill>
                <a:latin typeface="Times New Roman" pitchFamily="18" charset="0"/>
                <a:cs typeface="Times New Roman" pitchFamily="18" charset="0"/>
              </a:rPr>
              <a:t>make a </a:t>
            </a:r>
            <a:r>
              <a:rPr lang="en-US" sz="3200" dirty="0" smtClean="0">
                <a:solidFill>
                  <a:schemeClr val="tx1"/>
                </a:solidFill>
                <a:latin typeface="Times New Roman" pitchFamily="18" charset="0"/>
                <a:cs typeface="Times New Roman" pitchFamily="18" charset="0"/>
              </a:rPr>
              <a:t>consistent enactment </a:t>
            </a:r>
            <a:r>
              <a:rPr lang="en-US" sz="3200" dirty="0">
                <a:solidFill>
                  <a:schemeClr val="tx1"/>
                </a:solidFill>
                <a:latin typeface="Times New Roman" pitchFamily="18" charset="0"/>
                <a:cs typeface="Times New Roman" pitchFamily="18" charset="0"/>
              </a:rPr>
              <a:t>of the whole statute. </a:t>
            </a:r>
            <a:endParaRPr lang="en-US" sz="3200" dirty="0" smtClean="0">
              <a:solidFill>
                <a:schemeClr val="tx1"/>
              </a:solidFill>
              <a:latin typeface="Times New Roman" pitchFamily="18" charset="0"/>
              <a:cs typeface="Times New Roman" pitchFamily="18" charset="0"/>
            </a:endParaRPr>
          </a:p>
          <a:p>
            <a:r>
              <a:rPr lang="en-US" sz="3200" dirty="0">
                <a:solidFill>
                  <a:schemeClr val="tx1"/>
                </a:solidFill>
                <a:latin typeface="Times New Roman" pitchFamily="18" charset="0"/>
                <a:cs typeface="Times New Roman" pitchFamily="18" charset="0"/>
              </a:rPr>
              <a:t>This will </a:t>
            </a:r>
            <a:r>
              <a:rPr lang="en-US" sz="3200" dirty="0" smtClean="0">
                <a:solidFill>
                  <a:schemeClr val="tx1"/>
                </a:solidFill>
                <a:latin typeface="Times New Roman" pitchFamily="18" charset="0"/>
                <a:cs typeface="Times New Roman" pitchFamily="18" charset="0"/>
              </a:rPr>
              <a:t>reduce any inconsistency or </a:t>
            </a:r>
            <a:r>
              <a:rPr lang="en-US" sz="3200" dirty="0">
                <a:solidFill>
                  <a:schemeClr val="tx1"/>
                </a:solidFill>
                <a:latin typeface="Times New Roman" pitchFamily="18" charset="0"/>
                <a:cs typeface="Times New Roman" pitchFamily="18" charset="0"/>
              </a:rPr>
              <a:t>repugnancy either within a section or between a section and other parts of the statute.</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336596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r>
              <a:rPr lang="en-US" sz="3200" dirty="0" smtClean="0">
                <a:solidFill>
                  <a:schemeClr val="tx1"/>
                </a:solidFill>
                <a:latin typeface="Times New Roman" pitchFamily="18" charset="0"/>
                <a:cs typeface="Times New Roman" pitchFamily="18" charset="0"/>
              </a:rPr>
              <a:t>According to rule of harmonious construction the  court, </a:t>
            </a:r>
            <a:r>
              <a:rPr lang="en-US" sz="3200" dirty="0">
                <a:solidFill>
                  <a:schemeClr val="tx1"/>
                </a:solidFill>
                <a:latin typeface="Times New Roman" pitchFamily="18" charset="0"/>
                <a:cs typeface="Times New Roman" pitchFamily="18" charset="0"/>
              </a:rPr>
              <a:t>while interpreting, must try to avoid a conflict between the provisions of Statute</a:t>
            </a:r>
            <a:r>
              <a:rPr lang="en-US" sz="3200" dirty="0" smtClean="0">
                <a:solidFill>
                  <a:schemeClr val="tx1"/>
                </a:solidFill>
                <a:latin typeface="Times New Roman" pitchFamily="18" charset="0"/>
                <a:cs typeface="Times New Roman" pitchFamily="18" charset="0"/>
              </a:rPr>
              <a:t>.</a:t>
            </a:r>
          </a:p>
          <a:p>
            <a:r>
              <a:rPr lang="en-US" sz="3200" dirty="0" smtClean="0">
                <a:solidFill>
                  <a:schemeClr val="tx1"/>
                </a:solidFill>
                <a:latin typeface="Times New Roman" pitchFamily="18" charset="0"/>
                <a:cs typeface="Times New Roman" pitchFamily="18" charset="0"/>
              </a:rPr>
              <a:t>In a situation of apparent conflict, the courts must make attempt at reconciliation between the provisions in conflict to give effect to both, i.e., creating harmony between them.</a:t>
            </a:r>
          </a:p>
          <a:p>
            <a:r>
              <a:rPr lang="en-US" sz="3200" dirty="0" smtClean="0">
                <a:solidFill>
                  <a:schemeClr val="tx1"/>
                </a:solidFill>
                <a:latin typeface="Times New Roman" pitchFamily="18" charset="0"/>
                <a:cs typeface="Times New Roman" pitchFamily="18" charset="0"/>
              </a:rPr>
              <a:t>It runs on the premise that Parliament did not make the provisions in a an enactment to defeat each other or to make one of them ineffective by giving only effect to the other/s.</a:t>
            </a: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92500" lnSpcReduction="20000"/>
          </a:bodyPr>
          <a:lstStyle/>
          <a:p>
            <a:pPr marL="0" indent="0">
              <a:buNone/>
            </a:pPr>
            <a:r>
              <a:rPr lang="en-US" sz="3200" b="1" dirty="0">
                <a:solidFill>
                  <a:schemeClr val="tx1"/>
                </a:solidFill>
                <a:latin typeface="Times New Roman" pitchFamily="18" charset="0"/>
                <a:cs typeface="Times New Roman" pitchFamily="18" charset="0"/>
              </a:rPr>
              <a:t>CIT v Hindustan Bulk </a:t>
            </a:r>
            <a:r>
              <a:rPr lang="en-US" sz="3200" b="1" dirty="0" smtClean="0">
                <a:solidFill>
                  <a:schemeClr val="tx1"/>
                </a:solidFill>
                <a:latin typeface="Times New Roman" pitchFamily="18" charset="0"/>
                <a:cs typeface="Times New Roman" pitchFamily="18" charset="0"/>
              </a:rPr>
              <a:t>Carriers (2003)</a:t>
            </a:r>
          </a:p>
          <a:p>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courts must avoid a head on clash of seemingly contradicting provisions and they must construe the contradictory provisions so as to harmonize them</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provision of one section cannot be used to defeat the provision contained in another unless the court, despite all its effort, is unable to find a way to reconcile their differences. </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When </a:t>
            </a:r>
            <a:r>
              <a:rPr lang="en-US" sz="3200" dirty="0">
                <a:solidFill>
                  <a:schemeClr val="tx1"/>
                </a:solidFill>
                <a:latin typeface="Times New Roman" pitchFamily="18" charset="0"/>
                <a:cs typeface="Times New Roman" pitchFamily="18" charset="0"/>
              </a:rPr>
              <a:t>it is impossible to completely reconcile the differences in contradictory provisions, the courts must interpret them in such as way so that effect is given to both the provisions as much as possible</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Courts </a:t>
            </a:r>
            <a:r>
              <a:rPr lang="en-US" sz="3200" dirty="0">
                <a:solidFill>
                  <a:schemeClr val="tx1"/>
                </a:solidFill>
                <a:latin typeface="Times New Roman" pitchFamily="18" charset="0"/>
                <a:cs typeface="Times New Roman" pitchFamily="18" charset="0"/>
              </a:rPr>
              <a:t>must also keep in mind that interpretation that reduces one provision to a useless number or dead is not harmonious construction</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a:p>
            <a:r>
              <a:rPr lang="en-US" sz="3200" dirty="0">
                <a:solidFill>
                  <a:schemeClr val="tx1"/>
                </a:solidFill>
                <a:latin typeface="Times New Roman" pitchFamily="18" charset="0"/>
                <a:cs typeface="Times New Roman" pitchFamily="18" charset="0"/>
              </a:rPr>
              <a:t>To harmonize is not to destroy any statutory provision or to render it fruitless</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7010400"/>
          </a:xfrm>
        </p:spPr>
        <p:txBody>
          <a:bodyPr>
            <a:normAutofit lnSpcReduction="10000"/>
          </a:bodyPr>
          <a:lstStyle/>
          <a:p>
            <a:pPr marL="0" indent="0" algn="ctr">
              <a:buNone/>
            </a:pPr>
            <a:r>
              <a:rPr lang="en-US" sz="4200" dirty="0" smtClean="0">
                <a:solidFill>
                  <a:schemeClr val="tx1"/>
                </a:solidFill>
                <a:latin typeface="Times New Roman" pitchFamily="18" charset="0"/>
                <a:cs typeface="Times New Roman" pitchFamily="18" charset="0"/>
              </a:rPr>
              <a:t>Commencement and operation of a statute</a:t>
            </a:r>
          </a:p>
          <a:p>
            <a:r>
              <a:rPr lang="en-US" sz="3600" dirty="0" smtClean="0">
                <a:solidFill>
                  <a:schemeClr val="tx1"/>
                </a:solidFill>
                <a:latin typeface="Times New Roman" pitchFamily="18" charset="0"/>
                <a:cs typeface="Times New Roman" pitchFamily="18" charset="0"/>
              </a:rPr>
              <a:t>Date of commencement or enforcement can be same.</a:t>
            </a:r>
          </a:p>
          <a:p>
            <a:r>
              <a:rPr lang="en-US" sz="3600" dirty="0">
                <a:solidFill>
                  <a:schemeClr val="tx1"/>
                </a:solidFill>
                <a:latin typeface="Times New Roman" pitchFamily="18" charset="0"/>
                <a:cs typeface="Times New Roman" pitchFamily="18" charset="0"/>
              </a:rPr>
              <a:t>Date of </a:t>
            </a:r>
            <a:r>
              <a:rPr lang="en-US" sz="3600" dirty="0" smtClean="0">
                <a:solidFill>
                  <a:schemeClr val="tx1"/>
                </a:solidFill>
                <a:latin typeface="Times New Roman" pitchFamily="18" charset="0"/>
                <a:cs typeface="Times New Roman" pitchFamily="18" charset="0"/>
              </a:rPr>
              <a:t>commencement may be postponed</a:t>
            </a:r>
          </a:p>
          <a:p>
            <a:pPr marL="971550" lvl="1" indent="-514350">
              <a:buFont typeface="+mj-lt"/>
              <a:buAutoNum type="alphaLcParenR"/>
            </a:pPr>
            <a:r>
              <a:rPr lang="en-US" sz="3200" dirty="0" smtClean="0">
                <a:solidFill>
                  <a:schemeClr val="tx1"/>
                </a:solidFill>
                <a:latin typeface="Times New Roman" pitchFamily="18" charset="0"/>
                <a:cs typeface="Times New Roman" pitchFamily="18" charset="0"/>
              </a:rPr>
              <a:t>For entire statute</a:t>
            </a:r>
          </a:p>
          <a:p>
            <a:pPr marL="971550" lvl="1" indent="-514350">
              <a:buFont typeface="+mj-lt"/>
              <a:buAutoNum type="alphaLcParenR"/>
            </a:pPr>
            <a:r>
              <a:rPr lang="en-US" sz="3200" dirty="0" smtClean="0">
                <a:solidFill>
                  <a:schemeClr val="tx1"/>
                </a:solidFill>
                <a:latin typeface="Times New Roman" pitchFamily="18" charset="0"/>
                <a:cs typeface="Times New Roman" pitchFamily="18" charset="0"/>
              </a:rPr>
              <a:t>For a part of statute;</a:t>
            </a:r>
          </a:p>
          <a:p>
            <a:pPr marL="0" indent="0">
              <a:buNone/>
            </a:pPr>
            <a:r>
              <a:rPr lang="en-US" sz="3600" dirty="0" smtClean="0">
                <a:solidFill>
                  <a:schemeClr val="tx1"/>
                </a:solidFill>
                <a:latin typeface="Times New Roman" pitchFamily="18" charset="0"/>
                <a:cs typeface="Times New Roman" pitchFamily="18" charset="0"/>
              </a:rPr>
              <a:t>    to a date to be notified</a:t>
            </a:r>
          </a:p>
          <a:p>
            <a:r>
              <a:rPr lang="en-US" sz="3600" dirty="0">
                <a:solidFill>
                  <a:schemeClr val="tx1"/>
                </a:solidFill>
                <a:latin typeface="Times New Roman" pitchFamily="18" charset="0"/>
                <a:cs typeface="Times New Roman" pitchFamily="18" charset="0"/>
              </a:rPr>
              <a:t>A statute may operate in whole territory or in parts.</a:t>
            </a:r>
          </a:p>
          <a:p>
            <a:r>
              <a:rPr lang="en-US" sz="3600" dirty="0">
                <a:solidFill>
                  <a:schemeClr val="tx1"/>
                </a:solidFill>
                <a:latin typeface="Times New Roman" pitchFamily="18" charset="0"/>
                <a:cs typeface="Times New Roman" pitchFamily="18" charset="0"/>
              </a:rPr>
              <a:t>A statute may operate prospectively or retrospectively or in both manner.</a:t>
            </a:r>
          </a:p>
          <a:p>
            <a:pPr marL="0" indent="0">
              <a:buNone/>
            </a:pPr>
            <a:endParaRPr lang="en-US" sz="3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163554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lnSpcReduction="10000"/>
          </a:bodyPr>
          <a:lstStyle/>
          <a:p>
            <a:pPr marL="0" indent="0">
              <a:buNone/>
            </a:pPr>
            <a:r>
              <a:rPr lang="en-US" sz="3200" b="1" dirty="0" err="1">
                <a:solidFill>
                  <a:schemeClr val="tx1"/>
                </a:solidFill>
                <a:latin typeface="Times New Roman" pitchFamily="18" charset="0"/>
                <a:cs typeface="Times New Roman" pitchFamily="18" charset="0"/>
              </a:rPr>
              <a:t>Sirsilk</a:t>
            </a:r>
            <a:r>
              <a:rPr lang="en-US" sz="3200" b="1" dirty="0">
                <a:solidFill>
                  <a:schemeClr val="tx1"/>
                </a:solidFill>
                <a:latin typeface="Times New Roman" pitchFamily="18" charset="0"/>
                <a:cs typeface="Times New Roman" pitchFamily="18" charset="0"/>
              </a:rPr>
              <a:t> Ltd. v. Govt. of Andhra </a:t>
            </a:r>
            <a:r>
              <a:rPr lang="en-US" sz="3200" b="1" dirty="0" smtClean="0">
                <a:solidFill>
                  <a:schemeClr val="tx1"/>
                </a:solidFill>
                <a:latin typeface="Times New Roman" pitchFamily="18" charset="0"/>
                <a:cs typeface="Times New Roman" pitchFamily="18" charset="0"/>
              </a:rPr>
              <a:t>Pradesh (1964)</a:t>
            </a:r>
          </a:p>
          <a:p>
            <a:r>
              <a:rPr lang="en-US" sz="3200" dirty="0" smtClean="0">
                <a:solidFill>
                  <a:schemeClr val="tx1"/>
                </a:solidFill>
                <a:latin typeface="Times New Roman" pitchFamily="18" charset="0"/>
                <a:cs typeface="Times New Roman" pitchFamily="18" charset="0"/>
              </a:rPr>
              <a:t>Certain disputes </a:t>
            </a:r>
            <a:r>
              <a:rPr lang="en-US" sz="3200" dirty="0">
                <a:solidFill>
                  <a:schemeClr val="tx1"/>
                </a:solidFill>
                <a:latin typeface="Times New Roman" pitchFamily="18" charset="0"/>
                <a:cs typeface="Times New Roman" pitchFamily="18" charset="0"/>
              </a:rPr>
              <a:t>between the employer and the workmen </a:t>
            </a:r>
            <a:r>
              <a:rPr lang="en-US" sz="3200" dirty="0" smtClean="0">
                <a:solidFill>
                  <a:schemeClr val="tx1"/>
                </a:solidFill>
                <a:latin typeface="Times New Roman" pitchFamily="18" charset="0"/>
                <a:cs typeface="Times New Roman" pitchFamily="18" charset="0"/>
              </a:rPr>
              <a:t>adjudicated by an </a:t>
            </a:r>
            <a:r>
              <a:rPr lang="en-US" sz="3200" dirty="0">
                <a:solidFill>
                  <a:schemeClr val="tx1"/>
                </a:solidFill>
                <a:latin typeface="Times New Roman" pitchFamily="18" charset="0"/>
                <a:cs typeface="Times New Roman" pitchFamily="18" charset="0"/>
              </a:rPr>
              <a:t>industrial </a:t>
            </a:r>
            <a:r>
              <a:rPr lang="en-US" sz="3200" dirty="0" smtClean="0">
                <a:solidFill>
                  <a:schemeClr val="tx1"/>
                </a:solidFill>
                <a:latin typeface="Times New Roman" pitchFamily="18" charset="0"/>
                <a:cs typeface="Times New Roman" pitchFamily="18" charset="0"/>
              </a:rPr>
              <a:t>tribunal and sent for publication to Government. </a:t>
            </a:r>
          </a:p>
          <a:p>
            <a:r>
              <a:rPr lang="en-US" sz="3200" dirty="0" smtClean="0">
                <a:solidFill>
                  <a:schemeClr val="tx1"/>
                </a:solidFill>
                <a:latin typeface="Times New Roman" pitchFamily="18" charset="0"/>
                <a:cs typeface="Times New Roman" pitchFamily="18" charset="0"/>
              </a:rPr>
              <a:t>However</a:t>
            </a:r>
            <a:r>
              <a:rPr lang="en-US" sz="3200" dirty="0">
                <a:solidFill>
                  <a:schemeClr val="tx1"/>
                </a:solidFill>
                <a:latin typeface="Times New Roman" pitchFamily="18" charset="0"/>
                <a:cs typeface="Times New Roman" pitchFamily="18" charset="0"/>
              </a:rPr>
              <a:t>, before </a:t>
            </a:r>
            <a:r>
              <a:rPr lang="en-US" sz="3200" dirty="0" smtClean="0">
                <a:solidFill>
                  <a:schemeClr val="tx1"/>
                </a:solidFill>
                <a:latin typeface="Times New Roman" pitchFamily="18" charset="0"/>
                <a:cs typeface="Times New Roman" pitchFamily="18" charset="0"/>
              </a:rPr>
              <a:t>the award </a:t>
            </a:r>
            <a:r>
              <a:rPr lang="en-US" sz="3200" dirty="0">
                <a:solidFill>
                  <a:schemeClr val="tx1"/>
                </a:solidFill>
                <a:latin typeface="Times New Roman" pitchFamily="18" charset="0"/>
                <a:cs typeface="Times New Roman" pitchFamily="18" charset="0"/>
              </a:rPr>
              <a:t>was published, the parties </a:t>
            </a:r>
            <a:r>
              <a:rPr lang="en-US" sz="3200" dirty="0" smtClean="0">
                <a:solidFill>
                  <a:schemeClr val="tx1"/>
                </a:solidFill>
                <a:latin typeface="Times New Roman" pitchFamily="18" charset="0"/>
                <a:cs typeface="Times New Roman" pitchFamily="18" charset="0"/>
              </a:rPr>
              <a:t>came </a:t>
            </a:r>
            <a:r>
              <a:rPr lang="en-US" sz="3200" dirty="0">
                <a:solidFill>
                  <a:schemeClr val="tx1"/>
                </a:solidFill>
                <a:latin typeface="Times New Roman" pitchFamily="18" charset="0"/>
                <a:cs typeface="Times New Roman" pitchFamily="18" charset="0"/>
              </a:rPr>
              <a:t>to a settlement and </a:t>
            </a:r>
            <a:r>
              <a:rPr lang="en-US" sz="3200" dirty="0" smtClean="0">
                <a:solidFill>
                  <a:schemeClr val="tx1"/>
                </a:solidFill>
                <a:latin typeface="Times New Roman" pitchFamily="18" charset="0"/>
                <a:cs typeface="Times New Roman" pitchFamily="18" charset="0"/>
              </a:rPr>
              <a:t>wrote a letter </a:t>
            </a:r>
            <a:r>
              <a:rPr lang="en-US" sz="3200" dirty="0">
                <a:solidFill>
                  <a:schemeClr val="tx1"/>
                </a:solidFill>
                <a:latin typeface="Times New Roman" pitchFamily="18" charset="0"/>
                <a:cs typeface="Times New Roman" pitchFamily="18" charset="0"/>
              </a:rPr>
              <a:t>to the government </a:t>
            </a:r>
            <a:r>
              <a:rPr lang="en-US" sz="3200" dirty="0" smtClean="0">
                <a:solidFill>
                  <a:schemeClr val="tx1"/>
                </a:solidFill>
                <a:latin typeface="Times New Roman" pitchFamily="18" charset="0"/>
                <a:cs typeface="Times New Roman" pitchFamily="18" charset="0"/>
              </a:rPr>
              <a:t>intimating their settlement, with the request that award </a:t>
            </a:r>
            <a:r>
              <a:rPr lang="en-US" sz="3200" dirty="0">
                <a:solidFill>
                  <a:schemeClr val="tx1"/>
                </a:solidFill>
                <a:latin typeface="Times New Roman" pitchFamily="18" charset="0"/>
                <a:cs typeface="Times New Roman" pitchFamily="18" charset="0"/>
              </a:rPr>
              <a:t>shall not be published.</a:t>
            </a:r>
          </a:p>
          <a:p>
            <a:r>
              <a:rPr lang="en-US" sz="3200" dirty="0" smtClean="0">
                <a:solidFill>
                  <a:schemeClr val="tx1"/>
                </a:solidFill>
                <a:latin typeface="Times New Roman" pitchFamily="18" charset="0"/>
                <a:cs typeface="Times New Roman" pitchFamily="18" charset="0"/>
              </a:rPr>
              <a:t>Government refused to do so.</a:t>
            </a:r>
          </a:p>
          <a:p>
            <a:r>
              <a:rPr lang="en-US" sz="3200" dirty="0" smtClean="0">
                <a:solidFill>
                  <a:schemeClr val="tx1"/>
                </a:solidFill>
                <a:latin typeface="Times New Roman" pitchFamily="18" charset="0"/>
                <a:cs typeface="Times New Roman" pitchFamily="18" charset="0"/>
              </a:rPr>
              <a:t>Matter went till Supreme court- decided in </a:t>
            </a:r>
            <a:r>
              <a:rPr lang="en-US" sz="3200" dirty="0" err="1" smtClean="0">
                <a:solidFill>
                  <a:schemeClr val="tx1"/>
                </a:solidFill>
                <a:latin typeface="Times New Roman" pitchFamily="18" charset="0"/>
                <a:cs typeface="Times New Roman" pitchFamily="18" charset="0"/>
              </a:rPr>
              <a:t>favour</a:t>
            </a:r>
            <a:r>
              <a:rPr lang="en-US" sz="3200" dirty="0" smtClean="0">
                <a:solidFill>
                  <a:schemeClr val="tx1"/>
                </a:solidFill>
                <a:latin typeface="Times New Roman" pitchFamily="18" charset="0"/>
                <a:cs typeface="Times New Roman" pitchFamily="18" charset="0"/>
              </a:rPr>
              <a:t> of petitioners.</a:t>
            </a:r>
            <a:r>
              <a:rPr lang="en-US" sz="3200" dirty="0">
                <a:solidFill>
                  <a:schemeClr val="tx1"/>
                </a:solidFill>
                <a:latin typeface="Times New Roman" pitchFamily="18" charset="0"/>
                <a:cs typeface="Times New Roman" pitchFamily="18" charset="0"/>
              </a:rPr>
              <a:t> </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apparent conflict was between section 17 and 18 of the Industrial Disputes Act,1947.</a:t>
            </a:r>
          </a:p>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85000" lnSpcReduction="10000"/>
          </a:bodyPr>
          <a:lstStyle/>
          <a:p>
            <a:pPr marL="0" indent="0">
              <a:buNone/>
            </a:pPr>
            <a:r>
              <a:rPr lang="en-US" sz="3200" b="1" dirty="0" err="1">
                <a:solidFill>
                  <a:schemeClr val="tx1"/>
                </a:solidFill>
                <a:latin typeface="Times New Roman" pitchFamily="18" charset="0"/>
                <a:cs typeface="Times New Roman" pitchFamily="18" charset="0"/>
              </a:rPr>
              <a:t>Unni</a:t>
            </a:r>
            <a:r>
              <a:rPr lang="en-US" sz="3200" b="1" dirty="0">
                <a:solidFill>
                  <a:schemeClr val="tx1"/>
                </a:solidFill>
                <a:latin typeface="Times New Roman" pitchFamily="18" charset="0"/>
                <a:cs typeface="Times New Roman" pitchFamily="18" charset="0"/>
              </a:rPr>
              <a:t> Krishnan, J.P. and </a:t>
            </a:r>
            <a:r>
              <a:rPr lang="en-US" sz="3200" b="1" dirty="0" err="1">
                <a:solidFill>
                  <a:schemeClr val="tx1"/>
                </a:solidFill>
                <a:latin typeface="Times New Roman" pitchFamily="18" charset="0"/>
                <a:cs typeface="Times New Roman" pitchFamily="18" charset="0"/>
              </a:rPr>
              <a:t>ors</a:t>
            </a:r>
            <a:r>
              <a:rPr lang="en-US" sz="3200" b="1" dirty="0">
                <a:solidFill>
                  <a:schemeClr val="tx1"/>
                </a:solidFill>
                <a:latin typeface="Times New Roman" pitchFamily="18" charset="0"/>
                <a:cs typeface="Times New Roman" pitchFamily="18" charset="0"/>
              </a:rPr>
              <a:t>., etc. v. State of Andhra Pradesh and </a:t>
            </a:r>
            <a:r>
              <a:rPr lang="en-US" sz="3200" b="1" dirty="0" err="1">
                <a:solidFill>
                  <a:schemeClr val="tx1"/>
                </a:solidFill>
                <a:latin typeface="Times New Roman" pitchFamily="18" charset="0"/>
                <a:cs typeface="Times New Roman" pitchFamily="18" charset="0"/>
              </a:rPr>
              <a:t>ors</a:t>
            </a:r>
            <a:r>
              <a:rPr lang="en-US" sz="3200" b="1" dirty="0" smtClean="0">
                <a:solidFill>
                  <a:schemeClr val="tx1"/>
                </a:solidFill>
                <a:latin typeface="Times New Roman" pitchFamily="18" charset="0"/>
                <a:cs typeface="Times New Roman" pitchFamily="18" charset="0"/>
              </a:rPr>
              <a:t>. (1996)</a:t>
            </a:r>
          </a:p>
          <a:p>
            <a:r>
              <a:rPr lang="en-US" sz="3200" dirty="0">
                <a:solidFill>
                  <a:schemeClr val="tx1"/>
                </a:solidFill>
                <a:latin typeface="Times New Roman" pitchFamily="18" charset="0"/>
                <a:cs typeface="Times New Roman" pitchFamily="18" charset="0"/>
              </a:rPr>
              <a:t>The writ petition was filed challenging whether the 'right to life' under Article 21 of the constitution guarantees a fundamental right to education to the citizens of India and right to education includes professional education. </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This </a:t>
            </a:r>
            <a:r>
              <a:rPr lang="en-US" sz="3200" dirty="0">
                <a:solidFill>
                  <a:schemeClr val="tx1"/>
                </a:solidFill>
                <a:latin typeface="Times New Roman" pitchFamily="18" charset="0"/>
                <a:cs typeface="Times New Roman" pitchFamily="18" charset="0"/>
              </a:rPr>
              <a:t>was challenged by certain private professional educational institutions </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Supreme Court held that right to basic education was implied by the fundamental right to life when read with article 41 of directive principle on education</a:t>
            </a:r>
            <a:r>
              <a:rPr lang="en-US" sz="3200" dirty="0" smtClean="0">
                <a:solidFill>
                  <a:schemeClr val="tx1"/>
                </a:solidFill>
                <a:latin typeface="Times New Roman" pitchFamily="18" charset="0"/>
                <a:cs typeface="Times New Roman" pitchFamily="18" charset="0"/>
              </a:rPr>
              <a:t>. </a:t>
            </a:r>
            <a:endParaRPr lang="en-US" sz="3200" dirty="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The court also looked at </a:t>
            </a:r>
            <a:r>
              <a:rPr lang="en-US" sz="3200" dirty="0">
                <a:solidFill>
                  <a:schemeClr val="tx1"/>
                </a:solidFill>
                <a:latin typeface="Times New Roman" pitchFamily="18" charset="0"/>
                <a:cs typeface="Times New Roman" pitchFamily="18" charset="0"/>
              </a:rPr>
              <a:t>Article 45 </a:t>
            </a:r>
            <a:r>
              <a:rPr lang="en-US" sz="3200" dirty="0" smtClean="0">
                <a:solidFill>
                  <a:schemeClr val="tx1"/>
                </a:solidFill>
                <a:latin typeface="Times New Roman" pitchFamily="18" charset="0"/>
                <a:cs typeface="Times New Roman" pitchFamily="18" charset="0"/>
              </a:rPr>
              <a:t>and held </a:t>
            </a:r>
            <a:r>
              <a:rPr lang="en-US" sz="3200" dirty="0">
                <a:solidFill>
                  <a:schemeClr val="tx1"/>
                </a:solidFill>
                <a:latin typeface="Times New Roman" pitchFamily="18" charset="0"/>
                <a:cs typeface="Times New Roman" pitchFamily="18" charset="0"/>
              </a:rPr>
              <a:t>there is no fundamental right to education for a professional degree that flows from article </a:t>
            </a:r>
            <a:r>
              <a:rPr lang="en-US" sz="3200" dirty="0" smtClean="0">
                <a:solidFill>
                  <a:schemeClr val="tx1"/>
                </a:solidFill>
                <a:latin typeface="Times New Roman" pitchFamily="18" charset="0"/>
                <a:cs typeface="Times New Roman" pitchFamily="18" charset="0"/>
              </a:rPr>
              <a:t>21.</a:t>
            </a:r>
          </a:p>
          <a:p>
            <a:r>
              <a:rPr lang="en-US" sz="3200" dirty="0" smtClean="0">
                <a:solidFill>
                  <a:schemeClr val="tx1"/>
                </a:solidFill>
                <a:latin typeface="Times New Roman" pitchFamily="18" charset="0"/>
                <a:cs typeface="Times New Roman" pitchFamily="18" charset="0"/>
              </a:rPr>
              <a:t>On issue of prevalence of Fundamental Right over DPSP, court </a:t>
            </a:r>
            <a:r>
              <a:rPr lang="en-US" sz="3200" dirty="0">
                <a:solidFill>
                  <a:schemeClr val="tx1"/>
                </a:solidFill>
                <a:latin typeface="Times New Roman" pitchFamily="18" charset="0"/>
                <a:cs typeface="Times New Roman" pitchFamily="18" charset="0"/>
              </a:rPr>
              <a:t>stated the provisions of Part III and Part IV are </a:t>
            </a:r>
            <a:r>
              <a:rPr lang="en-US" sz="3200" dirty="0" smtClean="0">
                <a:solidFill>
                  <a:schemeClr val="tx1"/>
                </a:solidFill>
                <a:latin typeface="Times New Roman" pitchFamily="18" charset="0"/>
                <a:cs typeface="Times New Roman" pitchFamily="18" charset="0"/>
              </a:rPr>
              <a:t>“supplementary </a:t>
            </a:r>
            <a:r>
              <a:rPr lang="en-US" sz="3200" dirty="0">
                <a:solidFill>
                  <a:schemeClr val="tx1"/>
                </a:solidFill>
                <a:latin typeface="Times New Roman" pitchFamily="18" charset="0"/>
                <a:cs typeface="Times New Roman" pitchFamily="18" charset="0"/>
              </a:rPr>
              <a:t>and complementary to each </a:t>
            </a:r>
            <a:r>
              <a:rPr lang="en-US" sz="3200" dirty="0" smtClean="0">
                <a:solidFill>
                  <a:schemeClr val="tx1"/>
                </a:solidFill>
                <a:latin typeface="Times New Roman" pitchFamily="18" charset="0"/>
                <a:cs typeface="Times New Roman" pitchFamily="18" charset="0"/>
              </a:rPr>
              <a:t>other.”</a:t>
            </a: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92500" lnSpcReduction="20000"/>
          </a:bodyPr>
          <a:lstStyle/>
          <a:p>
            <a:r>
              <a:rPr lang="en-US" sz="3200" i="1" dirty="0">
                <a:solidFill>
                  <a:schemeClr val="tx1"/>
                </a:solidFill>
                <a:latin typeface="Times New Roman" pitchFamily="18" charset="0"/>
                <a:cs typeface="Times New Roman" pitchFamily="18" charset="0"/>
              </a:rPr>
              <a:t>Raj </a:t>
            </a:r>
            <a:r>
              <a:rPr lang="en-US" sz="3200" i="1" dirty="0" err="1">
                <a:solidFill>
                  <a:schemeClr val="tx1"/>
                </a:solidFill>
                <a:latin typeface="Times New Roman" pitchFamily="18" charset="0"/>
                <a:cs typeface="Times New Roman" pitchFamily="18" charset="0"/>
              </a:rPr>
              <a:t>Krushna</a:t>
            </a:r>
            <a:r>
              <a:rPr lang="en-US" sz="3200" i="1" dirty="0">
                <a:solidFill>
                  <a:schemeClr val="tx1"/>
                </a:solidFill>
                <a:latin typeface="Times New Roman" pitchFamily="18" charset="0"/>
                <a:cs typeface="Times New Roman" pitchFamily="18" charset="0"/>
              </a:rPr>
              <a:t> Bose </a:t>
            </a:r>
            <a:r>
              <a:rPr lang="en-US" sz="3200" i="1" dirty="0" err="1">
                <a:solidFill>
                  <a:schemeClr val="tx1"/>
                </a:solidFill>
                <a:latin typeface="Times New Roman" pitchFamily="18" charset="0"/>
                <a:cs typeface="Times New Roman" pitchFamily="18" charset="0"/>
              </a:rPr>
              <a:t>vs</a:t>
            </a:r>
            <a:r>
              <a:rPr lang="en-US" sz="3200" i="1" dirty="0">
                <a:solidFill>
                  <a:schemeClr val="tx1"/>
                </a:solidFill>
                <a:latin typeface="Times New Roman" pitchFamily="18" charset="0"/>
                <a:cs typeface="Times New Roman" pitchFamily="18" charset="0"/>
              </a:rPr>
              <a:t> </a:t>
            </a:r>
            <a:r>
              <a:rPr lang="en-US" sz="3200" i="1" dirty="0" err="1">
                <a:solidFill>
                  <a:schemeClr val="tx1"/>
                </a:solidFill>
                <a:latin typeface="Times New Roman" pitchFamily="18" charset="0"/>
                <a:cs typeface="Times New Roman" pitchFamily="18" charset="0"/>
              </a:rPr>
              <a:t>Binod</a:t>
            </a:r>
            <a:r>
              <a:rPr lang="en-US" sz="3200" i="1" dirty="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Kanungo</a:t>
            </a:r>
            <a:r>
              <a:rPr lang="en-US" sz="3200" i="1" dirty="0" smtClean="0">
                <a:solidFill>
                  <a:schemeClr val="tx1"/>
                </a:solidFill>
                <a:latin typeface="Times New Roman" pitchFamily="18" charset="0"/>
                <a:cs typeface="Times New Roman" pitchFamily="18" charset="0"/>
              </a:rPr>
              <a:t> </a:t>
            </a:r>
            <a:r>
              <a:rPr lang="en-US" sz="3200" i="1" dirty="0">
                <a:solidFill>
                  <a:schemeClr val="tx1"/>
                </a:solidFill>
                <a:latin typeface="Times New Roman" pitchFamily="18" charset="0"/>
                <a:cs typeface="Times New Roman" pitchFamily="18" charset="0"/>
              </a:rPr>
              <a:t>&amp; others</a:t>
            </a:r>
            <a:r>
              <a:rPr lang="en-US" sz="3200" i="1" dirty="0" smtClean="0">
                <a:solidFill>
                  <a:schemeClr val="tx1"/>
                </a:solidFill>
                <a:latin typeface="Times New Roman" pitchFamily="18" charset="0"/>
                <a:cs typeface="Times New Roman" pitchFamily="18" charset="0"/>
              </a:rPr>
              <a:t>.(</a:t>
            </a:r>
            <a:r>
              <a:rPr lang="en-US" sz="3200" dirty="0" smtClean="0">
                <a:solidFill>
                  <a:schemeClr val="tx1"/>
                </a:solidFill>
                <a:latin typeface="Times New Roman" pitchFamily="18" charset="0"/>
                <a:cs typeface="Times New Roman" pitchFamily="18" charset="0"/>
              </a:rPr>
              <a:t>1</a:t>
            </a:r>
            <a:r>
              <a:rPr lang="en-US" sz="3200" i="1" dirty="0" smtClean="0">
                <a:solidFill>
                  <a:schemeClr val="tx1"/>
                </a:solidFill>
                <a:latin typeface="Times New Roman" pitchFamily="18" charset="0"/>
                <a:cs typeface="Times New Roman" pitchFamily="18" charset="0"/>
              </a:rPr>
              <a:t>954)</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Two </a:t>
            </a:r>
            <a:r>
              <a:rPr lang="en-US" sz="3200" dirty="0">
                <a:solidFill>
                  <a:schemeClr val="tx1"/>
                </a:solidFill>
                <a:latin typeface="Times New Roman" pitchFamily="18" charset="0"/>
                <a:cs typeface="Times New Roman" pitchFamily="18" charset="0"/>
              </a:rPr>
              <a:t>provisions of Representation of People </a:t>
            </a:r>
            <a:r>
              <a:rPr lang="en-US" sz="3200" dirty="0" smtClean="0">
                <a:solidFill>
                  <a:schemeClr val="tx1"/>
                </a:solidFill>
                <a:latin typeface="Times New Roman" pitchFamily="18" charset="0"/>
                <a:cs typeface="Times New Roman" pitchFamily="18" charset="0"/>
              </a:rPr>
              <a:t>Act were </a:t>
            </a:r>
            <a:r>
              <a:rPr lang="en-US" sz="3200" dirty="0">
                <a:solidFill>
                  <a:schemeClr val="tx1"/>
                </a:solidFill>
                <a:latin typeface="Times New Roman" pitchFamily="18" charset="0"/>
                <a:cs typeface="Times New Roman" pitchFamily="18" charset="0"/>
              </a:rPr>
              <a:t>in apparent </a:t>
            </a:r>
            <a:r>
              <a:rPr lang="en-US" sz="3200" dirty="0" smtClean="0">
                <a:solidFill>
                  <a:schemeClr val="tx1"/>
                </a:solidFill>
                <a:latin typeface="Times New Roman" pitchFamily="18" charset="0"/>
                <a:cs typeface="Times New Roman" pitchFamily="18" charset="0"/>
              </a:rPr>
              <a:t>conflict.</a:t>
            </a:r>
          </a:p>
          <a:p>
            <a:r>
              <a:rPr lang="en-US" sz="3200" dirty="0" smtClean="0">
                <a:solidFill>
                  <a:schemeClr val="tx1"/>
                </a:solidFill>
                <a:latin typeface="Times New Roman" pitchFamily="18" charset="0"/>
                <a:cs typeface="Times New Roman" pitchFamily="18" charset="0"/>
              </a:rPr>
              <a:t> </a:t>
            </a:r>
            <a:r>
              <a:rPr lang="en-US" sz="3200" dirty="0">
                <a:solidFill>
                  <a:schemeClr val="tx1"/>
                </a:solidFill>
                <a:latin typeface="Times New Roman" pitchFamily="18" charset="0"/>
                <a:cs typeface="Times New Roman" pitchFamily="18" charset="0"/>
              </a:rPr>
              <a:t>Section 33 (2) says that a Government Servant can nominate or second a person in election but section 123(8) says that a Government Servant cannot assist any candidate in election except by casting his vote. </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The </a:t>
            </a:r>
            <a:r>
              <a:rPr lang="en-US" sz="3200" dirty="0">
                <a:solidFill>
                  <a:schemeClr val="tx1"/>
                </a:solidFill>
                <a:latin typeface="Times New Roman" pitchFamily="18" charset="0"/>
                <a:cs typeface="Times New Roman" pitchFamily="18" charset="0"/>
              </a:rPr>
              <a:t>Supreme Court observed that both these provisions should be harmoniously interpreted and held that a Government Servant was entitled to nominate or second a candidate seeking election in State Legislative assembly. </a:t>
            </a: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This </a:t>
            </a:r>
            <a:r>
              <a:rPr lang="en-US" sz="3200" dirty="0">
                <a:solidFill>
                  <a:schemeClr val="tx1"/>
                </a:solidFill>
                <a:latin typeface="Times New Roman" pitchFamily="18" charset="0"/>
                <a:cs typeface="Times New Roman" pitchFamily="18" charset="0"/>
              </a:rPr>
              <a:t>harmony can only be achieved if Section 123(8) is interpreted as giving the government servant the right to vote as well as to nominate or second a candidate and forbidding him to assist the candidate in any other manner. </a:t>
            </a:r>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77500" lnSpcReduction="20000"/>
          </a:bodyPr>
          <a:lstStyle/>
          <a:p>
            <a:pPr marL="0" indent="0">
              <a:buNone/>
            </a:pPr>
            <a:r>
              <a:rPr lang="en-US" sz="3200" i="1" dirty="0" smtClean="0">
                <a:solidFill>
                  <a:schemeClr val="tx1"/>
                </a:solidFill>
                <a:latin typeface="Times New Roman" pitchFamily="18" charset="0"/>
                <a:cs typeface="Times New Roman" pitchFamily="18" charset="0"/>
              </a:rPr>
              <a:t>Calcutta Gas Company Pvt. Limited v State of West Bengal (1960)</a:t>
            </a:r>
          </a:p>
          <a:p>
            <a:r>
              <a:rPr lang="en-US" sz="3200" dirty="0" smtClean="0">
                <a:solidFill>
                  <a:schemeClr val="tx1"/>
                </a:solidFill>
                <a:latin typeface="Times New Roman" pitchFamily="18" charset="0"/>
                <a:cs typeface="Times New Roman" pitchFamily="18" charset="0"/>
              </a:rPr>
              <a:t>The Legislative Assembly of WB passed the Oriental Gas Company Act in 1960.</a:t>
            </a:r>
          </a:p>
          <a:p>
            <a:r>
              <a:rPr lang="en-US" sz="3200" dirty="0" smtClean="0">
                <a:solidFill>
                  <a:schemeClr val="tx1"/>
                </a:solidFill>
                <a:latin typeface="Times New Roman" pitchFamily="18" charset="0"/>
                <a:cs typeface="Times New Roman" pitchFamily="18" charset="0"/>
              </a:rPr>
              <a:t>The appellant challenged the validity of this act by holding that the state Legislative Assembly had no power to pass such an under Entries 24 and 25 of the State List because the Parliament had already enacted the Industries (Development and Regulation) Act, 1951 under Entry 52 of the Central List dealing with industries. </a:t>
            </a:r>
          </a:p>
          <a:p>
            <a:r>
              <a:rPr lang="en-US" sz="3200" dirty="0" smtClean="0">
                <a:solidFill>
                  <a:schemeClr val="tx1"/>
                </a:solidFill>
                <a:latin typeface="Times New Roman" pitchFamily="18" charset="0"/>
                <a:cs typeface="Times New Roman" pitchFamily="18" charset="0"/>
              </a:rPr>
              <a:t>Entry 24 of the State List covers entire Industries in the State. Entry 25 is only limited to the Gas industry. Therefore Entry 24 covers every industry barring the Gas Industries because it has been specifically covered under Entry 25. Corresponding to Entry 24 of the State List, there is Entry 52 in the Union List. Therefore, by harmonious construction it became clear that gas industry was exclusively covered by Entry 25 of the State List over which the state has full control. Therefore, the state was fully competent to make laws in this regard.</a:t>
            </a: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lnSpcReduction="10000"/>
          </a:bodyPr>
          <a:lstStyle/>
          <a:p>
            <a:pPr marL="0" indent="0">
              <a:buNone/>
            </a:pPr>
            <a:r>
              <a:rPr lang="en-US" sz="3200" b="1" dirty="0" smtClean="0">
                <a:solidFill>
                  <a:schemeClr val="tx1"/>
                </a:solidFill>
                <a:latin typeface="Times New Roman" pitchFamily="18" charset="0"/>
                <a:cs typeface="Times New Roman" pitchFamily="18" charset="0"/>
              </a:rPr>
              <a:t>When reconciliation is not possible</a:t>
            </a:r>
          </a:p>
          <a:p>
            <a:r>
              <a:rPr lang="en-US" sz="3200" dirty="0" smtClean="0">
                <a:solidFill>
                  <a:schemeClr val="tx1"/>
                </a:solidFill>
                <a:latin typeface="Times New Roman" pitchFamily="18" charset="0"/>
                <a:cs typeface="Times New Roman" pitchFamily="18" charset="0"/>
              </a:rPr>
              <a:t>It is a general rule that when reconciliation is not possible the later provision shall prevail.</a:t>
            </a:r>
          </a:p>
          <a:p>
            <a:r>
              <a:rPr lang="en-US" sz="3200" i="1" dirty="0" err="1" smtClean="0">
                <a:solidFill>
                  <a:schemeClr val="tx1"/>
                </a:solidFill>
                <a:latin typeface="Times New Roman" pitchFamily="18" charset="0"/>
                <a:cs typeface="Times New Roman" pitchFamily="18" charset="0"/>
              </a:rPr>
              <a:t>Eastbourne</a:t>
            </a:r>
            <a:r>
              <a:rPr lang="en-US" sz="3200" i="1" dirty="0" smtClean="0">
                <a:solidFill>
                  <a:schemeClr val="tx1"/>
                </a:solidFill>
                <a:latin typeface="Times New Roman" pitchFamily="18" charset="0"/>
                <a:cs typeface="Times New Roman" pitchFamily="18" charset="0"/>
              </a:rPr>
              <a:t> corporation v. Fortes Ltd(1959)</a:t>
            </a:r>
          </a:p>
          <a:p>
            <a:pPr marL="0" indent="0">
              <a:buNone/>
            </a:pPr>
            <a:r>
              <a:rPr lang="en-US" sz="3200" dirty="0" smtClean="0">
                <a:solidFill>
                  <a:schemeClr val="tx1"/>
                </a:solidFill>
                <a:latin typeface="Times New Roman" pitchFamily="18" charset="0"/>
                <a:cs typeface="Times New Roman" pitchFamily="18" charset="0"/>
              </a:rPr>
              <a:t>“If two section of an Act of Parliament are in truth irreconcilable, then prima facie the later will be preferred.”</a:t>
            </a:r>
          </a:p>
          <a:p>
            <a:r>
              <a:rPr lang="en-US" sz="3200" dirty="0" smtClean="0">
                <a:solidFill>
                  <a:schemeClr val="tx1"/>
                </a:solidFill>
                <a:latin typeface="Times New Roman" pitchFamily="18" charset="0"/>
                <a:cs typeface="Times New Roman" pitchFamily="18" charset="0"/>
              </a:rPr>
              <a:t>However, a better approach has been devised where hierarchy of provisions is to set.</a:t>
            </a:r>
            <a:endParaRPr lang="en-US" sz="3200" dirty="0">
              <a:solidFill>
                <a:schemeClr val="tx1"/>
              </a:solidFill>
              <a:latin typeface="Times New Roman" pitchFamily="18" charset="0"/>
              <a:cs typeface="Times New Roman" pitchFamily="18" charset="0"/>
            </a:endParaRPr>
          </a:p>
          <a:p>
            <a:r>
              <a:rPr lang="en-US" sz="3200" i="1" dirty="0" smtClean="0">
                <a:solidFill>
                  <a:schemeClr val="tx1"/>
                </a:solidFill>
                <a:latin typeface="Times New Roman" pitchFamily="18" charset="0"/>
                <a:cs typeface="Times New Roman" pitchFamily="18" charset="0"/>
              </a:rPr>
              <a:t>Institute of Patent Agents v. Lockwood(1894)</a:t>
            </a:r>
          </a:p>
          <a:p>
            <a:pPr marL="0" indent="0">
              <a:buNone/>
            </a:pPr>
            <a:r>
              <a:rPr lang="en-US" sz="3200" dirty="0" smtClean="0">
                <a:solidFill>
                  <a:schemeClr val="tx1"/>
                </a:solidFill>
                <a:latin typeface="Times New Roman" pitchFamily="18" charset="0"/>
                <a:cs typeface="Times New Roman" pitchFamily="18" charset="0"/>
              </a:rPr>
              <a:t>In case of irreconcilable provisions, “you have to determine which is leading provision, and which is subordinate provision and which must give way to other.”</a:t>
            </a: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a:bodyPr>
          <a:lstStyle/>
          <a:p>
            <a:pPr marL="0" indent="0">
              <a:buNone/>
            </a:pPr>
            <a:r>
              <a:rPr lang="en-US" sz="3600" dirty="0">
                <a:solidFill>
                  <a:schemeClr val="tx1"/>
                </a:solidFill>
                <a:latin typeface="Times New Roman" pitchFamily="18" charset="0"/>
                <a:cs typeface="Times New Roman" pitchFamily="18" charset="0"/>
              </a:rPr>
              <a:t>Presumption against retrospective operation is not applicable </a:t>
            </a:r>
            <a:r>
              <a:rPr lang="en-US" sz="3600" dirty="0" smtClean="0">
                <a:solidFill>
                  <a:schemeClr val="tx1"/>
                </a:solidFill>
                <a:latin typeface="Times New Roman" pitchFamily="18" charset="0"/>
                <a:cs typeface="Times New Roman" pitchFamily="18" charset="0"/>
              </a:rPr>
              <a:t>to</a:t>
            </a:r>
          </a:p>
          <a:p>
            <a:r>
              <a:rPr lang="en-US" sz="3600" dirty="0" smtClean="0">
                <a:solidFill>
                  <a:schemeClr val="tx1"/>
                </a:solidFill>
                <a:latin typeface="Times New Roman" pitchFamily="18" charset="0"/>
                <a:cs typeface="Times New Roman" pitchFamily="18" charset="0"/>
              </a:rPr>
              <a:t>Burden </a:t>
            </a:r>
            <a:r>
              <a:rPr lang="en-US" sz="3600" dirty="0">
                <a:solidFill>
                  <a:schemeClr val="tx1"/>
                </a:solidFill>
                <a:latin typeface="Times New Roman" pitchFamily="18" charset="0"/>
                <a:cs typeface="Times New Roman" pitchFamily="18" charset="0"/>
              </a:rPr>
              <a:t>of </a:t>
            </a:r>
            <a:r>
              <a:rPr lang="en-US" sz="3600" dirty="0" smtClean="0">
                <a:solidFill>
                  <a:schemeClr val="tx1"/>
                </a:solidFill>
                <a:latin typeface="Times New Roman" pitchFamily="18" charset="0"/>
                <a:cs typeface="Times New Roman" pitchFamily="18" charset="0"/>
              </a:rPr>
              <a:t>proof</a:t>
            </a:r>
          </a:p>
          <a:p>
            <a:r>
              <a:rPr lang="en-US" sz="3600" dirty="0" smtClean="0">
                <a:solidFill>
                  <a:schemeClr val="tx1"/>
                </a:solidFill>
                <a:latin typeface="Times New Roman" pitchFamily="18" charset="0"/>
                <a:cs typeface="Times New Roman" pitchFamily="18" charset="0"/>
              </a:rPr>
              <a:t>Rule </a:t>
            </a:r>
            <a:r>
              <a:rPr lang="en-US" sz="3600" dirty="0">
                <a:solidFill>
                  <a:schemeClr val="tx1"/>
                </a:solidFill>
                <a:latin typeface="Times New Roman" pitchFamily="18" charset="0"/>
                <a:cs typeface="Times New Roman" pitchFamily="18" charset="0"/>
              </a:rPr>
              <a:t>of </a:t>
            </a:r>
            <a:r>
              <a:rPr lang="en-US" sz="3600" dirty="0" smtClean="0">
                <a:solidFill>
                  <a:schemeClr val="tx1"/>
                </a:solidFill>
                <a:latin typeface="Times New Roman" pitchFamily="18" charset="0"/>
                <a:cs typeface="Times New Roman" pitchFamily="18" charset="0"/>
              </a:rPr>
              <a:t>evidence</a:t>
            </a:r>
          </a:p>
          <a:p>
            <a:r>
              <a:rPr lang="en-US" sz="3600" dirty="0" smtClean="0">
                <a:solidFill>
                  <a:schemeClr val="tx1"/>
                </a:solidFill>
                <a:latin typeface="Times New Roman" pitchFamily="18" charset="0"/>
                <a:cs typeface="Times New Roman" pitchFamily="18" charset="0"/>
              </a:rPr>
              <a:t>Procedural Statute</a:t>
            </a:r>
          </a:p>
          <a:p>
            <a:r>
              <a:rPr lang="en-US" sz="3600" dirty="0" smtClean="0">
                <a:solidFill>
                  <a:schemeClr val="tx1"/>
                </a:solidFill>
                <a:latin typeface="Times New Roman" pitchFamily="18" charset="0"/>
                <a:cs typeface="Times New Roman" pitchFamily="18" charset="0"/>
              </a:rPr>
              <a:t>Limitation </a:t>
            </a:r>
          </a:p>
          <a:p>
            <a:pPr marL="0" indent="0">
              <a:buNone/>
            </a:pPr>
            <a:endParaRPr lang="en-US" sz="3600" dirty="0" smtClean="0">
              <a:solidFill>
                <a:schemeClr val="tx1"/>
              </a:solidFill>
              <a:latin typeface="Times New Roman" pitchFamily="18" charset="0"/>
              <a:cs typeface="Times New Roman" pitchFamily="18" charset="0"/>
            </a:endParaRPr>
          </a:p>
          <a:p>
            <a:pPr marL="0" indent="0">
              <a:buNone/>
            </a:pPr>
            <a:r>
              <a:rPr lang="en-US" sz="3600" dirty="0" err="1" smtClean="0">
                <a:solidFill>
                  <a:schemeClr val="tx1"/>
                </a:solidFill>
                <a:latin typeface="Times New Roman" pitchFamily="18" charset="0"/>
                <a:cs typeface="Times New Roman" pitchFamily="18" charset="0"/>
              </a:rPr>
              <a:t>Babulal</a:t>
            </a:r>
            <a:r>
              <a:rPr lang="en-US" sz="3600" dirty="0" smtClean="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Amthalal</a:t>
            </a:r>
            <a:r>
              <a:rPr lang="en-US" sz="3600" dirty="0">
                <a:solidFill>
                  <a:schemeClr val="tx1"/>
                </a:solidFill>
                <a:latin typeface="Times New Roman" pitchFamily="18" charset="0"/>
                <a:cs typeface="Times New Roman" pitchFamily="18" charset="0"/>
              </a:rPr>
              <a:t> Mehta AIR 1957 SC 877 </a:t>
            </a:r>
            <a:endParaRPr lang="en-US" sz="3600" dirty="0" smtClean="0">
              <a:solidFill>
                <a:schemeClr val="tx1"/>
              </a:solidFill>
              <a:latin typeface="Times New Roman" pitchFamily="18" charset="0"/>
              <a:cs typeface="Times New Roman" pitchFamily="18" charset="0"/>
            </a:endParaRPr>
          </a:p>
          <a:p>
            <a:pPr marL="0" indent="0">
              <a:buNone/>
            </a:pPr>
            <a:r>
              <a:rPr lang="en-US" sz="3600" dirty="0">
                <a:solidFill>
                  <a:schemeClr val="tx1"/>
                </a:solidFill>
                <a:latin typeface="Times New Roman" pitchFamily="18" charset="0"/>
                <a:cs typeface="Times New Roman" pitchFamily="18" charset="0"/>
              </a:rPr>
              <a:t>SS </a:t>
            </a:r>
            <a:r>
              <a:rPr lang="en-US" sz="3600" dirty="0" err="1">
                <a:solidFill>
                  <a:schemeClr val="tx1"/>
                </a:solidFill>
                <a:latin typeface="Times New Roman" pitchFamily="18" charset="0"/>
                <a:cs typeface="Times New Roman" pitchFamily="18" charset="0"/>
              </a:rPr>
              <a:t>Gadgil</a:t>
            </a:r>
            <a:r>
              <a:rPr lang="en-US" sz="3600" dirty="0">
                <a:solidFill>
                  <a:schemeClr val="tx1"/>
                </a:solidFill>
                <a:latin typeface="Times New Roman" pitchFamily="18" charset="0"/>
                <a:cs typeface="Times New Roman" pitchFamily="18" charset="0"/>
              </a:rPr>
              <a:t> v </a:t>
            </a:r>
            <a:r>
              <a:rPr lang="en-US" sz="3600" dirty="0" err="1">
                <a:solidFill>
                  <a:schemeClr val="tx1"/>
                </a:solidFill>
                <a:latin typeface="Times New Roman" pitchFamily="18" charset="0"/>
                <a:cs typeface="Times New Roman" pitchFamily="18" charset="0"/>
              </a:rPr>
              <a:t>Lal</a:t>
            </a:r>
            <a:r>
              <a:rPr lang="en-US" sz="3600" dirty="0">
                <a:solidFill>
                  <a:schemeClr val="tx1"/>
                </a:solidFill>
                <a:latin typeface="Times New Roman" pitchFamily="18" charset="0"/>
                <a:cs typeface="Times New Roman" pitchFamily="18" charset="0"/>
              </a:rPr>
              <a:t> and Co. 1965 AIR 171</a:t>
            </a:r>
            <a:endParaRPr lang="en-US" sz="3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296873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endParaRPr lang="en-US" sz="32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3856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fontScale="92500" lnSpcReduction="20000"/>
          </a:bodyPr>
          <a:lstStyle/>
          <a:p>
            <a:pPr marL="0" indent="0" algn="ctr">
              <a:buNone/>
            </a:pPr>
            <a:r>
              <a:rPr lang="en-US" sz="4400" dirty="0" smtClean="0">
                <a:solidFill>
                  <a:schemeClr val="tx1"/>
                </a:solidFill>
                <a:latin typeface="Times New Roman" pitchFamily="18" charset="0"/>
                <a:cs typeface="Times New Roman" pitchFamily="18" charset="0"/>
              </a:rPr>
              <a:t>Repeal of Statutes</a:t>
            </a:r>
          </a:p>
          <a:p>
            <a:pPr marL="0" indent="0">
              <a:buNone/>
            </a:pPr>
            <a:r>
              <a:rPr lang="en-US" sz="3600" u="sng" dirty="0" smtClean="0">
                <a:solidFill>
                  <a:schemeClr val="tx1"/>
                </a:solidFill>
                <a:latin typeface="Times New Roman" pitchFamily="18" charset="0"/>
                <a:cs typeface="Times New Roman" pitchFamily="18" charset="0"/>
              </a:rPr>
              <a:t>Express Repeal:</a:t>
            </a:r>
          </a:p>
          <a:p>
            <a:r>
              <a:rPr lang="en-US" sz="3600" dirty="0" smtClean="0">
                <a:solidFill>
                  <a:schemeClr val="tx1"/>
                </a:solidFill>
                <a:latin typeface="Times New Roman" pitchFamily="18" charset="0"/>
                <a:cs typeface="Times New Roman" pitchFamily="18" charset="0"/>
              </a:rPr>
              <a:t>Power </a:t>
            </a:r>
            <a:r>
              <a:rPr lang="en-US" sz="3600" dirty="0">
                <a:solidFill>
                  <a:schemeClr val="tx1"/>
                </a:solidFill>
                <a:latin typeface="Times New Roman" pitchFamily="18" charset="0"/>
                <a:cs typeface="Times New Roman" pitchFamily="18" charset="0"/>
              </a:rPr>
              <a:t>to enact carries with it power to repeal </a:t>
            </a:r>
          </a:p>
          <a:p>
            <a:r>
              <a:rPr lang="en-US" sz="3600" dirty="0" smtClean="0">
                <a:solidFill>
                  <a:schemeClr val="tx1"/>
                </a:solidFill>
                <a:latin typeface="Times New Roman" pitchFamily="18" charset="0"/>
                <a:cs typeface="Times New Roman" pitchFamily="18" charset="0"/>
              </a:rPr>
              <a:t>Substitution </a:t>
            </a:r>
            <a:r>
              <a:rPr lang="en-US" sz="3600" dirty="0">
                <a:solidFill>
                  <a:schemeClr val="tx1"/>
                </a:solidFill>
                <a:latin typeface="Times New Roman" pitchFamily="18" charset="0"/>
                <a:cs typeface="Times New Roman" pitchFamily="18" charset="0"/>
              </a:rPr>
              <a:t>of a provision combines repeal of earlier provision and insertion of new provision </a:t>
            </a:r>
            <a:endParaRPr lang="en-US" sz="3600" dirty="0" smtClean="0">
              <a:solidFill>
                <a:schemeClr val="tx1"/>
              </a:solidFill>
              <a:latin typeface="Times New Roman" pitchFamily="18" charset="0"/>
              <a:cs typeface="Times New Roman" pitchFamily="18" charset="0"/>
            </a:endParaRPr>
          </a:p>
          <a:p>
            <a:pPr marL="0" indent="0">
              <a:buNone/>
            </a:pPr>
            <a:r>
              <a:rPr lang="en-US" sz="3600" u="sng" dirty="0" smtClean="0">
                <a:solidFill>
                  <a:schemeClr val="tx1"/>
                </a:solidFill>
                <a:latin typeface="Times New Roman" pitchFamily="18" charset="0"/>
                <a:cs typeface="Times New Roman" pitchFamily="18" charset="0"/>
              </a:rPr>
              <a:t>Implied Repeal:</a:t>
            </a:r>
          </a:p>
          <a:p>
            <a:r>
              <a:rPr lang="en-US" sz="3600" dirty="0">
                <a:solidFill>
                  <a:schemeClr val="tx1"/>
                </a:solidFill>
                <a:latin typeface="Times New Roman" pitchFamily="18" charset="0"/>
                <a:cs typeface="Times New Roman" pitchFamily="18" charset="0"/>
              </a:rPr>
              <a:t>There is a presumption against </a:t>
            </a:r>
            <a:r>
              <a:rPr lang="en-US" sz="3600" dirty="0" smtClean="0">
                <a:solidFill>
                  <a:schemeClr val="tx1"/>
                </a:solidFill>
                <a:latin typeface="Times New Roman" pitchFamily="18" charset="0"/>
                <a:cs typeface="Times New Roman" pitchFamily="18" charset="0"/>
              </a:rPr>
              <a:t>implied repeal</a:t>
            </a:r>
          </a:p>
          <a:p>
            <a:r>
              <a:rPr lang="en-US" sz="3600" dirty="0" smtClean="0">
                <a:solidFill>
                  <a:schemeClr val="tx1"/>
                </a:solidFill>
                <a:latin typeface="Times New Roman" pitchFamily="18" charset="0"/>
                <a:cs typeface="Times New Roman" pitchFamily="18" charset="0"/>
              </a:rPr>
              <a:t>The </a:t>
            </a:r>
            <a:r>
              <a:rPr lang="en-US" sz="3600" dirty="0">
                <a:solidFill>
                  <a:schemeClr val="tx1"/>
                </a:solidFill>
                <a:latin typeface="Times New Roman" pitchFamily="18" charset="0"/>
                <a:cs typeface="Times New Roman" pitchFamily="18" charset="0"/>
              </a:rPr>
              <a:t>presumption is however rebutted and the repeal is inferred </a:t>
            </a:r>
            <a:r>
              <a:rPr lang="en-US" sz="3600" dirty="0" smtClean="0">
                <a:solidFill>
                  <a:schemeClr val="tx1"/>
                </a:solidFill>
                <a:latin typeface="Times New Roman" pitchFamily="18" charset="0"/>
                <a:cs typeface="Times New Roman" pitchFamily="18" charset="0"/>
              </a:rPr>
              <a:t>where.</a:t>
            </a:r>
          </a:p>
          <a:p>
            <a:r>
              <a:rPr lang="en-US" sz="3600" dirty="0" smtClean="0">
                <a:solidFill>
                  <a:schemeClr val="tx1"/>
                </a:solidFill>
                <a:latin typeface="Times New Roman" pitchFamily="18" charset="0"/>
                <a:cs typeface="Times New Roman" pitchFamily="18" charset="0"/>
              </a:rPr>
              <a:t>The </a:t>
            </a:r>
            <a:r>
              <a:rPr lang="en-US" sz="3600" dirty="0">
                <a:solidFill>
                  <a:schemeClr val="tx1"/>
                </a:solidFill>
                <a:latin typeface="Times New Roman" pitchFamily="18" charset="0"/>
                <a:cs typeface="Times New Roman" pitchFamily="18" charset="0"/>
              </a:rPr>
              <a:t>provisions of the latter Act are inconsistent with or repugnant to the earlier </a:t>
            </a:r>
            <a:r>
              <a:rPr lang="en-US" sz="3600" dirty="0" smtClean="0">
                <a:solidFill>
                  <a:schemeClr val="tx1"/>
                </a:solidFill>
                <a:latin typeface="Times New Roman" pitchFamily="18" charset="0"/>
                <a:cs typeface="Times New Roman" pitchFamily="18" charset="0"/>
              </a:rPr>
              <a:t>Act</a:t>
            </a:r>
          </a:p>
          <a:p>
            <a:r>
              <a:rPr lang="en-US" sz="3600" dirty="0" smtClean="0">
                <a:solidFill>
                  <a:schemeClr val="tx1"/>
                </a:solidFill>
                <a:latin typeface="Times New Roman" pitchFamily="18" charset="0"/>
                <a:cs typeface="Times New Roman" pitchFamily="18" charset="0"/>
              </a:rPr>
              <a:t>Where </a:t>
            </a:r>
            <a:r>
              <a:rPr lang="en-US" sz="3600" dirty="0">
                <a:solidFill>
                  <a:schemeClr val="tx1"/>
                </a:solidFill>
                <a:latin typeface="Times New Roman" pitchFamily="18" charset="0"/>
                <a:cs typeface="Times New Roman" pitchFamily="18" charset="0"/>
              </a:rPr>
              <a:t>the two Acts cannot stand </a:t>
            </a:r>
            <a:r>
              <a:rPr lang="en-US" sz="3600" dirty="0" smtClean="0">
                <a:solidFill>
                  <a:schemeClr val="tx1"/>
                </a:solidFill>
                <a:latin typeface="Times New Roman" pitchFamily="18" charset="0"/>
                <a:cs typeface="Times New Roman" pitchFamily="18" charset="0"/>
              </a:rPr>
              <a:t>together.</a:t>
            </a:r>
          </a:p>
        </p:txBody>
      </p:sp>
    </p:spTree>
    <p:extLst>
      <p:ext uri="{BB962C8B-B14F-4D97-AF65-F5344CB8AC3E}">
        <p14:creationId xmlns:p14="http://schemas.microsoft.com/office/powerpoint/2010/main" xmlns="" val="4066322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a:bodyPr>
          <a:lstStyle/>
          <a:p>
            <a:pPr marL="0" indent="0" algn="ctr">
              <a:buNone/>
            </a:pPr>
            <a:r>
              <a:rPr lang="en-US" sz="4400" dirty="0" smtClean="0">
                <a:solidFill>
                  <a:schemeClr val="tx1"/>
                </a:solidFill>
                <a:latin typeface="Times New Roman" pitchFamily="18" charset="0"/>
                <a:cs typeface="Times New Roman" pitchFamily="18" charset="0"/>
              </a:rPr>
              <a:t>Consequences of repeal</a:t>
            </a:r>
          </a:p>
          <a:p>
            <a:pPr marL="0" indent="0">
              <a:buNone/>
            </a:pPr>
            <a:endParaRPr lang="en-US" sz="3600" dirty="0" smtClean="0">
              <a:solidFill>
                <a:schemeClr val="tx1"/>
              </a:solidFill>
              <a:latin typeface="Times New Roman" pitchFamily="18" charset="0"/>
              <a:cs typeface="Times New Roman" pitchFamily="18" charset="0"/>
            </a:endParaRPr>
          </a:p>
          <a:p>
            <a:r>
              <a:rPr lang="en-US" sz="3600" dirty="0" smtClean="0">
                <a:solidFill>
                  <a:schemeClr val="tx1"/>
                </a:solidFill>
                <a:latin typeface="Times New Roman" pitchFamily="18" charset="0"/>
                <a:cs typeface="Times New Roman" pitchFamily="18" charset="0"/>
              </a:rPr>
              <a:t>A repeal does not invalidate rights, duties, penalties, remedies, proceedings, etc. accrued out of repealed act.</a:t>
            </a:r>
          </a:p>
          <a:p>
            <a:r>
              <a:rPr lang="en-US" sz="3600" dirty="0" smtClean="0">
                <a:solidFill>
                  <a:schemeClr val="tx1"/>
                </a:solidFill>
                <a:latin typeface="Times New Roman" pitchFamily="18" charset="0"/>
                <a:cs typeface="Times New Roman" pitchFamily="18" charset="0"/>
              </a:rPr>
              <a:t>In case of repeal of amending act of any central legislation it shall not affect </a:t>
            </a:r>
            <a:r>
              <a:rPr lang="en-US" sz="3600" dirty="0">
                <a:solidFill>
                  <a:schemeClr val="tx1"/>
                </a:solidFill>
                <a:latin typeface="Times New Roman" pitchFamily="18" charset="0"/>
                <a:cs typeface="Times New Roman" pitchFamily="18" charset="0"/>
              </a:rPr>
              <a:t>the continuance of any such amendment </a:t>
            </a:r>
            <a:r>
              <a:rPr lang="en-US" sz="3600" dirty="0" smtClean="0">
                <a:solidFill>
                  <a:schemeClr val="tx1"/>
                </a:solidFill>
                <a:latin typeface="Times New Roman" pitchFamily="18" charset="0"/>
                <a:cs typeface="Times New Roman" pitchFamily="18" charset="0"/>
              </a:rPr>
              <a:t>and </a:t>
            </a:r>
            <a:r>
              <a:rPr lang="en-US" sz="3600" dirty="0">
                <a:solidFill>
                  <a:schemeClr val="tx1"/>
                </a:solidFill>
                <a:latin typeface="Times New Roman" pitchFamily="18" charset="0"/>
                <a:cs typeface="Times New Roman" pitchFamily="18" charset="0"/>
              </a:rPr>
              <a:t>in operation at the time of such repeal. </a:t>
            </a:r>
            <a:endParaRPr lang="en-US" sz="3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29687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791632"/>
          </a:xfrm>
        </p:spPr>
        <p:txBody>
          <a:bodyPr>
            <a:normAutofit/>
          </a:bodyPr>
          <a:lstStyle/>
          <a:p>
            <a:pPr marL="0" indent="0">
              <a:buNone/>
            </a:pPr>
            <a:r>
              <a:rPr lang="en-US" sz="3600" dirty="0" smtClean="0">
                <a:solidFill>
                  <a:schemeClr val="tx1"/>
                </a:solidFill>
                <a:latin typeface="Times New Roman" pitchFamily="18" charset="0"/>
                <a:cs typeface="Times New Roman" pitchFamily="18" charset="0"/>
              </a:rPr>
              <a:t>Meaning of Interpretation and construction</a:t>
            </a:r>
          </a:p>
          <a:p>
            <a:pPr marL="0" indent="0">
              <a:buNone/>
            </a:pPr>
            <a:r>
              <a:rPr lang="en-US" sz="3200" i="1" dirty="0" smtClean="0">
                <a:solidFill>
                  <a:schemeClr val="tx1"/>
                </a:solidFill>
                <a:latin typeface="Times New Roman" pitchFamily="18" charset="0"/>
                <a:cs typeface="Times New Roman" pitchFamily="18" charset="0"/>
              </a:rPr>
              <a:t>“Interpretation </a:t>
            </a:r>
            <a:r>
              <a:rPr lang="en-US" sz="3200" i="1" dirty="0">
                <a:solidFill>
                  <a:schemeClr val="tx1"/>
                </a:solidFill>
                <a:latin typeface="Times New Roman" pitchFamily="18" charset="0"/>
                <a:cs typeface="Times New Roman" pitchFamily="18" charset="0"/>
              </a:rPr>
              <a:t>means the art of finding out the true sense of an enactment by giving the words their natural and ordinary meaning whereas Construction means drawing conclusions in the basis of the true spirit of the enactment</a:t>
            </a:r>
            <a:r>
              <a:rPr lang="en-US" sz="3200" i="1" dirty="0" smtClean="0">
                <a:solidFill>
                  <a:schemeClr val="tx1"/>
                </a:solidFill>
                <a:latin typeface="Times New Roman" pitchFamily="18" charset="0"/>
                <a:cs typeface="Times New Roman" pitchFamily="18" charset="0"/>
              </a:rPr>
              <a:t>.” </a:t>
            </a:r>
            <a:r>
              <a:rPr lang="en-US" sz="3200" dirty="0">
                <a:solidFill>
                  <a:schemeClr val="tx1"/>
                </a:solidFill>
                <a:latin typeface="Times New Roman" pitchFamily="18" charset="0"/>
                <a:cs typeface="Times New Roman" pitchFamily="18" charset="0"/>
              </a:rPr>
              <a:t>(Cooley, Constitutional Limitations, </a:t>
            </a:r>
            <a:r>
              <a:rPr lang="en-US" sz="3200" dirty="0" smtClean="0">
                <a:solidFill>
                  <a:schemeClr val="tx1"/>
                </a:solidFill>
                <a:latin typeface="Times New Roman" pitchFamily="18" charset="0"/>
                <a:cs typeface="Times New Roman" pitchFamily="18" charset="0"/>
              </a:rPr>
              <a:t>Vol-1)</a:t>
            </a:r>
          </a:p>
          <a:p>
            <a:r>
              <a:rPr lang="en-US" sz="3200" dirty="0" smtClean="0">
                <a:solidFill>
                  <a:schemeClr val="tx1"/>
                </a:solidFill>
                <a:latin typeface="Times New Roman" pitchFamily="18" charset="0"/>
                <a:cs typeface="Times New Roman" pitchFamily="18" charset="0"/>
              </a:rPr>
              <a:t>Interpretation is the process to find out the true meaning of the legal provision.</a:t>
            </a:r>
            <a:endParaRPr lang="en-US" sz="3200" dirty="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Construction is a broad term which envisages interpretation and effects of the interpretation by making subsidiary rules.</a:t>
            </a:r>
          </a:p>
        </p:txBody>
      </p:sp>
    </p:spTree>
    <p:extLst>
      <p:ext uri="{BB962C8B-B14F-4D97-AF65-F5344CB8AC3E}">
        <p14:creationId xmlns:p14="http://schemas.microsoft.com/office/powerpoint/2010/main" xmlns="" val="24296873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680</TotalTime>
  <Words>5187</Words>
  <Application>Microsoft Office PowerPoint</Application>
  <PresentationFormat>On-screen Show (4:3)</PresentationFormat>
  <Paragraphs>248</Paragraphs>
  <Slides>60</Slides>
  <Notes>3</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Executive</vt:lpstr>
      <vt:lpstr>Interpretation Of Statutes -Anusha M V               Assistant Professor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Powers and Functions of President of India</dc:title>
  <dc:creator>user</dc:creator>
  <cp:lastModifiedBy>Windows User</cp:lastModifiedBy>
  <cp:revision>74</cp:revision>
  <dcterms:created xsi:type="dcterms:W3CDTF">2006-08-16T00:00:00Z</dcterms:created>
  <dcterms:modified xsi:type="dcterms:W3CDTF">2019-05-16T07:32:28Z</dcterms:modified>
</cp:coreProperties>
</file>