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5" r:id="rId6"/>
    <p:sldId id="266" r:id="rId7"/>
    <p:sldId id="267" r:id="rId8"/>
    <p:sldId id="263" r:id="rId9"/>
    <p:sldId id="264" r:id="rId10"/>
    <p:sldId id="262" r:id="rId11"/>
    <p:sldId id="268" r:id="rId12"/>
    <p:sldId id="260" r:id="rId13"/>
    <p:sldId id="276" r:id="rId14"/>
    <p:sldId id="277" r:id="rId15"/>
    <p:sldId id="278" r:id="rId16"/>
    <p:sldId id="279" r:id="rId17"/>
    <p:sldId id="269" r:id="rId18"/>
    <p:sldId id="271" r:id="rId19"/>
    <p:sldId id="272" r:id="rId20"/>
    <p:sldId id="273" r:id="rId21"/>
    <p:sldId id="274" r:id="rId22"/>
    <p:sldId id="257" r:id="rId23"/>
    <p:sldId id="275"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eximtutor.com/2016/06/25/rate-of-duty-drawback-on-gold-jewellery-and-silver-jewelleryarticles-rate-increased/" TargetMode="External"/><Relationship Id="rId2" Type="http://schemas.openxmlformats.org/officeDocument/2006/relationships/hyperlink" Target="http://eximcode.eximtutor.com/duty_drawback_rates.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hyperlink" Target="http://en.wikipedia.org/wiki/Chinese_labor_camps" TargetMode="External"/><Relationship Id="rId3" Type="http://schemas.openxmlformats.org/officeDocument/2006/relationships/hyperlink" Target="http://en.wikipedia.org/wiki/Customs" TargetMode="External"/><Relationship Id="rId7" Type="http://schemas.openxmlformats.org/officeDocument/2006/relationships/hyperlink" Target="http://en.wikipedia.org/wiki/Good_(economics)" TargetMode="External"/><Relationship Id="rId2" Type="http://schemas.openxmlformats.org/officeDocument/2006/relationships/hyperlink" Target="http://en.wikipedia.org/wiki/Taxation" TargetMode="External"/><Relationship Id="rId1" Type="http://schemas.openxmlformats.org/officeDocument/2006/relationships/slideLayout" Target="../slideLayouts/slideLayout2.xml"/><Relationship Id="rId6" Type="http://schemas.openxmlformats.org/officeDocument/2006/relationships/hyperlink" Target="http://en.wikipedia.org/wiki/Foreign_direct_investment" TargetMode="External"/><Relationship Id="rId5" Type="http://schemas.openxmlformats.org/officeDocument/2006/relationships/hyperlink" Target="http://en.wikipedia.org/wiki/Tax_holiday" TargetMode="External"/><Relationship Id="rId4" Type="http://schemas.openxmlformats.org/officeDocument/2006/relationships/hyperlink" Target="http://en.wikipedia.org/wiki/Labour_regulations"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en.wikipedia.org/wiki/Free_economic_zone" TargetMode="External"/><Relationship Id="rId7" Type="http://schemas.openxmlformats.org/officeDocument/2006/relationships/hyperlink" Target="http://en.wikipedia.org/wiki/Urban_enterprise_zone" TargetMode="External"/><Relationship Id="rId2" Type="http://schemas.openxmlformats.org/officeDocument/2006/relationships/hyperlink" Target="http://en.wikipedia.org/wiki/Free_trade_zones" TargetMode="External"/><Relationship Id="rId1" Type="http://schemas.openxmlformats.org/officeDocument/2006/relationships/slideLayout" Target="../slideLayouts/slideLayout2.xml"/><Relationship Id="rId6" Type="http://schemas.openxmlformats.org/officeDocument/2006/relationships/hyperlink" Target="http://en.wikipedia.org/wiki/Bonded_logistics_park" TargetMode="External"/><Relationship Id="rId5" Type="http://schemas.openxmlformats.org/officeDocument/2006/relationships/hyperlink" Target="http://en.wikipedia.org/wiki/Free_port" TargetMode="External"/><Relationship Id="rId4" Type="http://schemas.openxmlformats.org/officeDocument/2006/relationships/hyperlink" Target="http://en.wikipedia.org/wiki/Industrial_park"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04800"/>
            <a:ext cx="9144000" cy="6553200"/>
          </a:xfrm>
        </p:spPr>
        <p:txBody>
          <a:bodyPr>
            <a:normAutofit fontScale="92500" lnSpcReduction="10000"/>
          </a:bodyPr>
          <a:lstStyle/>
          <a:p>
            <a:pPr>
              <a:buNone/>
            </a:pPr>
            <a:r>
              <a:rPr lang="en-US" b="1" dirty="0" smtClean="0"/>
              <a:t>Trade Policy and Regulation in India:</a:t>
            </a:r>
          </a:p>
          <a:p>
            <a:r>
              <a:rPr lang="en-US" dirty="0" smtClean="0"/>
              <a:t> Trade Strategies</a:t>
            </a:r>
          </a:p>
          <a:p>
            <a:r>
              <a:rPr lang="en-US" dirty="0" smtClean="0"/>
              <a:t>Trade Strategy of India</a:t>
            </a:r>
          </a:p>
          <a:p>
            <a:r>
              <a:rPr lang="en-US" dirty="0" smtClean="0"/>
              <a:t> Export Import Policy </a:t>
            </a:r>
          </a:p>
          <a:p>
            <a:r>
              <a:rPr lang="en-US" dirty="0" smtClean="0"/>
              <a:t>An Evaluation of the Policies</a:t>
            </a:r>
          </a:p>
          <a:p>
            <a:r>
              <a:rPr lang="en-US" dirty="0" smtClean="0"/>
              <a:t>Regulation and Promotion of Foreign Trade in India</a:t>
            </a:r>
          </a:p>
          <a:p>
            <a:r>
              <a:rPr lang="en-US" dirty="0" smtClean="0"/>
              <a:t>Export Incentive </a:t>
            </a:r>
          </a:p>
          <a:p>
            <a:r>
              <a:rPr lang="en-US" dirty="0" smtClean="0"/>
              <a:t>Product Assistance/Facilities</a:t>
            </a:r>
          </a:p>
          <a:p>
            <a:r>
              <a:rPr lang="en-US" dirty="0" smtClean="0"/>
              <a:t>Marketing Assistance</a:t>
            </a:r>
          </a:p>
          <a:p>
            <a:r>
              <a:rPr lang="en-US" dirty="0" smtClean="0"/>
              <a:t>Import Facilities for Exporters</a:t>
            </a:r>
          </a:p>
          <a:p>
            <a:r>
              <a:rPr lang="en-US" dirty="0" smtClean="0"/>
              <a:t> Export Units and Export Processing Zones</a:t>
            </a:r>
          </a:p>
          <a:p>
            <a:r>
              <a:rPr lang="en-US" dirty="0" smtClean="0"/>
              <a:t>Export Houses and Trading Houses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lnSpcReduction="10000"/>
          </a:bodyPr>
          <a:lstStyle/>
          <a:p>
            <a:r>
              <a:rPr lang="en-US" dirty="0" smtClean="0"/>
              <a:t>But all this does not mean that the country’s requirements of imports have decreased or show signs of falling. On the contrary, India’s imports have been mounting.</a:t>
            </a:r>
          </a:p>
          <a:p>
            <a:r>
              <a:rPr lang="en-US" dirty="0" smtClean="0"/>
              <a:t>The approach of ‘import and adapt’, continuously fell short of global advancement in technology. More importantly, imports keep our industry on its toes in terms of price, quality and technology. Hence, our policies and efforts should be geared to develop ways and means with which to finance the rising needs of imports in the country.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228600"/>
            <a:ext cx="8610600" cy="6400800"/>
          </a:xfrm>
        </p:spPr>
        <p:txBody>
          <a:bodyPr>
            <a:normAutofit fontScale="70000" lnSpcReduction="20000"/>
          </a:bodyPr>
          <a:lstStyle/>
          <a:p>
            <a:pPr fontAlgn="base"/>
            <a:r>
              <a:rPr lang="en-US" b="1" dirty="0" smtClean="0"/>
              <a:t>Export Promotion:</a:t>
            </a:r>
          </a:p>
          <a:p>
            <a:pPr fontAlgn="base"/>
            <a:r>
              <a:rPr lang="en-US" dirty="0" smtClean="0"/>
              <a:t>The terms ‘export promotion’, ‘outward-orientation’, and ‘export-led growth’ have all been used interchangeably to describe the policies adopted in the successful developing countries. Import substitution and export promotion are not competitive, but each requires a different set of policies to be pursued. Three distinct phases can be seen in India’s approaches and policy towards exports.</a:t>
            </a:r>
          </a:p>
          <a:p>
            <a:pPr fontAlgn="base"/>
            <a:r>
              <a:rPr lang="en-US" dirty="0" err="1" smtClean="0"/>
              <a:t>i</a:t>
            </a:r>
            <a:r>
              <a:rPr lang="en-US" dirty="0" smtClean="0"/>
              <a:t>. The early phase, which lasted up to about 1972-73, was one of extreme export pessimism with a fear that exports are subject to low growth in demand, high fluctuations in prices and lead to economic dependency.</a:t>
            </a:r>
          </a:p>
          <a:p>
            <a:pPr fontAlgn="base"/>
            <a:r>
              <a:rPr lang="en-US" dirty="0" smtClean="0"/>
              <a:t>ii. The second phase began in 1973 after the first oil crisis and lasted for about ten years. In this phase, although-it was not explicitly stated, it was </a:t>
            </a:r>
            <a:r>
              <a:rPr lang="en-US" dirty="0" err="1" smtClean="0"/>
              <a:t>recognised</a:t>
            </a:r>
            <a:r>
              <a:rPr lang="en-US" dirty="0" smtClean="0"/>
              <a:t> that policies of import substitution by themselves could not bring about viability in India’s BOP.</a:t>
            </a:r>
          </a:p>
          <a:p>
            <a:pPr fontAlgn="base"/>
            <a:r>
              <a:rPr lang="en-US" dirty="0" smtClean="0"/>
              <a:t>iii. In the third and more recent phase, exports are being seen as an integral part of industrial and development- policy. The anti- export bias of the policy has paved way for pro-export policy.</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248400"/>
          </a:xfrm>
        </p:spPr>
        <p:txBody>
          <a:bodyPr>
            <a:normAutofit fontScale="85000" lnSpcReduction="20000"/>
          </a:bodyPr>
          <a:lstStyle/>
          <a:p>
            <a:pPr fontAlgn="base"/>
            <a:r>
              <a:rPr lang="en-US" dirty="0" smtClean="0"/>
              <a:t>The policy has </a:t>
            </a:r>
            <a:r>
              <a:rPr lang="en-US" dirty="0" err="1" smtClean="0"/>
              <a:t>emphasised</a:t>
            </a:r>
            <a:r>
              <a:rPr lang="en-US" dirty="0" smtClean="0"/>
              <a:t> technological </a:t>
            </a:r>
            <a:r>
              <a:rPr lang="en-US" dirty="0" err="1" smtClean="0"/>
              <a:t>upgradation</a:t>
            </a:r>
            <a:r>
              <a:rPr lang="en-US" dirty="0" smtClean="0"/>
              <a:t>, increase in the size of plants, freer imports and domestic and international competition for the entire industrial sector as being essential for export promotion.</a:t>
            </a:r>
          </a:p>
          <a:p>
            <a:pPr fontAlgn="base"/>
            <a:r>
              <a:rPr lang="en-US" dirty="0" smtClean="0"/>
              <a:t>The ‘import substitution’ strategy of </a:t>
            </a:r>
            <a:r>
              <a:rPr lang="en-US" dirty="0" err="1" smtClean="0"/>
              <a:t>industrialisation</a:t>
            </a:r>
            <a:r>
              <a:rPr lang="en-US" dirty="0" smtClean="0"/>
              <a:t> relied on encouraging domestic production to cater to the domestic market. This was sought to be </a:t>
            </a:r>
            <a:r>
              <a:rPr lang="en-US" dirty="0" err="1" smtClean="0"/>
              <a:t>realised</a:t>
            </a:r>
            <a:r>
              <a:rPr lang="en-US" dirty="0" smtClean="0"/>
              <a:t> by high tariffs and a high degree of protection granted to the domestic industry. The major drawback of this strategy was that it led to an inefficient and high cost industrial structure, which also adversely affected the prospects for export growth.</a:t>
            </a:r>
          </a:p>
          <a:p>
            <a:pPr fontAlgn="base"/>
            <a:r>
              <a:rPr lang="en-US" dirty="0" smtClean="0"/>
              <a:t>Thus, it worked as a ‘bias’ against exports. The argument for import liberalisation rests on the need to reduce the protection granted to the domestic industry for domestic production, thereby reducing the ‘bias’ against exports.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Export Incentive </a:t>
            </a:r>
            <a:br>
              <a:rPr lang="en-US" dirty="0" smtClean="0"/>
            </a:br>
            <a:endParaRPr lang="en-US" dirty="0"/>
          </a:p>
        </p:txBody>
      </p:sp>
      <p:sp>
        <p:nvSpPr>
          <p:cNvPr id="3" name="Content Placeholder 2"/>
          <p:cNvSpPr>
            <a:spLocks noGrp="1"/>
          </p:cNvSpPr>
          <p:nvPr>
            <p:ph idx="1"/>
          </p:nvPr>
        </p:nvSpPr>
        <p:spPr>
          <a:xfrm>
            <a:off x="457200" y="1066800"/>
            <a:ext cx="8229600" cy="5410200"/>
          </a:xfrm>
        </p:spPr>
        <p:txBody>
          <a:bodyPr>
            <a:normAutofit fontScale="85000" lnSpcReduction="20000"/>
          </a:bodyPr>
          <a:lstStyle/>
          <a:p>
            <a:r>
              <a:rPr lang="en-US" dirty="0" smtClean="0"/>
              <a:t>Export Incentives are motivating factors provided by Indian Government to boost exports and help to exporters in competitive foreign markets. </a:t>
            </a:r>
          </a:p>
          <a:p>
            <a:r>
              <a:rPr lang="en-US" dirty="0" smtClean="0"/>
              <a:t>These incentives and facilities relate to exports performance, promotion of exports, fiscal incentives, schemes aimed at facilitation of imports for exports and various subsidies.</a:t>
            </a:r>
          </a:p>
          <a:p>
            <a:r>
              <a:rPr lang="en-US" dirty="0" smtClean="0"/>
              <a:t> Some export benefits are classified in form of  Duty Drawback, Tax Concession MDA, </a:t>
            </a:r>
          </a:p>
          <a:p>
            <a:r>
              <a:rPr lang="en-US" dirty="0" smtClean="0"/>
              <a:t>EPCG(Export Promotion Capital Goods ), DFIA(Duty Free Import </a:t>
            </a:r>
            <a:r>
              <a:rPr lang="en-US" dirty="0" err="1" smtClean="0"/>
              <a:t>Authorisation</a:t>
            </a:r>
            <a:r>
              <a:rPr lang="en-US" dirty="0" smtClean="0"/>
              <a:t>), </a:t>
            </a:r>
          </a:p>
          <a:p>
            <a:r>
              <a:rPr lang="en-US" dirty="0" smtClean="0"/>
              <a:t>VKGUY(</a:t>
            </a:r>
            <a:r>
              <a:rPr lang="en-US" dirty="0" err="1" smtClean="0"/>
              <a:t>Vishesh</a:t>
            </a:r>
            <a:r>
              <a:rPr lang="en-US" dirty="0" smtClean="0"/>
              <a:t> </a:t>
            </a:r>
            <a:r>
              <a:rPr lang="en-US" dirty="0" err="1" smtClean="0"/>
              <a:t>Krishi</a:t>
            </a:r>
            <a:r>
              <a:rPr lang="en-US" dirty="0" smtClean="0"/>
              <a:t> and Gram </a:t>
            </a:r>
            <a:r>
              <a:rPr lang="en-US" dirty="0" err="1" smtClean="0"/>
              <a:t>Udyog</a:t>
            </a:r>
            <a:r>
              <a:rPr lang="en-US" dirty="0" smtClean="0"/>
              <a:t> </a:t>
            </a:r>
            <a:r>
              <a:rPr lang="en-US" dirty="0" err="1" smtClean="0"/>
              <a:t>Yojana</a:t>
            </a:r>
            <a:r>
              <a:rPr lang="en-US" dirty="0" smtClean="0"/>
              <a:t>), </a:t>
            </a:r>
          </a:p>
          <a:p>
            <a:r>
              <a:rPr lang="en-US" dirty="0" smtClean="0"/>
              <a:t>SFIS(Served From India Scheme) &amp;  </a:t>
            </a:r>
          </a:p>
          <a:p>
            <a:r>
              <a:rPr lang="en-US" dirty="0" smtClean="0"/>
              <a:t>Focus Market Product Schemes.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Types of Post Export Incentives / Benefits :</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791200"/>
          </a:xfrm>
        </p:spPr>
        <p:txBody>
          <a:bodyPr>
            <a:normAutofit fontScale="70000" lnSpcReduction="20000"/>
          </a:bodyPr>
          <a:lstStyle/>
          <a:p>
            <a:pPr>
              <a:buNone/>
            </a:pPr>
            <a:r>
              <a:rPr lang="en-US" dirty="0" smtClean="0"/>
              <a:t>a) </a:t>
            </a:r>
            <a:r>
              <a:rPr lang="en-US" dirty="0" smtClean="0">
                <a:hlinkClick r:id="rId2"/>
              </a:rPr>
              <a:t>Duty Drawback Benefits</a:t>
            </a:r>
            <a:br>
              <a:rPr lang="en-US" dirty="0" smtClean="0">
                <a:hlinkClick r:id="rId2"/>
              </a:rPr>
            </a:br>
            <a:r>
              <a:rPr lang="en-US" dirty="0" smtClean="0"/>
              <a:t>    </a:t>
            </a:r>
            <a:r>
              <a:rPr lang="en-US" dirty="0" smtClean="0">
                <a:hlinkClick r:id="rId3"/>
              </a:rPr>
              <a:t>Rate of Duty Drawback on Gold </a:t>
            </a:r>
            <a:r>
              <a:rPr lang="en-US" dirty="0" err="1" smtClean="0">
                <a:hlinkClick r:id="rId3"/>
              </a:rPr>
              <a:t>Jewellery</a:t>
            </a:r>
            <a:r>
              <a:rPr lang="en-US" dirty="0" smtClean="0">
                <a:hlinkClick r:id="rId3"/>
              </a:rPr>
              <a:t> and Silver </a:t>
            </a:r>
            <a:r>
              <a:rPr lang="en-US" dirty="0" err="1" smtClean="0">
                <a:hlinkClick r:id="rId3"/>
              </a:rPr>
              <a:t>Jewellery</a:t>
            </a:r>
            <a:r>
              <a:rPr lang="en-US" dirty="0" smtClean="0">
                <a:hlinkClick r:id="rId3"/>
              </a:rPr>
              <a:t>/Articles – Rate increase</a:t>
            </a:r>
            <a:br>
              <a:rPr lang="en-US" dirty="0" smtClean="0">
                <a:hlinkClick r:id="rId3"/>
              </a:rPr>
            </a:br>
            <a:r>
              <a:rPr lang="en-US" dirty="0" smtClean="0">
                <a:hlinkClick r:id="rId2"/>
              </a:rPr>
              <a:t/>
            </a:r>
            <a:br>
              <a:rPr lang="en-US" dirty="0" smtClean="0">
                <a:hlinkClick r:id="rId2"/>
              </a:rPr>
            </a:br>
            <a:r>
              <a:rPr lang="en-US" dirty="0" smtClean="0"/>
              <a:t>b) Duty Free Replenishment Certificate -DFRC</a:t>
            </a:r>
          </a:p>
          <a:p>
            <a:pPr>
              <a:buNone/>
            </a:pPr>
            <a:r>
              <a:rPr lang="en-US" dirty="0" smtClean="0"/>
              <a:t>c) Duty Free Import </a:t>
            </a:r>
            <a:r>
              <a:rPr lang="en-US" dirty="0" err="1" smtClean="0"/>
              <a:t>Authorisation</a:t>
            </a:r>
            <a:r>
              <a:rPr lang="en-US" dirty="0" smtClean="0"/>
              <a:t> (DFIA)</a:t>
            </a:r>
          </a:p>
          <a:p>
            <a:pPr>
              <a:buNone/>
            </a:pPr>
            <a:r>
              <a:rPr lang="en-US" dirty="0" smtClean="0"/>
              <a:t>d) Special Import </a:t>
            </a:r>
            <a:r>
              <a:rPr lang="en-US" dirty="0" err="1" smtClean="0"/>
              <a:t>Licence</a:t>
            </a:r>
            <a:endParaRPr lang="en-US" dirty="0" smtClean="0"/>
          </a:p>
          <a:p>
            <a:pPr>
              <a:buNone/>
            </a:pPr>
            <a:r>
              <a:rPr lang="en-US" dirty="0" smtClean="0"/>
              <a:t>e)  Served From India Scheme (SFIS)</a:t>
            </a:r>
          </a:p>
          <a:p>
            <a:pPr>
              <a:buNone/>
            </a:pPr>
            <a:r>
              <a:rPr lang="en-US" dirty="0" smtClean="0"/>
              <a:t>f)  VKGUY Scheme</a:t>
            </a:r>
          </a:p>
          <a:p>
            <a:pPr>
              <a:buNone/>
            </a:pPr>
            <a:r>
              <a:rPr lang="en-US" dirty="0" smtClean="0"/>
              <a:t>g) Status Holder Incentive Scrip (SHIS)</a:t>
            </a:r>
          </a:p>
          <a:p>
            <a:pPr>
              <a:buNone/>
            </a:pPr>
            <a:r>
              <a:rPr lang="en-US" dirty="0" smtClean="0"/>
              <a:t>h) </a:t>
            </a:r>
            <a:r>
              <a:rPr lang="en-US" dirty="0" err="1" smtClean="0"/>
              <a:t>Agri</a:t>
            </a:r>
            <a:r>
              <a:rPr lang="en-US" dirty="0" smtClean="0"/>
              <a:t>-Infrastructure Scrip</a:t>
            </a:r>
          </a:p>
          <a:p>
            <a:pPr>
              <a:buNone/>
            </a:pPr>
            <a:r>
              <a:rPr lang="en-US" dirty="0" err="1" smtClean="0"/>
              <a:t>i</a:t>
            </a:r>
            <a:r>
              <a:rPr lang="en-US" dirty="0" smtClean="0"/>
              <a:t>) Focus Product Scheme (FPS)</a:t>
            </a:r>
          </a:p>
          <a:p>
            <a:pPr>
              <a:buNone/>
            </a:pPr>
            <a:r>
              <a:rPr lang="en-US" dirty="0" smtClean="0"/>
              <a:t>j) Market Linked Focus Product Scheme (MLFPS)</a:t>
            </a:r>
          </a:p>
          <a:p>
            <a:pPr>
              <a:buNone/>
            </a:pPr>
            <a:r>
              <a:rPr lang="en-US" dirty="0" smtClean="0"/>
              <a:t>k) Agriculture And Village Industry Scheme</a:t>
            </a:r>
          </a:p>
          <a:p>
            <a:pPr>
              <a:buNone/>
            </a:pPr>
            <a:r>
              <a:rPr lang="en-US" dirty="0" smtClean="0"/>
              <a:t>l) SEIS – Services Exports from India Scheme</a:t>
            </a:r>
          </a:p>
          <a:p>
            <a:pPr>
              <a:buNone/>
            </a:pPr>
            <a:r>
              <a:rPr lang="en-US" dirty="0" smtClean="0"/>
              <a:t>m) MEIS – Merchandise Exports from India Scheme</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0"/>
            <a:ext cx="8915400" cy="6400800"/>
          </a:xfrm>
        </p:spPr>
        <p:txBody>
          <a:bodyPr>
            <a:normAutofit fontScale="55000" lnSpcReduction="20000"/>
          </a:bodyPr>
          <a:lstStyle/>
          <a:p>
            <a:pPr>
              <a:buNone/>
            </a:pPr>
            <a:r>
              <a:rPr lang="en-US" dirty="0" smtClean="0"/>
              <a:t>Various incentives are given by the Government to promote export form India. Export incentives schemes are procedures based.</a:t>
            </a:r>
          </a:p>
          <a:p>
            <a:pPr>
              <a:buNone/>
            </a:pPr>
            <a:r>
              <a:rPr lang="en-US" dirty="0" smtClean="0"/>
              <a:t>Exporter should be aware about various requirements under different scheme. Exporter also need to find out about the eligibility of the scheme for his exports. Incentives makes substantial difference in Costing.</a:t>
            </a:r>
          </a:p>
          <a:p>
            <a:pPr>
              <a:buNone/>
            </a:pPr>
            <a:r>
              <a:rPr lang="en-US" dirty="0" smtClean="0"/>
              <a:t>Objective-</a:t>
            </a:r>
          </a:p>
          <a:p>
            <a:r>
              <a:rPr lang="en-US" dirty="0" smtClean="0"/>
              <a:t>To make the participants understand with the</a:t>
            </a:r>
            <a:br>
              <a:rPr lang="en-US" dirty="0" smtClean="0"/>
            </a:br>
            <a:r>
              <a:rPr lang="en-US" dirty="0" smtClean="0"/>
              <a:t>Benefits and procedure of Export Incentives</a:t>
            </a:r>
          </a:p>
          <a:p>
            <a:r>
              <a:rPr lang="en-US" dirty="0" smtClean="0"/>
              <a:t>To familiarize the participants with various Incentives</a:t>
            </a:r>
            <a:br>
              <a:rPr lang="en-US" dirty="0" smtClean="0"/>
            </a:br>
            <a:r>
              <a:rPr lang="en-US" dirty="0" smtClean="0"/>
              <a:t>Involved in export.</a:t>
            </a:r>
          </a:p>
          <a:p>
            <a:r>
              <a:rPr lang="en-US" dirty="0" smtClean="0"/>
              <a:t>Export Incentives in India Programme Content</a:t>
            </a:r>
          </a:p>
          <a:p>
            <a:r>
              <a:rPr lang="en-US" dirty="0" smtClean="0"/>
              <a:t>Duty Drawback</a:t>
            </a:r>
          </a:p>
          <a:p>
            <a:r>
              <a:rPr lang="en-US" dirty="0" smtClean="0"/>
              <a:t>Advance Authorization</a:t>
            </a:r>
          </a:p>
          <a:p>
            <a:r>
              <a:rPr lang="en-US" dirty="0" smtClean="0"/>
              <a:t>Duty Free Import Authorization</a:t>
            </a:r>
          </a:p>
          <a:p>
            <a:r>
              <a:rPr lang="en-US" dirty="0" smtClean="0"/>
              <a:t>Export Promotion Capital Goods Scheme</a:t>
            </a:r>
          </a:p>
          <a:p>
            <a:r>
              <a:rPr lang="en-US" dirty="0" smtClean="0"/>
              <a:t>Served From India Scheme</a:t>
            </a:r>
          </a:p>
          <a:p>
            <a:r>
              <a:rPr lang="en-US" dirty="0" err="1" smtClean="0"/>
              <a:t>Vishesh</a:t>
            </a:r>
            <a:r>
              <a:rPr lang="en-US" dirty="0" smtClean="0"/>
              <a:t> </a:t>
            </a:r>
            <a:r>
              <a:rPr lang="en-US" dirty="0" err="1" smtClean="0"/>
              <a:t>Krishi</a:t>
            </a:r>
            <a:r>
              <a:rPr lang="en-US" dirty="0" smtClean="0"/>
              <a:t> and Gram </a:t>
            </a:r>
            <a:r>
              <a:rPr lang="en-US" dirty="0" err="1" smtClean="0"/>
              <a:t>Udyog</a:t>
            </a:r>
            <a:r>
              <a:rPr lang="en-US" dirty="0" smtClean="0"/>
              <a:t> </a:t>
            </a:r>
            <a:r>
              <a:rPr lang="en-US" dirty="0" err="1" smtClean="0"/>
              <a:t>Yojana</a:t>
            </a:r>
            <a:endParaRPr lang="en-US" dirty="0" smtClean="0"/>
          </a:p>
          <a:p>
            <a:r>
              <a:rPr lang="en-US" dirty="0" smtClean="0"/>
              <a:t>Focus Market Scheme</a:t>
            </a:r>
          </a:p>
          <a:p>
            <a:r>
              <a:rPr lang="en-US" dirty="0" smtClean="0"/>
              <a:t>Focus Product Scheme</a:t>
            </a:r>
          </a:p>
          <a:p>
            <a:pPr>
              <a:buNone/>
            </a:pPr>
            <a:r>
              <a:rPr lang="en-US" dirty="0" smtClean="0"/>
              <a:t>Methodology &amp; Certificates-</a:t>
            </a:r>
          </a:p>
          <a:p>
            <a:r>
              <a:rPr lang="en-US" dirty="0" smtClean="0"/>
              <a:t>Demonstration of actual documents, Lectures &amp; Interaction</a:t>
            </a:r>
          </a:p>
          <a:p>
            <a:r>
              <a:rPr lang="en-US" dirty="0" smtClean="0"/>
              <a:t>A Certificate of participation will be presented to the participants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
            <a:ext cx="8229600" cy="6705600"/>
          </a:xfrm>
        </p:spPr>
        <p:txBody>
          <a:bodyPr>
            <a:normAutofit fontScale="62500" lnSpcReduction="20000"/>
          </a:bodyPr>
          <a:lstStyle/>
          <a:p>
            <a:pPr fontAlgn="base"/>
            <a:r>
              <a:rPr lang="en-US" b="1" dirty="0" smtClean="0"/>
              <a:t>Advance Authorization Scheme:</a:t>
            </a:r>
            <a:r>
              <a:rPr lang="en-US" dirty="0" smtClean="0"/>
              <a:t> As part of </a:t>
            </a:r>
            <a:r>
              <a:rPr lang="en-US" dirty="0" smtClean="0"/>
              <a:t>this scheme, </a:t>
            </a:r>
            <a:r>
              <a:rPr lang="en-US" dirty="0" smtClean="0"/>
              <a:t>businesses are allowed to import input in the country without having </a:t>
            </a:r>
            <a:r>
              <a:rPr lang="en-US" dirty="0" smtClean="0"/>
              <a:t>to </a:t>
            </a:r>
            <a:r>
              <a:rPr lang="en-US" dirty="0" smtClean="0"/>
              <a:t>pay duty payment, if this input is for production of an export item. Moreover, the licensing authority has fixed the value of the additional export products to not below than 15%. The scheme normally has the validity period of 12 months for imports and 18 months for carrying out the Export Obligation (EO) from the date of issue.</a:t>
            </a:r>
          </a:p>
          <a:p>
            <a:pPr fontAlgn="base"/>
            <a:r>
              <a:rPr lang="en-US" b="1" dirty="0" smtClean="0"/>
              <a:t>Advance Authorization for Annual Requirement:</a:t>
            </a:r>
            <a:r>
              <a:rPr lang="en-US" dirty="0" smtClean="0"/>
              <a:t> Exporters who have a previous export performance for at least two financial years can avail the Advance Authorization for Annual requirement scheme or more benefits.</a:t>
            </a:r>
          </a:p>
          <a:p>
            <a:pPr fontAlgn="base"/>
            <a:r>
              <a:rPr lang="en-US" b="1" dirty="0" smtClean="0"/>
              <a:t>Export Duty Drawback for Customs, Central Excise, and Service Tax:</a:t>
            </a:r>
            <a:r>
              <a:rPr lang="en-US" dirty="0" smtClean="0"/>
              <a:t> Under these schemes, the duty or tax paid for inputs against the exported products is refunded to the exporters. This is done in the form of Duty Drawback. In case the duty drawback scheme is not mentioned in the export schedule, exporters can approach the tax authorities for getting a brand rate under duty drawback scheme.</a:t>
            </a:r>
          </a:p>
          <a:p>
            <a:pPr fontAlgn="base"/>
            <a:r>
              <a:rPr lang="en-US" b="1" dirty="0" smtClean="0"/>
              <a:t>Service Tax Rebate:</a:t>
            </a:r>
            <a:r>
              <a:rPr lang="en-US" dirty="0" smtClean="0"/>
              <a:t> In case of specified output services for export goods, the government provides rebates on service tax to exporters.</a:t>
            </a:r>
          </a:p>
          <a:p>
            <a:pPr fontAlgn="base"/>
            <a:r>
              <a:rPr lang="en-US" b="1" dirty="0" smtClean="0"/>
              <a:t>Duty-Free Import Authorization:</a:t>
            </a:r>
            <a:r>
              <a:rPr lang="en-US" dirty="0" smtClean="0"/>
              <a:t> This is another benefit the government has introduced by combining the DEEC (Advance License) and </a:t>
            </a:r>
            <a:r>
              <a:rPr lang="en-US" dirty="0" smtClean="0"/>
              <a:t>(DFRC) </a:t>
            </a:r>
            <a:r>
              <a:rPr lang="en-US" dirty="0" smtClean="0"/>
              <a:t>Duty Free Replenishment Certificate </a:t>
            </a:r>
            <a:r>
              <a:rPr lang="en-US" dirty="0" smtClean="0"/>
              <a:t> </a:t>
            </a:r>
            <a:r>
              <a:rPr lang="en-US" dirty="0" smtClean="0"/>
              <a:t>to help exporters get free imports on certain products.</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Export Processing Zones (EPZs)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Export Processing Zones (EPZs)</a:t>
            </a:r>
            <a:r>
              <a:rPr lang="en-US" dirty="0" smtClean="0"/>
              <a:t> can be summarized as a unit bearing clusters of specially designed zones of aggressive economic activity for the promotion of export. </a:t>
            </a:r>
          </a:p>
          <a:p>
            <a:r>
              <a:rPr lang="en-US" dirty="0" smtClean="0"/>
              <a:t>The main concept of Export Processing Zones was conceived in the early 1970s to promote the growth of the sickening export business of India. </a:t>
            </a:r>
          </a:p>
          <a:p>
            <a:r>
              <a:rPr lang="en-US" dirty="0" smtClean="0"/>
              <a:t>Further, the meaning of Export Processing Zones (EPZs) can be broadly defined as an area enjoying special government of India support with respect to fiscal incentives, tax rebates and other exclusive benefits for the growth of export.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Export Processing Zones (EPZs) also encompasses pre-defined infrastructural facilities and regulations pertaining to establishment of such zones and environmental stipulations, respectively. </a:t>
            </a:r>
          </a:p>
          <a:p>
            <a:r>
              <a:rPr lang="en-US" dirty="0" smtClean="0"/>
              <a:t>These Export Processing Zones of India were established to help the growth of Indian export commodities, especially from the fast growing sectors</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Objectives of setting up of EPZs</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Encourage and generate the economic development</a:t>
            </a:r>
          </a:p>
          <a:p>
            <a:r>
              <a:rPr lang="en-US" dirty="0" smtClean="0"/>
              <a:t>Encourage Foreign Direct Investments (FDI)</a:t>
            </a:r>
          </a:p>
          <a:p>
            <a:r>
              <a:rPr lang="en-US" dirty="0" smtClean="0"/>
              <a:t>To channel the sources of foreign exchange within the system in a phased manner</a:t>
            </a:r>
          </a:p>
          <a:p>
            <a:r>
              <a:rPr lang="en-US" dirty="0" smtClean="0"/>
              <a:t>Foster the establishment and development of industrial enterprises within the said zones</a:t>
            </a:r>
          </a:p>
          <a:p>
            <a:r>
              <a:rPr lang="en-US" dirty="0" smtClean="0"/>
              <a:t>Encourage and generate wider economic activities by encouraging foreign investments for the development of the zones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Strategies</a:t>
            </a:r>
            <a:endParaRPr lang="en-US" dirty="0"/>
          </a:p>
        </p:txBody>
      </p:sp>
      <p:sp>
        <p:nvSpPr>
          <p:cNvPr id="3" name="Content Placeholder 2"/>
          <p:cNvSpPr>
            <a:spLocks noGrp="1"/>
          </p:cNvSpPr>
          <p:nvPr>
            <p:ph idx="1"/>
          </p:nvPr>
        </p:nvSpPr>
        <p:spPr>
          <a:xfrm>
            <a:off x="0" y="1371600"/>
            <a:ext cx="9144000" cy="5257800"/>
          </a:xfrm>
        </p:spPr>
        <p:txBody>
          <a:bodyPr>
            <a:normAutofit/>
          </a:bodyPr>
          <a:lstStyle/>
          <a:p>
            <a:r>
              <a:rPr lang="en-US" dirty="0" smtClean="0"/>
              <a:t>The trade strategy of a nation has impact not only on the volume and composition of foreign trade, but also on the pattern of investment and direction of development, entrepreneurial and business behavior, consumption pattern etc.</a:t>
            </a:r>
          </a:p>
          <a:p>
            <a:pPr>
              <a:buNone/>
            </a:pPr>
            <a:r>
              <a:rPr lang="en-US" dirty="0" smtClean="0"/>
              <a:t> There are mainly two trade strategies; </a:t>
            </a:r>
          </a:p>
          <a:p>
            <a:r>
              <a:rPr lang="en-US" dirty="0" smtClean="0"/>
              <a:t>Outward oriented </a:t>
            </a:r>
          </a:p>
          <a:p>
            <a:r>
              <a:rPr lang="en-US" dirty="0" smtClean="0"/>
              <a:t>Inward oriented</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lnSpcReduction="10000"/>
          </a:bodyPr>
          <a:lstStyle/>
          <a:p>
            <a:r>
              <a:rPr lang="en-US" dirty="0" smtClean="0"/>
              <a:t>To channel the foreign exchange earnings for the further development of these zones and explore new areas for the development of Indian exports</a:t>
            </a:r>
          </a:p>
          <a:p>
            <a:r>
              <a:rPr lang="en-US" dirty="0" smtClean="0"/>
              <a:t>Encourage establishment and development of Indian industries and business enterprises and facilitate with proper infrastructure Generate employment opportunity</a:t>
            </a:r>
          </a:p>
          <a:p>
            <a:r>
              <a:rPr lang="en-US" dirty="0" smtClean="0"/>
              <a:t>Upgrade labor and management skills </a:t>
            </a:r>
          </a:p>
          <a:p>
            <a:r>
              <a:rPr lang="en-US" dirty="0" smtClean="0"/>
              <a:t>Acquire advanced technology for increased productivity</a:t>
            </a:r>
          </a:p>
          <a:p>
            <a:r>
              <a:rPr lang="en-US" dirty="0" smtClean="0"/>
              <a:t>Ensure world class quality of products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Three-tier management system in EPZs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Tier one is headed by the Ministry of Commerce headed by the Commerce Secretary, which drafts and implements policies and reviews the performance of each such zones</a:t>
            </a:r>
          </a:p>
          <a:p>
            <a:r>
              <a:rPr lang="en-US" dirty="0" smtClean="0"/>
              <a:t>Tier two is headed by the Board of Approval (BOA), which is responsible for examination of proposals for opening up of new enterprises in the zone and which is headed by a person of the level of Additional Secretary</a:t>
            </a:r>
          </a:p>
          <a:p>
            <a:r>
              <a:rPr lang="en-US" dirty="0" smtClean="0"/>
              <a:t>The Development Commissioner, who is the chief executive of the Export Processing Zone, heads the three tiers. The Development Commissioner is vested with the power for the day-to-day function of the zone. Further, he is the head of functions relating to administration, approval of investment, and he also enforces various regulatory provisions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xport Processing Zones (EPZ) Location Map"/>
          <p:cNvPicPr>
            <a:picLocks noChangeAspect="1" noChangeArrowheads="1"/>
          </p:cNvPicPr>
          <p:nvPr/>
        </p:nvPicPr>
        <p:blipFill>
          <a:blip r:embed="rId2"/>
          <a:srcRect/>
          <a:stretch>
            <a:fillRect/>
          </a:stretch>
        </p:blipFill>
        <p:spPr bwMode="auto">
          <a:xfrm>
            <a:off x="0" y="582543"/>
            <a:ext cx="8915400" cy="6275457"/>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Prominent Indian Export Processing Zones</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smtClean="0"/>
              <a:t>Kandla</a:t>
            </a:r>
            <a:r>
              <a:rPr lang="en-US" dirty="0" smtClean="0"/>
              <a:t> Free Trade Zone (KAFTZ), </a:t>
            </a:r>
            <a:r>
              <a:rPr lang="en-US" dirty="0" err="1" smtClean="0"/>
              <a:t>Kandla</a:t>
            </a:r>
            <a:r>
              <a:rPr lang="en-US" dirty="0" smtClean="0"/>
              <a:t>, Gujarat</a:t>
            </a:r>
          </a:p>
          <a:p>
            <a:r>
              <a:rPr lang="en-US" dirty="0" smtClean="0"/>
              <a:t>Santa Cruz Electronic Export Processing Zone (SEEPZ), S. Cruz, Maharashtra</a:t>
            </a:r>
          </a:p>
          <a:p>
            <a:r>
              <a:rPr lang="en-US" dirty="0" smtClean="0"/>
              <a:t>Cochin Export Processing Zone (CEPZ), Cochin, Kerala</a:t>
            </a:r>
          </a:p>
          <a:p>
            <a:r>
              <a:rPr lang="en-US" dirty="0" err="1" smtClean="0"/>
              <a:t>Falta</a:t>
            </a:r>
            <a:r>
              <a:rPr lang="en-US" dirty="0" smtClean="0"/>
              <a:t> Export Processing Zone (FEPZ), </a:t>
            </a:r>
            <a:r>
              <a:rPr lang="en-US" dirty="0" err="1" smtClean="0"/>
              <a:t>Falta,West</a:t>
            </a:r>
            <a:r>
              <a:rPr lang="en-US" dirty="0" smtClean="0"/>
              <a:t> Bengal</a:t>
            </a:r>
          </a:p>
          <a:p>
            <a:r>
              <a:rPr lang="en-US" dirty="0" smtClean="0"/>
              <a:t>Madras Export Processing Zone (MEPZ), Madras, Tamil Nadu</a:t>
            </a:r>
          </a:p>
          <a:p>
            <a:r>
              <a:rPr lang="en-US" dirty="0" err="1" smtClean="0"/>
              <a:t>Noida</a:t>
            </a:r>
            <a:r>
              <a:rPr lang="en-US" dirty="0" smtClean="0"/>
              <a:t> Export Processing Zone (NEPZ), </a:t>
            </a:r>
            <a:r>
              <a:rPr lang="en-US" dirty="0" err="1" smtClean="0"/>
              <a:t>Noida</a:t>
            </a:r>
            <a:r>
              <a:rPr lang="en-US" dirty="0" smtClean="0"/>
              <a:t>, Uttar Pradesh</a:t>
            </a:r>
          </a:p>
          <a:p>
            <a:r>
              <a:rPr lang="en-US" dirty="0" smtClean="0"/>
              <a:t>Visakhapatnam Export Processing Zone (VEPZ), Visakhapatnam, Andhra Pradesh</a:t>
            </a:r>
          </a:p>
          <a:p>
            <a:r>
              <a:rPr lang="en-US" dirty="0" smtClean="0"/>
              <a:t>While the Santa Cruz Electronics Export Processing Zone (SEEPZ) is meant exclusively for the exports of electronics and gems and jewelry, all other zones are multi-product zones. </a:t>
            </a:r>
            <a:r>
              <a:rPr lang="en-US" smtClean="0"/>
              <a:t>100% foreign equity is welcome in EOUs and EPZs</a:t>
            </a:r>
          </a:p>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1" name="Picture 1" descr="http://www.sezindia.nic.in/images/spacer.gif"/>
          <p:cNvPicPr>
            <a:picLocks noChangeAspect="1" noChangeArrowheads="1"/>
          </p:cNvPicPr>
          <p:nvPr/>
        </p:nvPicPr>
        <p:blipFill>
          <a:blip r:embed="rId2"/>
          <a:srcRect/>
          <a:stretch>
            <a:fillRect/>
          </a:stretch>
        </p:blipFill>
        <p:spPr bwMode="auto">
          <a:xfrm>
            <a:off x="0" y="0"/>
            <a:ext cx="152400" cy="142875"/>
          </a:xfrm>
          <a:prstGeom prst="rect">
            <a:avLst/>
          </a:prstGeom>
          <a:noFill/>
        </p:spPr>
      </p:pic>
      <p:pic>
        <p:nvPicPr>
          <p:cNvPr id="10242" name="Picture 2" descr="http://www.sezindia.nic.in/images/spacer.gif"/>
          <p:cNvPicPr>
            <a:picLocks noChangeAspect="1" noChangeArrowheads="1"/>
          </p:cNvPicPr>
          <p:nvPr/>
        </p:nvPicPr>
        <p:blipFill>
          <a:blip r:embed="rId2"/>
          <a:srcRect/>
          <a:stretch>
            <a:fillRect/>
          </a:stretch>
        </p:blipFill>
        <p:spPr bwMode="auto">
          <a:xfrm>
            <a:off x="0" y="0"/>
            <a:ext cx="152400" cy="142875"/>
          </a:xfrm>
          <a:prstGeom prst="rect">
            <a:avLst/>
          </a:prstGeom>
          <a:noFill/>
        </p:spPr>
      </p:pic>
      <p:pic>
        <p:nvPicPr>
          <p:cNvPr id="10243" name="Picture 3" descr="http://www.sezindia.nic.in/images/logo.gif"/>
          <p:cNvPicPr>
            <a:picLocks noChangeAspect="1" noChangeArrowheads="1"/>
          </p:cNvPicPr>
          <p:nvPr/>
        </p:nvPicPr>
        <p:blipFill>
          <a:blip r:embed="rId3"/>
          <a:srcRect/>
          <a:stretch>
            <a:fillRect/>
          </a:stretch>
        </p:blipFill>
        <p:spPr bwMode="auto">
          <a:xfrm>
            <a:off x="1752600" y="533400"/>
            <a:ext cx="5328103" cy="5888956"/>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special economic zone</a:t>
            </a:r>
            <a:r>
              <a:rPr lang="en-US" dirty="0" smtClean="0"/>
              <a:t> (</a:t>
            </a:r>
            <a:r>
              <a:rPr lang="en-US" b="1" dirty="0" smtClean="0"/>
              <a:t>SEZ</a:t>
            </a:r>
            <a:r>
              <a:rPr lang="en-US" dirty="0" smtClean="0"/>
              <a:t>)</a:t>
            </a:r>
            <a:endParaRPr lang="en-US" dirty="0"/>
          </a:p>
        </p:txBody>
      </p:sp>
      <p:sp>
        <p:nvSpPr>
          <p:cNvPr id="3" name="Content Placeholder 2"/>
          <p:cNvSpPr>
            <a:spLocks noGrp="1"/>
          </p:cNvSpPr>
          <p:nvPr>
            <p:ph idx="1"/>
          </p:nvPr>
        </p:nvSpPr>
        <p:spPr>
          <a:xfrm>
            <a:off x="304800" y="1219200"/>
            <a:ext cx="8534400" cy="5486400"/>
          </a:xfrm>
        </p:spPr>
        <p:txBody>
          <a:bodyPr>
            <a:normAutofit fontScale="40000" lnSpcReduction="20000"/>
          </a:bodyPr>
          <a:lstStyle/>
          <a:p>
            <a:r>
              <a:rPr lang="en-US" sz="5100" dirty="0" smtClean="0"/>
              <a:t>The term </a:t>
            </a:r>
            <a:r>
              <a:rPr lang="en-US" sz="5100" b="1" dirty="0" smtClean="0"/>
              <a:t>special economic zone</a:t>
            </a:r>
            <a:r>
              <a:rPr lang="en-US" sz="5100" dirty="0" smtClean="0"/>
              <a:t> (</a:t>
            </a:r>
            <a:r>
              <a:rPr lang="en-US" sz="5100" b="1" dirty="0" smtClean="0"/>
              <a:t>SEZ</a:t>
            </a:r>
            <a:r>
              <a:rPr lang="en-US" sz="5100" dirty="0" smtClean="0"/>
              <a:t>) is commonly used as a generic term to refer to any modern economic zone. In these zones business and trades laws differ from the rest of the country. </a:t>
            </a:r>
          </a:p>
          <a:p>
            <a:r>
              <a:rPr lang="en-US" sz="5100" dirty="0" smtClean="0"/>
              <a:t>Broadly, SEZs are located within a country's national borders. </a:t>
            </a:r>
          </a:p>
          <a:p>
            <a:r>
              <a:rPr lang="en-US" sz="5100" dirty="0" smtClean="0"/>
              <a:t>The aims of the zones include: increased trade, increased investment, job creation and effective administration. </a:t>
            </a:r>
          </a:p>
          <a:p>
            <a:r>
              <a:rPr lang="en-US" sz="5100" dirty="0" smtClean="0"/>
              <a:t>To encourage businesses to set up in the zone liberal policies are introduced. </a:t>
            </a:r>
          </a:p>
          <a:p>
            <a:r>
              <a:rPr lang="en-US" sz="5100" dirty="0" smtClean="0"/>
              <a:t>There policies typically regard investing, </a:t>
            </a:r>
            <a:r>
              <a:rPr lang="en-US" sz="5100" dirty="0" smtClean="0">
                <a:hlinkClick r:id="rId2" action="ppaction://hlinkfile" tooltip="Taxation"/>
              </a:rPr>
              <a:t>taxation</a:t>
            </a:r>
            <a:r>
              <a:rPr lang="en-US" sz="5100" dirty="0" smtClean="0"/>
              <a:t>, trading, quotas, </a:t>
            </a:r>
            <a:r>
              <a:rPr lang="en-US" sz="5100" dirty="0" smtClean="0">
                <a:hlinkClick r:id="rId3" action="ppaction://hlinkfile" tooltip="Customs"/>
              </a:rPr>
              <a:t>customs</a:t>
            </a:r>
            <a:r>
              <a:rPr lang="en-US" sz="5100" dirty="0" smtClean="0"/>
              <a:t> and </a:t>
            </a:r>
            <a:r>
              <a:rPr lang="en-US" sz="5100" dirty="0" smtClean="0">
                <a:hlinkClick r:id="rId4" action="ppaction://hlinkfile" tooltip="Labour regulations"/>
              </a:rPr>
              <a:t>labor regulations</a:t>
            </a:r>
            <a:r>
              <a:rPr lang="en-US" sz="5100" dirty="0" smtClean="0"/>
              <a:t>. Additionally, companies may be offered </a:t>
            </a:r>
            <a:r>
              <a:rPr lang="en-US" sz="5100" dirty="0" smtClean="0">
                <a:hlinkClick r:id="rId5" action="ppaction://hlinkfile" tooltip="Tax holiday"/>
              </a:rPr>
              <a:t>tax holidays</a:t>
            </a:r>
            <a:r>
              <a:rPr lang="en-US" sz="5100" dirty="0" smtClean="0"/>
              <a:t>.</a:t>
            </a:r>
          </a:p>
          <a:p>
            <a:r>
              <a:rPr lang="en-US" sz="5100" dirty="0" smtClean="0"/>
              <a:t>The creation of special economic zones by the host country may be motivated by the desire to attract </a:t>
            </a:r>
            <a:r>
              <a:rPr lang="en-US" sz="5100" dirty="0" smtClean="0">
                <a:hlinkClick r:id="rId6" action="ppaction://hlinkfile" tooltip="Foreign direct investment"/>
              </a:rPr>
              <a:t>foreign direct investment</a:t>
            </a:r>
            <a:r>
              <a:rPr lang="en-US" sz="5100" dirty="0" smtClean="0"/>
              <a:t> (FDI).</a:t>
            </a:r>
            <a:r>
              <a:rPr lang="en-US" sz="5100" baseline="30000" dirty="0" smtClean="0"/>
              <a:t> </a:t>
            </a:r>
          </a:p>
          <a:p>
            <a:r>
              <a:rPr lang="en-US" sz="5100" dirty="0" smtClean="0"/>
              <a:t>The benefits a company gains by being in a Special Economic Zone may mean it can produce and trade </a:t>
            </a:r>
            <a:r>
              <a:rPr lang="en-US" sz="5100" dirty="0" smtClean="0">
                <a:hlinkClick r:id="rId7" action="ppaction://hlinkfile" tooltip="Good (economics)"/>
              </a:rPr>
              <a:t>goods</a:t>
            </a:r>
            <a:r>
              <a:rPr lang="en-US" sz="5100" dirty="0" smtClean="0"/>
              <a:t> at a globally competitive price.</a:t>
            </a:r>
          </a:p>
          <a:p>
            <a:r>
              <a:rPr lang="en-US" sz="5100" dirty="0" smtClean="0"/>
              <a:t>The operating definition of an economic zone is determined individually by each country. </a:t>
            </a:r>
          </a:p>
          <a:p>
            <a:r>
              <a:rPr lang="en-US" sz="5100" dirty="0" smtClean="0"/>
              <a:t>In some countries the zones have been criticized for being little more than </a:t>
            </a:r>
            <a:r>
              <a:rPr lang="en-US" sz="5100" dirty="0" smtClean="0">
                <a:hlinkClick r:id="rId8" action="ppaction://hlinkfile" tooltip="Chinese labor camps"/>
              </a:rPr>
              <a:t>Chinese labor camps</a:t>
            </a:r>
            <a:r>
              <a:rPr lang="en-US" sz="5100" dirty="0" smtClean="0"/>
              <a:t>, where labor rights are denied for workers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228600" y="685800"/>
            <a:ext cx="8915400" cy="5943600"/>
          </a:xfrm>
        </p:spPr>
        <p:txBody>
          <a:bodyPr>
            <a:normAutofit lnSpcReduction="10000"/>
          </a:bodyPr>
          <a:lstStyle/>
          <a:p>
            <a:r>
              <a:rPr lang="en-US" dirty="0" smtClean="0">
                <a:latin typeface="+mj-lt"/>
                <a:cs typeface="Times New Roman" pitchFamily="18" charset="0"/>
              </a:rPr>
              <a:t>Export processing zones (EPZs) are areas within developing countries that offer incentives and a barrier-free environment to promote economic growth by attracting foreign investment for export-oriented production. </a:t>
            </a:r>
          </a:p>
          <a:p>
            <a:r>
              <a:rPr lang="en-US" dirty="0" smtClean="0">
                <a:latin typeface="+mj-lt"/>
                <a:cs typeface="Times New Roman" pitchFamily="18" charset="0"/>
              </a:rPr>
              <a:t>The number of zones internationally, countries hosting EPZs, and firms operating in them, and the business volume they handle, are all growing rapidly, suggesting their importance. Yet, business research on EPZs is virtually nonexistent, leading to poor understanding of their role in international marketing. </a:t>
            </a:r>
            <a:endParaRPr lang="en-US" dirty="0">
              <a:latin typeface="+mj-lt"/>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India was one of the first in Asia to recognize the effectiveness of the Export Processing Zone (EPZ) model in promoting exports, with Asia's first EPZ set up in Kandla in 1965. </a:t>
            </a:r>
          </a:p>
          <a:p>
            <a:r>
              <a:rPr lang="en-US" dirty="0" smtClean="0"/>
              <a:t>With a view to overcome the shortcomings experienced on account of the multiplicity of controls and clearances; absence of world-class infrastructure, and an unstable fiscal regime and with a view to attract larger foreign investments in India, the Special Economic Zones (SEZs) Policy was announced in April 2000.</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main objectives of the SEZ Act are:</a:t>
            </a:r>
            <a:br>
              <a:rPr lang="en-US" dirty="0" smtClean="0"/>
            </a:br>
            <a:endParaRPr lang="en-US" dirty="0"/>
          </a:p>
        </p:txBody>
      </p:sp>
      <p:sp>
        <p:nvSpPr>
          <p:cNvPr id="3" name="Content Placeholder 2"/>
          <p:cNvSpPr>
            <a:spLocks noGrp="1"/>
          </p:cNvSpPr>
          <p:nvPr>
            <p:ph idx="1"/>
          </p:nvPr>
        </p:nvSpPr>
        <p:spPr>
          <a:xfrm>
            <a:off x="457200" y="1295400"/>
            <a:ext cx="8229600" cy="5181600"/>
          </a:xfrm>
        </p:spPr>
        <p:txBody>
          <a:bodyPr/>
          <a:lstStyle/>
          <a:p>
            <a:pPr>
              <a:buNone/>
            </a:pPr>
            <a:r>
              <a:rPr lang="en-US" dirty="0" smtClean="0"/>
              <a:t>	(a) generation of additional economic activity </a:t>
            </a:r>
            <a:br>
              <a:rPr lang="en-US" dirty="0" smtClean="0"/>
            </a:br>
            <a:r>
              <a:rPr lang="en-US" dirty="0" smtClean="0"/>
              <a:t>(b) promotion of exports of goods and </a:t>
            </a:r>
          </a:p>
          <a:p>
            <a:pPr>
              <a:buNone/>
            </a:pPr>
            <a:r>
              <a:rPr lang="en-US" dirty="0" smtClean="0"/>
              <a:t>          services; </a:t>
            </a:r>
            <a:br>
              <a:rPr lang="en-US" dirty="0" smtClean="0"/>
            </a:br>
            <a:r>
              <a:rPr lang="en-US" dirty="0" smtClean="0"/>
              <a:t>(c) promotion of investment from domestic </a:t>
            </a:r>
          </a:p>
          <a:p>
            <a:pPr>
              <a:buNone/>
            </a:pPr>
            <a:r>
              <a:rPr lang="en-US" dirty="0" smtClean="0"/>
              <a:t>         and foreign sources; </a:t>
            </a:r>
            <a:br>
              <a:rPr lang="en-US" dirty="0" smtClean="0"/>
            </a:br>
            <a:r>
              <a:rPr lang="en-US" dirty="0" smtClean="0"/>
              <a:t>(d) creation of employment opportunities; </a:t>
            </a:r>
            <a:br>
              <a:rPr lang="en-US" dirty="0" smtClean="0"/>
            </a:br>
            <a:r>
              <a:rPr lang="en-US" dirty="0" smtClean="0"/>
              <a:t>(e) development of infrastructure facilities;</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304800" y="0"/>
            <a:ext cx="8839200" cy="6858000"/>
          </a:xfrm>
        </p:spPr>
        <p:txBody>
          <a:bodyPr>
            <a:normAutofit fontScale="70000" lnSpcReduction="20000"/>
          </a:bodyPr>
          <a:lstStyle/>
          <a:p>
            <a:endParaRPr lang="en-US" dirty="0" smtClean="0"/>
          </a:p>
          <a:p>
            <a:r>
              <a:rPr lang="en-US" sz="3400" dirty="0" smtClean="0"/>
              <a:t>It is expected that this will trigger a large flow of foreign and domestic investment in SEZs, in infrastructure and productive capacity, leading to generation of additional economic activity and creation of employment opportunities.</a:t>
            </a:r>
            <a:br>
              <a:rPr lang="en-US" sz="3400" dirty="0" smtClean="0"/>
            </a:br>
            <a:endParaRPr lang="en-US" sz="3400" dirty="0" smtClean="0"/>
          </a:p>
          <a:p>
            <a:r>
              <a:rPr lang="en-US" sz="3400" dirty="0" smtClean="0"/>
              <a:t>The SEZ Act 2005 envisages key role for the State Governments in Export Promotion and creation of related infrastructure. </a:t>
            </a:r>
          </a:p>
          <a:p>
            <a:r>
              <a:rPr lang="en-US" sz="3400" dirty="0" smtClean="0"/>
              <a:t>A Single Window SEZ approval mechanism has been provided through a 19 member inter-ministerial SEZ Board of Approval (</a:t>
            </a:r>
            <a:r>
              <a:rPr lang="en-US" sz="3400" dirty="0" err="1" smtClean="0"/>
              <a:t>BoA</a:t>
            </a:r>
            <a:r>
              <a:rPr lang="en-US" sz="3400" dirty="0" smtClean="0"/>
              <a:t>). </a:t>
            </a:r>
          </a:p>
          <a:p>
            <a:r>
              <a:rPr lang="en-US" sz="3400" dirty="0" smtClean="0"/>
              <a:t>The applications duly recommended by the respective State Governments/UT Administration are considered by this </a:t>
            </a:r>
            <a:r>
              <a:rPr lang="en-US" sz="3400" dirty="0" err="1" smtClean="0"/>
              <a:t>BoA</a:t>
            </a:r>
            <a:r>
              <a:rPr lang="en-US" sz="3400" dirty="0" smtClean="0"/>
              <a:t> periodically. All decisions of the Board of approvals are with consensus.</a:t>
            </a:r>
            <a:br>
              <a:rPr lang="en-US" sz="3400" dirty="0" smtClean="0"/>
            </a:br>
            <a:endParaRPr lang="en-US" sz="3400" dirty="0" smtClean="0"/>
          </a:p>
          <a:p>
            <a:r>
              <a:rPr lang="en-US" sz="3400" dirty="0" smtClean="0"/>
              <a:t>The SEZ Rules provide for different minimum land requirement for different class of SEZs. Every SEZ is divided into a processing area where alone the SEZ units would come up and the non-processing area where the supporting infrastructure is to be created.</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304800"/>
            <a:ext cx="8610600" cy="6324600"/>
          </a:xfrm>
        </p:spPr>
        <p:txBody>
          <a:bodyPr>
            <a:normAutofit/>
          </a:bodyPr>
          <a:lstStyle/>
          <a:p>
            <a:r>
              <a:rPr lang="en-US" dirty="0" smtClean="0"/>
              <a:t>An outward oriented or outward strategy is one in which trade and industrial policies do not discriminate between production for the domestic market and exports, nor between purchase of domestic goods and foreign goods. </a:t>
            </a:r>
          </a:p>
          <a:p>
            <a:r>
              <a:rPr lang="en-US" dirty="0" smtClean="0"/>
              <a:t>An inward oriented or inward looking strategy is characterized by the bias of the trade and industrial policies in favor of domestic production and against foreign trade.</a:t>
            </a:r>
          </a:p>
          <a:p>
            <a:r>
              <a:rPr lang="en-US" dirty="0" smtClean="0"/>
              <a:t> As import substitution is the key element of the inward oriented strategy, it is often described as the import substitution industrialization strategy.</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Special Economic Zone can include</a:t>
            </a:r>
            <a:br>
              <a:rPr lang="en-US" dirty="0" smtClean="0"/>
            </a:br>
            <a:endParaRPr lang="en-US" dirty="0"/>
          </a:p>
        </p:txBody>
      </p:sp>
      <p:sp>
        <p:nvSpPr>
          <p:cNvPr id="3" name="Content Placeholder 2"/>
          <p:cNvSpPr>
            <a:spLocks noGrp="1"/>
          </p:cNvSpPr>
          <p:nvPr>
            <p:ph idx="1"/>
          </p:nvPr>
        </p:nvSpPr>
        <p:spPr/>
        <p:txBody>
          <a:bodyPr/>
          <a:lstStyle/>
          <a:p>
            <a:r>
              <a:rPr lang="en-US" dirty="0" smtClean="0">
                <a:solidFill>
                  <a:schemeClr val="tx1">
                    <a:lumMod val="65000"/>
                    <a:lumOff val="35000"/>
                  </a:schemeClr>
                </a:solidFill>
                <a:hlinkClick r:id="rId2" action="ppaction://hlinkfile" tooltip="Free trade zones"/>
              </a:rPr>
              <a:t>Free trade zones</a:t>
            </a:r>
            <a:r>
              <a:rPr lang="en-US" dirty="0" smtClean="0">
                <a:solidFill>
                  <a:schemeClr val="tx1">
                    <a:lumMod val="65000"/>
                    <a:lumOff val="35000"/>
                  </a:schemeClr>
                </a:solidFill>
              </a:rPr>
              <a:t> </a:t>
            </a:r>
            <a:r>
              <a:rPr lang="en-US" dirty="0" smtClean="0"/>
              <a:t>(FTZ),</a:t>
            </a:r>
          </a:p>
          <a:p>
            <a:r>
              <a:rPr lang="en-US" dirty="0" smtClean="0"/>
              <a:t>export processing zones (EPZ),</a:t>
            </a:r>
          </a:p>
          <a:p>
            <a:r>
              <a:rPr lang="en-US" dirty="0" smtClean="0"/>
              <a:t>free Zones/ </a:t>
            </a:r>
            <a:r>
              <a:rPr lang="en-US" dirty="0" smtClean="0">
                <a:hlinkClick r:id="rId3" action="ppaction://hlinkfile" tooltip="Free economic zone"/>
              </a:rPr>
              <a:t>free economic zones</a:t>
            </a:r>
            <a:r>
              <a:rPr lang="en-US" dirty="0" smtClean="0"/>
              <a:t> (FZ/ FEZ),</a:t>
            </a:r>
          </a:p>
          <a:p>
            <a:r>
              <a:rPr lang="en-US" dirty="0" smtClean="0">
                <a:hlinkClick r:id="rId4" action="ppaction://hlinkfile" tooltip="Industrial park"/>
              </a:rPr>
              <a:t>industrial parks</a:t>
            </a:r>
            <a:r>
              <a:rPr lang="en-US" dirty="0" smtClean="0"/>
              <a:t>/ industrial estates (IE),</a:t>
            </a:r>
          </a:p>
          <a:p>
            <a:r>
              <a:rPr lang="en-US" dirty="0" smtClean="0">
                <a:hlinkClick r:id="rId5" action="ppaction://hlinkfile" tooltip="Free port"/>
              </a:rPr>
              <a:t>free ports</a:t>
            </a:r>
            <a:r>
              <a:rPr lang="en-US" dirty="0" smtClean="0"/>
              <a:t>,</a:t>
            </a:r>
          </a:p>
          <a:p>
            <a:r>
              <a:rPr lang="en-US" dirty="0" smtClean="0">
                <a:hlinkClick r:id="rId6" action="ppaction://hlinkfile" tooltip="Bonded logistics park"/>
              </a:rPr>
              <a:t>bonded logistics parks</a:t>
            </a:r>
            <a:r>
              <a:rPr lang="en-US" dirty="0" smtClean="0"/>
              <a:t> (BLP),</a:t>
            </a:r>
          </a:p>
          <a:p>
            <a:r>
              <a:rPr lang="en-US" dirty="0" smtClean="0">
                <a:hlinkClick r:id="rId7" action="ppaction://hlinkfile" tooltip="Urban enterprise zone"/>
              </a:rPr>
              <a:t>urban enterprise zones</a:t>
            </a:r>
            <a:r>
              <a:rPr lang="en-US" dirty="0" smtClean="0"/>
              <a:t>.</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SEZ Rules provide for:</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 Simplified procedures for development, operation, and maintenance of the Special Economic Zones and for setting up units and conducting business in SEZs; </a:t>
            </a:r>
          </a:p>
          <a:p>
            <a:r>
              <a:rPr lang="en-US" dirty="0" smtClean="0"/>
              <a:t>Single window clearance for setting up of an SEZ; </a:t>
            </a:r>
          </a:p>
          <a:p>
            <a:r>
              <a:rPr lang="en-US" dirty="0" smtClean="0"/>
              <a:t>Single window clearance for setting up a unit in a Special Economic Zone; </a:t>
            </a:r>
          </a:p>
          <a:p>
            <a:r>
              <a:rPr lang="en-US" dirty="0" smtClean="0"/>
              <a:t>Single Window clearance on matters relating to Central as well as State Governments; </a:t>
            </a:r>
          </a:p>
          <a:p>
            <a:r>
              <a:rPr lang="en-US" dirty="0" smtClean="0"/>
              <a:t>Simplified compliance procedures and documentation with an emphasis on self certification</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Incentives and facilities offered to the SEZs </a:t>
            </a:r>
            <a:endParaRPr lang="en-US" dirty="0"/>
          </a:p>
        </p:txBody>
      </p:sp>
      <p:sp>
        <p:nvSpPr>
          <p:cNvPr id="3" name="Content Placeholder 2"/>
          <p:cNvSpPr>
            <a:spLocks noGrp="1"/>
          </p:cNvSpPr>
          <p:nvPr>
            <p:ph idx="1"/>
          </p:nvPr>
        </p:nvSpPr>
        <p:spPr>
          <a:xfrm>
            <a:off x="457200" y="1219200"/>
            <a:ext cx="8229600" cy="4906963"/>
          </a:xfrm>
        </p:spPr>
        <p:txBody>
          <a:bodyPr>
            <a:normAutofit fontScale="85000" lnSpcReduction="10000"/>
          </a:bodyPr>
          <a:lstStyle/>
          <a:p>
            <a:pPr>
              <a:buNone/>
            </a:pPr>
            <a:r>
              <a:rPr lang="en-US" b="1" dirty="0" smtClean="0"/>
              <a:t>      The incentives and facilities offered to the units in SEZs for attracting investments into the SEZs, including foreign investment include:-</a:t>
            </a:r>
            <a:r>
              <a:rPr lang="en-US" dirty="0" smtClean="0"/>
              <a:t> </a:t>
            </a:r>
          </a:p>
          <a:p>
            <a:r>
              <a:rPr lang="en-US" dirty="0" smtClean="0"/>
              <a:t>Duty free import/domestic procurement of goods for development, operation and maintenance of SEZ units </a:t>
            </a:r>
          </a:p>
          <a:p>
            <a:r>
              <a:rPr lang="en-US" dirty="0" smtClean="0"/>
              <a:t>100% Income Tax exemption on export income for SEZ units under Section 10AA of the Income Tax Act for first 5 years, 50% for next 5 years thereafter and 50% of the ploughed back export profit for next 5 years. </a:t>
            </a:r>
          </a:p>
          <a:p>
            <a:r>
              <a:rPr lang="en-US" dirty="0" smtClean="0"/>
              <a:t>Exemption from minimum alternate tax under section 115JB of the Income Tax Act. </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457200" y="990600"/>
            <a:ext cx="8229600" cy="5135563"/>
          </a:xfrm>
        </p:spPr>
        <p:txBody>
          <a:bodyPr>
            <a:normAutofit fontScale="92500"/>
          </a:bodyPr>
          <a:lstStyle/>
          <a:p>
            <a:r>
              <a:rPr lang="en-US" dirty="0" smtClean="0"/>
              <a:t>External commercial borrowing by SEZ units up to US $ 500 million in a year without any maturity restriction through recognized banking channels. </a:t>
            </a:r>
          </a:p>
          <a:p>
            <a:r>
              <a:rPr lang="en-US" dirty="0" smtClean="0"/>
              <a:t>Exemption from Central Sales Tax. </a:t>
            </a:r>
          </a:p>
          <a:p>
            <a:r>
              <a:rPr lang="en-US" dirty="0" smtClean="0"/>
              <a:t>Exemption from Service Tax. </a:t>
            </a:r>
          </a:p>
          <a:p>
            <a:r>
              <a:rPr lang="en-US" dirty="0" smtClean="0"/>
              <a:t>Single window clearance for Central and State level approvals. </a:t>
            </a:r>
          </a:p>
          <a:p>
            <a:r>
              <a:rPr lang="en-US" dirty="0" smtClean="0"/>
              <a:t>Exemption from State sales tax and other levies as extended by the respective State Governments.   </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The major incentives and facilities available to SEZ developers include:-</a:t>
            </a:r>
            <a:r>
              <a:rPr lang="en-US" sz="3600"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1066800"/>
            <a:ext cx="8686800" cy="5638800"/>
          </a:xfrm>
        </p:spPr>
        <p:txBody>
          <a:bodyPr>
            <a:normAutofit fontScale="85000" lnSpcReduction="10000"/>
          </a:bodyPr>
          <a:lstStyle/>
          <a:p>
            <a:r>
              <a:rPr lang="en-US" dirty="0" smtClean="0"/>
              <a:t>Exemption from customs/excise duties for development of SEZs for authorized operations approved by the BOA. </a:t>
            </a:r>
          </a:p>
          <a:p>
            <a:r>
              <a:rPr lang="en-US" dirty="0" smtClean="0"/>
              <a:t>Income Tax exemption on income derived from the business of development of the SEZ in a block of 10 years in 15 years under Section 80-IAB of the Income Tax Act. </a:t>
            </a:r>
          </a:p>
          <a:p>
            <a:r>
              <a:rPr lang="en-US" dirty="0" smtClean="0"/>
              <a:t>Exemption from minimum alternate tax under Section 115 JB of the Income Tax Act. </a:t>
            </a:r>
          </a:p>
          <a:p>
            <a:r>
              <a:rPr lang="en-US" dirty="0" smtClean="0"/>
              <a:t>Exemption from dividend distribution tax under Section 115O of the Income Tax Act. </a:t>
            </a:r>
          </a:p>
          <a:p>
            <a:r>
              <a:rPr lang="en-US" dirty="0" smtClean="0"/>
              <a:t>Exemption from Central Sales Tax (CST). </a:t>
            </a:r>
          </a:p>
          <a:p>
            <a:r>
              <a:rPr lang="en-US" dirty="0" smtClean="0"/>
              <a:t>Exemption from Service Tax (Section 7, 26 and Second Schedule of the SEZ Act). </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Export Performances</a:t>
            </a:r>
            <a:endParaRPr lang="en-US" dirty="0"/>
          </a:p>
        </p:txBody>
      </p:sp>
      <p:graphicFrame>
        <p:nvGraphicFramePr>
          <p:cNvPr id="4" name="Content Placeholder 3"/>
          <p:cNvGraphicFramePr>
            <a:graphicFrameLocks noGrp="1"/>
          </p:cNvGraphicFramePr>
          <p:nvPr>
            <p:ph idx="1"/>
          </p:nvPr>
        </p:nvGraphicFramePr>
        <p:xfrm>
          <a:off x="0" y="-2"/>
          <a:ext cx="9144000" cy="7056121"/>
        </p:xfrm>
        <a:graphic>
          <a:graphicData uri="http://schemas.openxmlformats.org/drawingml/2006/table">
            <a:tbl>
              <a:tblPr firstRow="1" bandRow="1">
                <a:tableStyleId>{5C22544A-7EE6-4342-B048-85BDC9FD1C3A}</a:tableStyleId>
              </a:tblPr>
              <a:tblGrid>
                <a:gridCol w="2286000"/>
                <a:gridCol w="2286000"/>
                <a:gridCol w="2286000"/>
                <a:gridCol w="2286000"/>
              </a:tblGrid>
              <a:tr h="6766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latin typeface="+mn-lt"/>
                          <a:ea typeface="+mn-ea"/>
                          <a:cs typeface="+mn-cs"/>
                        </a:rPr>
                        <a:t>Years</a:t>
                      </a:r>
                      <a:endParaRPr lang="en-US" dirty="0" smtClean="0"/>
                    </a:p>
                    <a:p>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latin typeface="+mn-lt"/>
                          <a:ea typeface="+mn-ea"/>
                          <a:cs typeface="+mn-cs"/>
                        </a:rPr>
                        <a:t>Exports</a:t>
                      </a:r>
                      <a:endParaRPr lang="en-US" dirty="0" smtClean="0"/>
                    </a:p>
                    <a:p>
                      <a:endParaRPr lang="en-US" dirty="0"/>
                    </a:p>
                  </a:txBody>
                  <a:tcPr/>
                </a:tc>
                <a:tc>
                  <a:txBody>
                    <a:bodyPr/>
                    <a:lstStyle/>
                    <a:p>
                      <a:endParaRPr lang="en-US"/>
                    </a:p>
                  </a:txBody>
                  <a:tcPr/>
                </a:tc>
              </a:tr>
              <a:tr h="869932">
                <a:tc>
                  <a:txBody>
                    <a:bodyPr/>
                    <a:lstStyle/>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dk1"/>
                          </a:solidFill>
                          <a:latin typeface="+mn-lt"/>
                          <a:ea typeface="+mn-ea"/>
                          <a:cs typeface="+mn-cs"/>
                        </a:rPr>
                        <a:t>Value in Rs. Crores</a:t>
                      </a:r>
                      <a:endParaRPr lang="en-US" sz="1600" dirty="0" smtClean="0"/>
                    </a:p>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dk1"/>
                          </a:solidFill>
                          <a:latin typeface="+mn-lt"/>
                          <a:ea typeface="+mn-ea"/>
                          <a:cs typeface="+mn-cs"/>
                        </a:rPr>
                        <a:t>Billion USD</a:t>
                      </a:r>
                      <a:endParaRPr lang="en-US" sz="1600" dirty="0" smtClean="0"/>
                    </a:p>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dk1"/>
                          </a:solidFill>
                          <a:latin typeface="+mn-lt"/>
                          <a:ea typeface="+mn-ea"/>
                          <a:cs typeface="+mn-cs"/>
                        </a:rPr>
                        <a:t>Growth over previous year</a:t>
                      </a:r>
                      <a:endParaRPr lang="en-US" sz="1600" dirty="0" smtClean="0"/>
                    </a:p>
                    <a:p>
                      <a:endParaRPr lang="en-US" sz="1600" dirty="0"/>
                    </a:p>
                  </a:txBody>
                  <a:tcPr/>
                </a:tc>
              </a:tr>
              <a:tr h="6121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2005-2006</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22,840</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5.08</a:t>
                      </a:r>
                      <a:endParaRPr lang="en-US" sz="1600" dirty="0" smtClean="0"/>
                    </a:p>
                    <a:p>
                      <a:pPr algn="ctr"/>
                      <a:endParaRPr lang="en-US" sz="1600" dirty="0"/>
                    </a:p>
                  </a:txBody>
                  <a:tcPr/>
                </a:tc>
                <a:tc>
                  <a:txBody>
                    <a:bodyPr/>
                    <a:lstStyle/>
                    <a:p>
                      <a:pPr algn="ctr"/>
                      <a:r>
                        <a:rPr lang="en-US" sz="1600" dirty="0" smtClean="0"/>
                        <a:t>-</a:t>
                      </a:r>
                      <a:endParaRPr lang="en-US" sz="1600" dirty="0"/>
                    </a:p>
                  </a:txBody>
                  <a:tcPr/>
                </a:tc>
              </a:tr>
              <a:tr h="6121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2006-2007</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34,615</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7.69 </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52%</a:t>
                      </a:r>
                      <a:endParaRPr lang="en-US" sz="1600" dirty="0" smtClean="0"/>
                    </a:p>
                    <a:p>
                      <a:pPr algn="ctr"/>
                      <a:endParaRPr lang="en-US" sz="1600" dirty="0"/>
                    </a:p>
                  </a:txBody>
                  <a:tcPr/>
                </a:tc>
              </a:tr>
              <a:tr h="6121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2007-2008</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66,638</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14.81 </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93%</a:t>
                      </a:r>
                      <a:endParaRPr lang="en-US" sz="1600" dirty="0" smtClean="0"/>
                    </a:p>
                    <a:p>
                      <a:pPr algn="ctr"/>
                      <a:endParaRPr lang="en-US" sz="1600" dirty="0"/>
                    </a:p>
                  </a:txBody>
                  <a:tcPr/>
                </a:tc>
              </a:tr>
              <a:tr h="6121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2008-2009</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99,689</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22.15 </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50%</a:t>
                      </a:r>
                      <a:endParaRPr lang="en-US" sz="1600" dirty="0" smtClean="0"/>
                    </a:p>
                    <a:p>
                      <a:pPr algn="ctr"/>
                      <a:endParaRPr lang="en-US" sz="1600" dirty="0"/>
                    </a:p>
                  </a:txBody>
                  <a:tcPr/>
                </a:tc>
              </a:tr>
              <a:tr h="6121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2009-2010</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2,20,711</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49.05 </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121%</a:t>
                      </a:r>
                      <a:endParaRPr lang="en-US" sz="1600" dirty="0" smtClean="0"/>
                    </a:p>
                    <a:p>
                      <a:pPr algn="ctr"/>
                      <a:endParaRPr lang="en-US" sz="1600" dirty="0"/>
                    </a:p>
                  </a:txBody>
                  <a:tcPr/>
                </a:tc>
              </a:tr>
              <a:tr h="6121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2010-2011</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3,15,868</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70.19 </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43.11%</a:t>
                      </a:r>
                      <a:endParaRPr lang="en-US" sz="1600" dirty="0" smtClean="0"/>
                    </a:p>
                    <a:p>
                      <a:pPr algn="ctr"/>
                      <a:endParaRPr lang="en-US" sz="1600" dirty="0"/>
                    </a:p>
                  </a:txBody>
                  <a:tcPr/>
                </a:tc>
              </a:tr>
              <a:tr h="6121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2011-2012</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3,64,478</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81.00 </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15.39%</a:t>
                      </a:r>
                      <a:endParaRPr lang="en-US" sz="1400" dirty="0" smtClean="0"/>
                    </a:p>
                    <a:p>
                      <a:pPr algn="ctr"/>
                      <a:endParaRPr lang="en-US" sz="1600" dirty="0"/>
                    </a:p>
                  </a:txBody>
                  <a:tcPr/>
                </a:tc>
              </a:tr>
              <a:tr h="6121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2012-2013</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4,76,159</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88.18 </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31% </a:t>
                      </a:r>
                      <a:endParaRPr lang="en-US" sz="1600" dirty="0" smtClean="0"/>
                    </a:p>
                    <a:p>
                      <a:pPr algn="ctr"/>
                      <a:endParaRPr lang="en-US" sz="1600" dirty="0"/>
                    </a:p>
                  </a:txBody>
                  <a:tcPr/>
                </a:tc>
              </a:tr>
              <a:tr h="6121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2013-2014</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4,94,077 </a:t>
                      </a:r>
                      <a:endParaRPr lang="en-US" sz="1600" dirty="0" smtClean="0"/>
                    </a:p>
                    <a:p>
                      <a:pPr algn="ct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82.35 </a:t>
                      </a:r>
                      <a:endParaRPr lang="en-US" sz="1600" dirty="0" smtClean="0"/>
                    </a:p>
                    <a:p>
                      <a:pPr algn="ctr"/>
                      <a:endParaRPr lang="en-US" sz="1600" dirty="0"/>
                    </a:p>
                  </a:txBody>
                  <a:tcPr/>
                </a:tc>
                <a:tc>
                  <a:txBody>
                    <a:bodyPr/>
                    <a:lstStyle/>
                    <a:p>
                      <a:pPr algn="ctr"/>
                      <a:r>
                        <a:rPr lang="en-US" sz="1600" dirty="0" smtClean="0"/>
                        <a:t>4%</a:t>
                      </a:r>
                      <a:endParaRPr lang="en-US" sz="16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Trade Strategy of India</a:t>
            </a:r>
            <a:br>
              <a:rPr lang="en-US" dirty="0" smtClean="0"/>
            </a:br>
            <a:endParaRPr lang="en-US" dirty="0"/>
          </a:p>
        </p:txBody>
      </p:sp>
      <p:sp>
        <p:nvSpPr>
          <p:cNvPr id="3" name="Content Placeholder 2"/>
          <p:cNvSpPr>
            <a:spLocks noGrp="1"/>
          </p:cNvSpPr>
          <p:nvPr>
            <p:ph idx="1"/>
          </p:nvPr>
        </p:nvSpPr>
        <p:spPr>
          <a:xfrm>
            <a:off x="228600" y="685800"/>
            <a:ext cx="8686800" cy="5867400"/>
          </a:xfrm>
        </p:spPr>
        <p:txBody>
          <a:bodyPr>
            <a:normAutofit/>
          </a:bodyPr>
          <a:lstStyle/>
          <a:p>
            <a:r>
              <a:rPr lang="en-US" dirty="0" smtClean="0"/>
              <a:t>In the four decades since the commencement of planned development in 1951, India followed a strong inward-oriented policy. </a:t>
            </a:r>
          </a:p>
          <a:p>
            <a:r>
              <a:rPr lang="en-US" dirty="0" smtClean="0"/>
              <a:t>The inward-oriented strategy has had very adverse effects on India’s export performance and economic development</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Elements of Trade Policy and Strategy Pursued in India</a:t>
            </a:r>
            <a:br>
              <a:rPr lang="en-US" b="1" dirty="0" smtClean="0"/>
            </a:br>
            <a:endParaRPr lang="en-US" dirty="0"/>
          </a:p>
        </p:txBody>
      </p:sp>
      <p:sp>
        <p:nvSpPr>
          <p:cNvPr id="3" name="Content Placeholder 2"/>
          <p:cNvSpPr>
            <a:spLocks noGrp="1"/>
          </p:cNvSpPr>
          <p:nvPr>
            <p:ph idx="1"/>
          </p:nvPr>
        </p:nvSpPr>
        <p:spPr/>
        <p:txBody>
          <a:bodyPr/>
          <a:lstStyle/>
          <a:p>
            <a:pPr>
              <a:buNone/>
            </a:pPr>
            <a:r>
              <a:rPr lang="en-US" i="1" dirty="0" smtClean="0"/>
              <a:t>Two Important Elements of Trade Policy and Strategy pursued in India have been: </a:t>
            </a:r>
          </a:p>
          <a:p>
            <a:r>
              <a:rPr lang="en-US" i="1" dirty="0" smtClean="0"/>
              <a:t>(</a:t>
            </a:r>
            <a:r>
              <a:rPr lang="en-US" i="1" dirty="0" err="1" smtClean="0"/>
              <a:t>i</a:t>
            </a:r>
            <a:r>
              <a:rPr lang="en-US" i="1" dirty="0" smtClean="0"/>
              <a:t>) import substitution, and </a:t>
            </a:r>
          </a:p>
          <a:p>
            <a:r>
              <a:rPr lang="en-US" i="1" dirty="0" smtClean="0"/>
              <a:t>(ii) export promotion.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fontScale="85000" lnSpcReduction="10000"/>
          </a:bodyPr>
          <a:lstStyle/>
          <a:p>
            <a:pPr fontAlgn="base"/>
            <a:r>
              <a:rPr lang="en-US" dirty="0" smtClean="0"/>
              <a:t>The trade strategy of nation has impact not only on the volume and composition of foreign trade, but also on the pattern of investment and direction of development, entrepreneurial and business </a:t>
            </a:r>
            <a:r>
              <a:rPr lang="en-US" dirty="0" err="1" smtClean="0"/>
              <a:t>behaviour</a:t>
            </a:r>
            <a:r>
              <a:rPr lang="en-US" dirty="0" smtClean="0"/>
              <a:t>, consumption pattern, etc. Since the commencement of planned development, India followed a strong inward-oriented policy.</a:t>
            </a:r>
          </a:p>
          <a:p>
            <a:pPr fontAlgn="base">
              <a:buNone/>
            </a:pPr>
            <a:r>
              <a:rPr lang="en-US" b="1" dirty="0" smtClean="0"/>
              <a:t>Import Substitution:</a:t>
            </a:r>
          </a:p>
          <a:p>
            <a:pPr fontAlgn="base"/>
            <a:r>
              <a:rPr lang="en-US" dirty="0" smtClean="0"/>
              <a:t>Import substitution </a:t>
            </a:r>
            <a:r>
              <a:rPr lang="en-US" dirty="0" err="1" smtClean="0"/>
              <a:t>industrialisation</a:t>
            </a:r>
            <a:r>
              <a:rPr lang="en-US" dirty="0" smtClean="0"/>
              <a:t> (ISI) is a trade and economic policy that advocates replacing foreign imports, with domestic production. ISI is based on the premise that a country should attempt to reduce its foreign dependency through the local production of </a:t>
            </a:r>
            <a:r>
              <a:rPr lang="en-US" dirty="0" err="1" smtClean="0"/>
              <a:t>industrialised</a:t>
            </a:r>
            <a:r>
              <a:rPr lang="en-US" dirty="0" smtClean="0"/>
              <a:t> products.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477000"/>
          </a:xfrm>
        </p:spPr>
        <p:txBody>
          <a:bodyPr>
            <a:normAutofit fontScale="77500" lnSpcReduction="20000"/>
          </a:bodyPr>
          <a:lstStyle/>
          <a:p>
            <a:pPr fontAlgn="base"/>
            <a:r>
              <a:rPr lang="en-US" dirty="0" smtClean="0"/>
              <a:t>Import substitution implies indigenous production of raw materials, intermediate goods and final consumer and capital goods. Import substitution was the major plank of India’s foreign trade policy during the early-years of economic planning.</a:t>
            </a:r>
          </a:p>
          <a:p>
            <a:pPr fontAlgn="base"/>
            <a:r>
              <a:rPr lang="en-US" dirty="0" smtClean="0"/>
              <a:t>Later, however, it was </a:t>
            </a:r>
            <a:r>
              <a:rPr lang="en-US" dirty="0" err="1" smtClean="0"/>
              <a:t>realised</a:t>
            </a:r>
            <a:r>
              <a:rPr lang="en-US" dirty="0" smtClean="0"/>
              <a:t> that large imports of capital goods and equipment would help the country build up domestic production capacity and help meet the domestic requirements. The presumption was in-built in the </a:t>
            </a:r>
            <a:r>
              <a:rPr lang="en-US" dirty="0" err="1" smtClean="0"/>
              <a:t>Mahalanobis</a:t>
            </a:r>
            <a:r>
              <a:rPr lang="en-US" dirty="0" smtClean="0"/>
              <a:t> strategy of heavy- industry-led growth. A further assumption of the strategy was that once the production capacity within the country was built up, it would be possible to give up imports to a large extent.</a:t>
            </a:r>
          </a:p>
          <a:p>
            <a:pPr fontAlgn="base"/>
            <a:r>
              <a:rPr lang="en-US" dirty="0" smtClean="0"/>
              <a:t>The progress of import substitution in the country was quite satisfactory. For instance, in the sphere of consumer goods we acquired the capacity to produce exportable surplus in which we are competing effectively in the international markets. Likewise, indigenous production of capital goods also expanded fast with the country gradually becoming self-sufficient in their production too.</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Foreign Trade Policy</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smtClean="0"/>
              <a:t>All export and import-related activities are governed by the Foreign Trade Policy (FTP), which is aimed at enhancing the country's exports and use trade expansion as an effective instrument of economic growth and employment generation.</a:t>
            </a:r>
          </a:p>
          <a:p>
            <a:r>
              <a:rPr lang="en-US" dirty="0" smtClean="0"/>
              <a:t>The Department of Commerce has announced increased support for export of various products and included some additional items under the Merchandise Exports from India Scheme (MEIS) in order to help exporters to overcome the challenges faced by them.</a:t>
            </a:r>
          </a:p>
          <a:p>
            <a:r>
              <a:rPr lang="en-US" dirty="0" smtClean="0"/>
              <a:t>The Central Board of Excise and Customs (CBEC) has developed an 'integrated declaration' process leading to the creation of a single window which will provide the importers and exporters a single point interface for customs clearance of import and export goods.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0"/>
            <a:ext cx="8229600" cy="6629400"/>
          </a:xfrm>
        </p:spPr>
        <p:txBody>
          <a:bodyPr>
            <a:normAutofit fontScale="85000" lnSpcReduction="10000"/>
          </a:bodyPr>
          <a:lstStyle/>
          <a:p>
            <a:r>
              <a:rPr lang="en-US" dirty="0" smtClean="0"/>
              <a:t>As part of the FTP strategy of market expansion, India has signed a Comprehensive Economic Partnership Agreement with South Korea which will provide enhanced market access to Indian exports. These trade agreements are in line with India’s Look East Policy. To upgrade export sector infrastructure, ‘Towns of Export Excellence’ and units located therein will be granted additional focused support and incentives.</a:t>
            </a:r>
          </a:p>
          <a:p>
            <a:r>
              <a:rPr lang="en-US" dirty="0" smtClean="0"/>
              <a:t>RBI has simplified the rules for credit to exporters, through which they can now get long-term advance from banks for up to 10 years to service their contracts. This measure will help exporters get into long-term contracts while aiding the overall export performance.</a:t>
            </a:r>
          </a:p>
          <a:p>
            <a:r>
              <a:rPr lang="en-US" dirty="0" smtClean="0"/>
              <a:t>The Government of India is expected to announce an interest subsidy scheme for exporters in order to boost exports and explore new markets.</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2637</Words>
  <Application>Microsoft Office PowerPoint</Application>
  <PresentationFormat>On-screen Show (4:3)</PresentationFormat>
  <Paragraphs>220</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Slide 1</vt:lpstr>
      <vt:lpstr>Trade Strategies</vt:lpstr>
      <vt:lpstr>Slide 3</vt:lpstr>
      <vt:lpstr>Trade Strategy of India </vt:lpstr>
      <vt:lpstr>Elements of Trade Policy and Strategy Pursued in India </vt:lpstr>
      <vt:lpstr>Slide 6</vt:lpstr>
      <vt:lpstr>Slide 7</vt:lpstr>
      <vt:lpstr>Foreign Trade Policy</vt:lpstr>
      <vt:lpstr>Slide 9</vt:lpstr>
      <vt:lpstr>Slide 10</vt:lpstr>
      <vt:lpstr>Slide 11</vt:lpstr>
      <vt:lpstr>Slide 12</vt:lpstr>
      <vt:lpstr>Export Incentive  </vt:lpstr>
      <vt:lpstr>Types of Post Export Incentives / Benefits : </vt:lpstr>
      <vt:lpstr>Slide 15</vt:lpstr>
      <vt:lpstr>Slide 16</vt:lpstr>
      <vt:lpstr>Export Processing Zones (EPZs)</vt:lpstr>
      <vt:lpstr>Slide 18</vt:lpstr>
      <vt:lpstr>Objectives of setting up of EPZs </vt:lpstr>
      <vt:lpstr>Slide 20</vt:lpstr>
      <vt:lpstr>Three-tier management system in EPZs</vt:lpstr>
      <vt:lpstr>Slide 22</vt:lpstr>
      <vt:lpstr>Prominent Indian Export Processing Zones</vt:lpstr>
      <vt:lpstr>Slide 24</vt:lpstr>
      <vt:lpstr>special economic zone (SEZ)</vt:lpstr>
      <vt:lpstr>Slide 26</vt:lpstr>
      <vt:lpstr>Slide 27</vt:lpstr>
      <vt:lpstr>The main objectives of the SEZ Act are: </vt:lpstr>
      <vt:lpstr>Slide 29</vt:lpstr>
      <vt:lpstr> Special Economic Zone can include </vt:lpstr>
      <vt:lpstr>The SEZ Rules provide for:  </vt:lpstr>
      <vt:lpstr>Incentives and facilities offered to the SEZs </vt:lpstr>
      <vt:lpstr>Slide 33</vt:lpstr>
      <vt:lpstr>The major incentives and facilities available to SEZ developers include:-  </vt:lpstr>
      <vt:lpstr>Export Performances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Deepali</dc:creator>
  <cp:lastModifiedBy>sri</cp:lastModifiedBy>
  <cp:revision>12</cp:revision>
  <dcterms:created xsi:type="dcterms:W3CDTF">2006-08-16T00:00:00Z</dcterms:created>
  <dcterms:modified xsi:type="dcterms:W3CDTF">2018-04-26T04:19:49Z</dcterms:modified>
</cp:coreProperties>
</file>