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381" r:id="rId2"/>
    <p:sldId id="256" r:id="rId3"/>
    <p:sldId id="258" r:id="rId4"/>
    <p:sldId id="257" r:id="rId5"/>
    <p:sldId id="259" r:id="rId6"/>
    <p:sldId id="270" r:id="rId7"/>
    <p:sldId id="271" r:id="rId8"/>
    <p:sldId id="273" r:id="rId9"/>
    <p:sldId id="272" r:id="rId10"/>
    <p:sldId id="276" r:id="rId11"/>
    <p:sldId id="277" r:id="rId12"/>
    <p:sldId id="278" r:id="rId13"/>
    <p:sldId id="279" r:id="rId14"/>
    <p:sldId id="288" r:id="rId15"/>
    <p:sldId id="289" r:id="rId16"/>
    <p:sldId id="290" r:id="rId17"/>
    <p:sldId id="365" r:id="rId18"/>
    <p:sldId id="366" r:id="rId19"/>
    <p:sldId id="367" r:id="rId20"/>
    <p:sldId id="299" r:id="rId21"/>
    <p:sldId id="291" r:id="rId22"/>
    <p:sldId id="300" r:id="rId23"/>
    <p:sldId id="292" r:id="rId24"/>
    <p:sldId id="293" r:id="rId25"/>
    <p:sldId id="301" r:id="rId26"/>
    <p:sldId id="295" r:id="rId27"/>
    <p:sldId id="302" r:id="rId28"/>
    <p:sldId id="296" r:id="rId29"/>
    <p:sldId id="303" r:id="rId30"/>
    <p:sldId id="297" r:id="rId31"/>
    <p:sldId id="298" r:id="rId32"/>
    <p:sldId id="304" r:id="rId33"/>
    <p:sldId id="281" r:id="rId34"/>
    <p:sldId id="280" r:id="rId35"/>
    <p:sldId id="287" r:id="rId36"/>
    <p:sldId id="286" r:id="rId37"/>
    <p:sldId id="282" r:id="rId38"/>
    <p:sldId id="283" r:id="rId39"/>
    <p:sldId id="284" r:id="rId40"/>
    <p:sldId id="275" r:id="rId41"/>
    <p:sldId id="261" r:id="rId42"/>
    <p:sldId id="262" r:id="rId43"/>
    <p:sldId id="263" r:id="rId44"/>
    <p:sldId id="264" r:id="rId45"/>
    <p:sldId id="265" r:id="rId46"/>
    <p:sldId id="266" r:id="rId47"/>
    <p:sldId id="267" r:id="rId48"/>
    <p:sldId id="268" r:id="rId49"/>
    <p:sldId id="317" r:id="rId50"/>
    <p:sldId id="338" r:id="rId51"/>
    <p:sldId id="319" r:id="rId52"/>
    <p:sldId id="320" r:id="rId53"/>
    <p:sldId id="321" r:id="rId54"/>
    <p:sldId id="322" r:id="rId55"/>
    <p:sldId id="323" r:id="rId56"/>
    <p:sldId id="375" r:id="rId57"/>
    <p:sldId id="324" r:id="rId58"/>
    <p:sldId id="326" r:id="rId59"/>
    <p:sldId id="325" r:id="rId60"/>
    <p:sldId id="327" r:id="rId61"/>
    <p:sldId id="374" r:id="rId62"/>
    <p:sldId id="328" r:id="rId63"/>
    <p:sldId id="329" r:id="rId64"/>
    <p:sldId id="380" r:id="rId65"/>
    <p:sldId id="330" r:id="rId66"/>
    <p:sldId id="331" r:id="rId67"/>
    <p:sldId id="332" r:id="rId68"/>
    <p:sldId id="333" r:id="rId69"/>
    <p:sldId id="373" r:id="rId70"/>
    <p:sldId id="334" r:id="rId71"/>
    <p:sldId id="335" r:id="rId72"/>
    <p:sldId id="337" r:id="rId73"/>
    <p:sldId id="376" r:id="rId74"/>
    <p:sldId id="377" r:id="rId75"/>
    <p:sldId id="336" r:id="rId76"/>
    <p:sldId id="339" r:id="rId77"/>
    <p:sldId id="340" r:id="rId78"/>
    <p:sldId id="341" r:id="rId79"/>
    <p:sldId id="342" r:id="rId80"/>
    <p:sldId id="368" r:id="rId81"/>
    <p:sldId id="369" r:id="rId82"/>
    <p:sldId id="343" r:id="rId83"/>
    <p:sldId id="370" r:id="rId84"/>
    <p:sldId id="344" r:id="rId85"/>
    <p:sldId id="345" r:id="rId86"/>
    <p:sldId id="346" r:id="rId87"/>
    <p:sldId id="347" r:id="rId88"/>
    <p:sldId id="348" r:id="rId89"/>
    <p:sldId id="349" r:id="rId90"/>
    <p:sldId id="350" r:id="rId91"/>
    <p:sldId id="351" r:id="rId92"/>
    <p:sldId id="352" r:id="rId93"/>
    <p:sldId id="378" r:id="rId94"/>
    <p:sldId id="379"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812BBC-69CE-4878-BFCC-3B2512E558D8}" type="datetimeFigureOut">
              <a:rPr lang="en-US" smtClean="0"/>
              <a:pPr/>
              <a:t>5/17/2019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DB5AE-387D-4558-A767-4654F20611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2DB5AE-387D-4558-A767-4654F20611A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openlearningworld.com/books/Performance%20and%20Potential%20Appraisal/Performance%20and%20Potential%20Appraisal/Who%20will%20appraise.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www.openlearningworld.com/books/Performance%20and%20Potential%20Appraisal/Performance%20and%20Potential%20Appraisal/Who%20will%20appraise.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wisegeek.com/what-is-job-performance.ht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appraisals.naukrihub.com/assessment-centers.html"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appraisals.naukrihub.com/measure-employee-performance.html"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kalyan-city.blogspot.com/2011/05/human-resource-accounting-hra.html"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5668962"/>
          </a:xfrm>
        </p:spPr>
        <p:txBody>
          <a:bodyPr>
            <a:normAutofit/>
          </a:bodyPr>
          <a:lstStyle/>
          <a:p>
            <a:r>
              <a:rPr lang="en-US" dirty="0" smtClean="0"/>
              <a:t>Human Resource Management</a:t>
            </a:r>
            <a:br>
              <a:rPr lang="en-US" dirty="0" smtClean="0"/>
            </a:br>
            <a:r>
              <a:rPr lang="en-US" dirty="0" err="1" smtClean="0"/>
              <a:t>Anu</a:t>
            </a:r>
            <a:r>
              <a:rPr lang="en-US" dirty="0" smtClean="0"/>
              <a:t> </a:t>
            </a:r>
            <a:r>
              <a:rPr lang="en-US" dirty="0" err="1" smtClean="0"/>
              <a:t>Veerendra</a:t>
            </a:r>
            <a:r>
              <a:rPr lang="en-US" dirty="0" smtClean="0"/>
              <a:t/>
            </a:r>
            <a:br>
              <a:rPr lang="en-US" dirty="0" smtClean="0"/>
            </a:br>
            <a:r>
              <a:rPr lang="en-US" dirty="0" smtClean="0"/>
              <a:t>Assistant Professor</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304800" y="0"/>
            <a:ext cx="8382000" cy="6858000"/>
          </a:xfrm>
        </p:spPr>
        <p:txBody>
          <a:bodyPr>
            <a:normAutofit fontScale="40000" lnSpcReduction="20000"/>
          </a:bodyPr>
          <a:lstStyle/>
          <a:p>
            <a:pPr>
              <a:buNone/>
            </a:pPr>
            <a:r>
              <a:rPr lang="en-US" sz="7400" b="1" dirty="0" smtClean="0"/>
              <a:t>      Need for Performance Appraisal</a:t>
            </a:r>
            <a:r>
              <a:rPr lang="en-US" sz="7400" dirty="0" smtClean="0"/>
              <a:t/>
            </a:r>
            <a:br>
              <a:rPr lang="en-US" sz="7400" dirty="0" smtClean="0"/>
            </a:br>
            <a:r>
              <a:rPr lang="en-US" dirty="0" smtClean="0"/>
              <a:t/>
            </a:r>
            <a:br>
              <a:rPr lang="en-US" dirty="0" smtClean="0"/>
            </a:br>
            <a:r>
              <a:rPr lang="en-US" sz="6000" dirty="0" smtClean="0"/>
              <a:t>Performance appraisal is needed in order to:</a:t>
            </a:r>
          </a:p>
          <a:p>
            <a:r>
              <a:rPr lang="en-US" sz="6000" dirty="0" smtClean="0"/>
              <a:t>Provide information about the performance ranks based on which decision  regarding salary fixation, confirmation, promotion, transfer and demotion are taken.</a:t>
            </a:r>
          </a:p>
          <a:p>
            <a:endParaRPr lang="en-US" sz="6000" dirty="0" smtClean="0"/>
          </a:p>
          <a:p>
            <a:r>
              <a:rPr lang="en-US" sz="6000" dirty="0" smtClean="0"/>
              <a:t>Provide feedback information about the level of achievement and behavior  of subordinate. This information helps to review the performance of the  subordinate, rectifying performance deficiencies and to set new standards  of work, if necessary.</a:t>
            </a:r>
          </a:p>
          <a:p>
            <a:endParaRPr lang="en-US" sz="6000" dirty="0" smtClean="0"/>
          </a:p>
          <a:p>
            <a:r>
              <a:rPr lang="en-US" sz="6000" dirty="0" smtClean="0"/>
              <a:t> Provide information which helps to counsel the subordinate.</a:t>
            </a:r>
            <a:br>
              <a:rPr lang="en-US" sz="6000" dirty="0" smtClean="0"/>
            </a:br>
            <a:endParaRPr lang="en-US" sz="6000" dirty="0" smtClean="0"/>
          </a:p>
          <a:p>
            <a:r>
              <a:rPr lang="en-US" sz="6000" dirty="0" smtClean="0"/>
              <a:t>Provide information to diagnose deficiency in employee regarding skill, knowledge, determine training and development needs and to prescribe the  means for employee growth provides information for correcting placement.</a:t>
            </a:r>
            <a:br>
              <a:rPr lang="en-US" sz="6000" dirty="0" smtClean="0"/>
            </a:br>
            <a:endParaRPr lang="en-US" sz="6000" dirty="0" smtClean="0"/>
          </a:p>
          <a:p>
            <a:r>
              <a:rPr lang="en-US" sz="6000" dirty="0" smtClean="0"/>
              <a:t> To prevent grievances and in disciplinary activities.</a:t>
            </a:r>
            <a:endParaRPr lang="en-US" sz="60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What counseling involves?</a:t>
            </a: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r>
              <a:rPr lang="en-US" dirty="0" smtClean="0"/>
              <a:t>Involves discussion with the employee that sets out and reinforces what is required of him/her, but which also probes for causes of the problem and identifies possible remedial action (such as retraining, referral to an Employee Assistance Program, extra assistance with the job or other changes to it).</a:t>
            </a:r>
          </a:p>
          <a:p>
            <a:r>
              <a:rPr lang="en-US" dirty="0" smtClean="0"/>
              <a:t>Point out the adverse effects of the current performance/conduct on other individual employees and the work group, as well as the implications it may have for the employee’s future career prospects and possibly job security.</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lnSpcReduction="10000"/>
          </a:bodyPr>
          <a:lstStyle/>
          <a:p>
            <a:r>
              <a:rPr lang="en-US" dirty="0" smtClean="0"/>
              <a:t>The discussion should cover precisely what the employee is doing/has done wrong, as well as its impact.</a:t>
            </a:r>
          </a:p>
          <a:p>
            <a:r>
              <a:rPr lang="en-US" dirty="0" smtClean="0"/>
              <a:t>Provide specific examples of both, supported by objective and documented evidence. </a:t>
            </a:r>
          </a:p>
          <a:p>
            <a:r>
              <a:rPr lang="en-US" dirty="0" smtClean="0"/>
              <a:t>Explore reasons why the problems are occurring.</a:t>
            </a:r>
          </a:p>
          <a:p>
            <a:r>
              <a:rPr lang="en-US" dirty="0" smtClean="0"/>
              <a:t>Don’t go into a performance </a:t>
            </a:r>
            <a:r>
              <a:rPr lang="en-US" dirty="0" err="1" smtClean="0"/>
              <a:t>counselling</a:t>
            </a:r>
            <a:r>
              <a:rPr lang="en-US" dirty="0" smtClean="0"/>
              <a:t> session with a predetermined diagnosis and remedy. Decide what to do after you have explored the options.</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who should give the counseling?</a:t>
            </a:r>
            <a:endParaRPr lang="en-US" dirty="0"/>
          </a:p>
        </p:txBody>
      </p:sp>
      <p:sp>
        <p:nvSpPr>
          <p:cNvPr id="3" name="Content Placeholder 2"/>
          <p:cNvSpPr>
            <a:spLocks noGrp="1"/>
          </p:cNvSpPr>
          <p:nvPr>
            <p:ph idx="1"/>
          </p:nvPr>
        </p:nvSpPr>
        <p:spPr>
          <a:xfrm>
            <a:off x="457200" y="914400"/>
            <a:ext cx="8229600" cy="5211763"/>
          </a:xfrm>
        </p:spPr>
        <p:txBody>
          <a:bodyPr>
            <a:normAutofit fontScale="92500"/>
          </a:bodyPr>
          <a:lstStyle/>
          <a:p>
            <a:r>
              <a:rPr lang="en-US" dirty="0" smtClean="0"/>
              <a:t>In most cases it is responsibility of manager to provide counseling to staff in relation to work performance and conduct.</a:t>
            </a:r>
          </a:p>
          <a:p>
            <a:r>
              <a:rPr lang="en-US" dirty="0" smtClean="0"/>
              <a:t>However, in circumstances where performance is affected by factors outside the workplace, </a:t>
            </a:r>
          </a:p>
          <a:p>
            <a:r>
              <a:rPr lang="en-US" dirty="0" smtClean="0"/>
              <a:t>for example if a person has a problem with drugs or alcohol or has difficulties in their private life, it may be appropriate, after an initial discussion, to refer the person to a staff counselor or counselor from an Employee Assistance Program (EAP).</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 who should be present?</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A counseling discussion usually involves a manager or supervisor and a staff member but, in some situations, you may find that a person requests the presence of a support person or independent observer.</a:t>
            </a:r>
          </a:p>
          <a:p>
            <a:r>
              <a:rPr lang="en-US" dirty="0" smtClean="0"/>
              <a:t>A person or persons attending a session in this capacity would not normally take part in the discussion and their presence and role should be clarified before the session commences.</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where should you counsel ?</a:t>
            </a:r>
            <a:endParaRPr lang="en-US" dirty="0"/>
          </a:p>
        </p:txBody>
      </p:sp>
      <p:sp>
        <p:nvSpPr>
          <p:cNvPr id="3" name="Content Placeholder 2"/>
          <p:cNvSpPr>
            <a:spLocks noGrp="1"/>
          </p:cNvSpPr>
          <p:nvPr>
            <p:ph idx="1"/>
          </p:nvPr>
        </p:nvSpPr>
        <p:spPr>
          <a:xfrm>
            <a:off x="457200" y="762000"/>
            <a:ext cx="8229600" cy="5364163"/>
          </a:xfrm>
        </p:spPr>
        <p:txBody>
          <a:bodyPr>
            <a:normAutofit fontScale="92500" lnSpcReduction="10000"/>
          </a:bodyPr>
          <a:lstStyle/>
          <a:p>
            <a:r>
              <a:rPr lang="en-US" dirty="0" smtClean="0"/>
              <a:t>Generally, people should be praised in public and criticized in private.</a:t>
            </a:r>
          </a:p>
          <a:p>
            <a:r>
              <a:rPr lang="en-US" dirty="0" smtClean="0"/>
              <a:t>It is advisable first to let a person know they have done a good job. </a:t>
            </a:r>
          </a:p>
          <a:p>
            <a:r>
              <a:rPr lang="en-US" dirty="0" smtClean="0"/>
              <a:t>Your office, if you have one, may be appropriate but, in some situations, a more neutral meeting place away from the immediate work area may be preferable.</a:t>
            </a:r>
          </a:p>
          <a:p>
            <a:r>
              <a:rPr lang="en-US" dirty="0" smtClean="0"/>
              <a:t>Where possible, a suitable time for the discussion should be agreed in advance and sufficient notice given to allow both yourself and the staff member to prepare adequately.</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appraisal</a:t>
            </a:r>
            <a:endParaRPr lang="en-US" dirty="0"/>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pPr>
              <a:buNone/>
            </a:pPr>
            <a:r>
              <a:rPr lang="en-US" sz="3400" dirty="0" smtClean="0"/>
              <a:t>     Harold Koontz has developed a concept of managerial appraisal i.e., appraising managers. </a:t>
            </a:r>
          </a:p>
          <a:p>
            <a:r>
              <a:rPr lang="en-US" sz="3400" dirty="0" smtClean="0"/>
              <a:t>According to this concept the managers attain the organizational objectives by performing the basic managerial functions, viz., </a:t>
            </a:r>
          </a:p>
          <a:p>
            <a:r>
              <a:rPr lang="en-US" sz="3400" dirty="0" smtClean="0"/>
              <a:t>Planning, </a:t>
            </a:r>
          </a:p>
          <a:p>
            <a:r>
              <a:rPr lang="en-US" sz="3400" dirty="0" smtClean="0"/>
              <a:t>Organizing, </a:t>
            </a:r>
          </a:p>
          <a:p>
            <a:r>
              <a:rPr lang="en-US" sz="3400" dirty="0" smtClean="0"/>
              <a:t>Leading, </a:t>
            </a:r>
          </a:p>
          <a:p>
            <a:r>
              <a:rPr lang="en-US" sz="3400" dirty="0" smtClean="0"/>
              <a:t>Motivating, </a:t>
            </a:r>
          </a:p>
          <a:p>
            <a:r>
              <a:rPr lang="en-US" sz="3400" dirty="0" smtClean="0"/>
              <a:t>Staffing and controlling. </a:t>
            </a:r>
          </a:p>
          <a:p>
            <a:pPr>
              <a:buNone/>
            </a:pPr>
            <a:r>
              <a:rPr lang="en-US" sz="3400" dirty="0" smtClean="0"/>
              <a:t>     Each of these functions can be performed by performing a number of or series of activities.</a:t>
            </a:r>
            <a:r>
              <a:rPr lang="en-US" dirty="0" smtClean="0"/>
              <a:t/>
            </a:r>
            <a:br>
              <a:rPr lang="en-US" dirty="0" smtClean="0"/>
            </a:b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fontScale="85000" lnSpcReduction="20000"/>
          </a:bodyPr>
          <a:lstStyle/>
          <a:p>
            <a:r>
              <a:rPr lang="en-US" dirty="0" smtClean="0"/>
              <a:t>For example, performing staffing function requires performing a series of activities like</a:t>
            </a:r>
          </a:p>
          <a:p>
            <a:pPr>
              <a:buNone/>
            </a:pPr>
            <a:r>
              <a:rPr lang="en-US" dirty="0" smtClean="0"/>
              <a:t>   -Analyzing jobs of his department,</a:t>
            </a:r>
          </a:p>
          <a:p>
            <a:pPr>
              <a:buNone/>
            </a:pPr>
            <a:r>
              <a:rPr lang="en-US" dirty="0" smtClean="0"/>
              <a:t>   -Planning for human resources,</a:t>
            </a:r>
          </a:p>
          <a:p>
            <a:pPr>
              <a:buNone/>
            </a:pPr>
            <a:r>
              <a:rPr lang="en-US" dirty="0" smtClean="0"/>
              <a:t>   -Deciding upon internal and external recruitment,</a:t>
            </a:r>
          </a:p>
          <a:p>
            <a:pPr>
              <a:buNone/>
            </a:pPr>
            <a:r>
              <a:rPr lang="en-US" dirty="0" smtClean="0"/>
              <a:t>  - Developing sources and recruitment techniques. </a:t>
            </a:r>
          </a:p>
          <a:p>
            <a:r>
              <a:rPr lang="en-US" dirty="0" smtClean="0"/>
              <a:t>Thus, each function and sub-function of manager is elaborated into a series of activities. </a:t>
            </a:r>
          </a:p>
          <a:p>
            <a:r>
              <a:rPr lang="en-US" dirty="0" smtClean="0"/>
              <a:t>These activities, in this model are taken as behavior and standards of performance.</a:t>
            </a:r>
            <a:endParaRPr lang="en-US" smtClean="0"/>
          </a:p>
          <a:p>
            <a:r>
              <a:rPr lang="en-US" smtClean="0"/>
              <a:t>The </a:t>
            </a:r>
            <a:r>
              <a:rPr lang="en-US" dirty="0" smtClean="0"/>
              <a:t>checklist containing the questions in these areas is prepared with a five degree rating scale, i.e., extremely poor performance, neither poor nor fair performance and extremely fair performance.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Purpose of performance appraisal</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a:buNone/>
            </a:pPr>
            <a:r>
              <a:rPr lang="en-US" b="1" u="sng" dirty="0" smtClean="0"/>
              <a:t>Administrative purposes:</a:t>
            </a:r>
          </a:p>
          <a:p>
            <a:r>
              <a:rPr lang="en-US" dirty="0" smtClean="0"/>
              <a:t>Document HR decisions with regard to performance and its related issues.</a:t>
            </a:r>
          </a:p>
          <a:p>
            <a:r>
              <a:rPr lang="en-US" dirty="0" smtClean="0"/>
              <a:t>Determine promotion of employees.</a:t>
            </a:r>
          </a:p>
          <a:p>
            <a:r>
              <a:rPr lang="en-US" dirty="0" smtClean="0"/>
              <a:t>Determine transfers and change in job assignments.</a:t>
            </a:r>
          </a:p>
          <a:p>
            <a:r>
              <a:rPr lang="en-US" dirty="0" smtClean="0"/>
              <a:t>Identify poor performance areas of employees.</a:t>
            </a:r>
          </a:p>
          <a:p>
            <a:r>
              <a:rPr lang="en-US" dirty="0" smtClean="0"/>
              <a:t>Decide retention or termination.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lstStyle/>
          <a:p>
            <a:r>
              <a:rPr lang="en-US" dirty="0" smtClean="0"/>
              <a:t>Decide on layoffs.</a:t>
            </a:r>
          </a:p>
          <a:p>
            <a:r>
              <a:rPr lang="en-US" dirty="0" smtClean="0"/>
              <a:t>Validate Selection criteria relating performance scores to selection test and interview scores.</a:t>
            </a:r>
          </a:p>
          <a:p>
            <a:r>
              <a:rPr lang="en-US" dirty="0" smtClean="0"/>
              <a:t>Meet legal requirements.</a:t>
            </a:r>
          </a:p>
          <a:p>
            <a:r>
              <a:rPr lang="en-US" dirty="0" smtClean="0"/>
              <a:t>Evaluate the performance of training programmes</a:t>
            </a:r>
          </a:p>
          <a:p>
            <a:r>
              <a:rPr lang="en-US" dirty="0" smtClean="0"/>
              <a:t>Plan for changes in HR requirements.</a:t>
            </a:r>
          </a:p>
          <a:p>
            <a:r>
              <a:rPr lang="en-US" dirty="0" smtClean="0"/>
              <a:t>Decide on salary and reward issues.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fontScale="92500" lnSpcReduction="10000"/>
          </a:bodyPr>
          <a:lstStyle/>
          <a:p>
            <a:pPr>
              <a:buNone/>
            </a:pPr>
            <a:r>
              <a:rPr lang="en-US" dirty="0" smtClean="0"/>
              <a:t> </a:t>
            </a:r>
            <a:r>
              <a:rPr lang="en-US" u="sng" dirty="0" smtClean="0"/>
              <a:t>DEVELOPMENT PURPOSES:</a:t>
            </a:r>
          </a:p>
          <a:p>
            <a:r>
              <a:rPr lang="en-US" sz="2400" dirty="0" smtClean="0"/>
              <a:t>Provide performance feedback to all concerned.</a:t>
            </a:r>
          </a:p>
          <a:p>
            <a:r>
              <a:rPr lang="en-US" sz="2400" dirty="0" smtClean="0"/>
              <a:t>Identify individual skills, core competencies, strength and weaknesses.</a:t>
            </a:r>
          </a:p>
          <a:p>
            <a:r>
              <a:rPr lang="en-US" sz="2400" dirty="0" smtClean="0"/>
              <a:t>Recognize individual performance levels.</a:t>
            </a:r>
          </a:p>
          <a:p>
            <a:r>
              <a:rPr lang="en-US" sz="2400" dirty="0" smtClean="0"/>
              <a:t>Assist the employees in setting goals/ identifying goals based on unit level/departmental level and organizational goals.</a:t>
            </a:r>
          </a:p>
          <a:p>
            <a:r>
              <a:rPr lang="en-US" sz="2400" dirty="0" smtClean="0"/>
              <a:t>Evaluate goal achievement of employees.</a:t>
            </a:r>
          </a:p>
          <a:p>
            <a:r>
              <a:rPr lang="en-US" sz="2400" dirty="0" smtClean="0"/>
              <a:t>Identify individual training needs.</a:t>
            </a:r>
          </a:p>
          <a:p>
            <a:r>
              <a:rPr lang="en-US" sz="2400" dirty="0" smtClean="0"/>
              <a:t>Determine organizational training needs</a:t>
            </a:r>
          </a:p>
          <a:p>
            <a:r>
              <a:rPr lang="en-US" sz="2400" dirty="0" smtClean="0"/>
              <a:t>Reinforce authority structure.</a:t>
            </a:r>
          </a:p>
          <a:p>
            <a:r>
              <a:rPr lang="en-US" sz="2400" dirty="0" smtClean="0"/>
              <a:t>Allow employees to discuss concerns.</a:t>
            </a:r>
          </a:p>
          <a:p>
            <a:r>
              <a:rPr lang="en-US" sz="2400" dirty="0" smtClean="0"/>
              <a:t>Improve communication.</a:t>
            </a:r>
          </a:p>
          <a:p>
            <a:r>
              <a:rPr lang="en-US" sz="2400" dirty="0" smtClean="0"/>
              <a:t>Provide a forum for leaders to help the subordinates.</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258762"/>
          </a:xfrm>
        </p:spPr>
        <p:txBody>
          <a:bodyPr>
            <a:normAutofit fontScale="90000"/>
          </a:bodyPr>
          <a:lstStyle/>
          <a:p>
            <a:r>
              <a:rPr lang="en-US" b="1" dirty="0" smtClean="0"/>
              <a:t> </a:t>
            </a:r>
            <a:r>
              <a:rPr lang="en-US" b="1" u="sng" dirty="0" smtClean="0"/>
              <a:t>Advantages of Performance Appraisal</a:t>
            </a:r>
            <a:endParaRPr lang="en-US" u="sng" dirty="0"/>
          </a:p>
        </p:txBody>
      </p:sp>
      <p:sp>
        <p:nvSpPr>
          <p:cNvPr id="3" name="Content Placeholder 2"/>
          <p:cNvSpPr>
            <a:spLocks noGrp="1"/>
          </p:cNvSpPr>
          <p:nvPr>
            <p:ph idx="1"/>
          </p:nvPr>
        </p:nvSpPr>
        <p:spPr>
          <a:xfrm>
            <a:off x="457200" y="762000"/>
            <a:ext cx="8229600" cy="5364163"/>
          </a:xfrm>
        </p:spPr>
        <p:txBody>
          <a:bodyPr>
            <a:normAutofit fontScale="77500" lnSpcReduction="20000"/>
          </a:bodyPr>
          <a:lstStyle/>
          <a:p>
            <a:pPr>
              <a:buNone/>
            </a:pPr>
            <a:endParaRPr lang="en-US" dirty="0" smtClean="0"/>
          </a:p>
          <a:p>
            <a:pPr>
              <a:buNone/>
            </a:pPr>
            <a:r>
              <a:rPr lang="en-US" dirty="0" smtClean="0"/>
              <a:t>It is said that performance appraisal is an investment for the company which can be justified by following advantages:</a:t>
            </a:r>
          </a:p>
          <a:p>
            <a:r>
              <a:rPr lang="en-US" b="1" dirty="0" smtClean="0"/>
              <a:t>Promotion:</a:t>
            </a:r>
            <a:r>
              <a:rPr lang="en-US" dirty="0" smtClean="0"/>
              <a:t> Performance Appraisal helps the supervisors to chalk out the promotion programmes for efficient employees. In this regards, inefficient workers can be dismissed or demoted in case.</a:t>
            </a:r>
          </a:p>
          <a:p>
            <a:r>
              <a:rPr lang="en-US" b="1" dirty="0" smtClean="0"/>
              <a:t>Compensation:</a:t>
            </a:r>
            <a:r>
              <a:rPr lang="en-US" dirty="0" smtClean="0"/>
              <a:t> Performance Appraisal helps in chalking out compensation packages for employees. Merit rating is possible through performance appraisal. Performance Appraisal tries to give worth to a performance. Compensation packages which includes bonus, high salary rates, extra benefits, allowances and pre-requisites are dependent on performance appraisal. The criteria should be merit rather than seniority.</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Employees Development:</a:t>
            </a:r>
            <a:r>
              <a:rPr lang="en-US" dirty="0" smtClean="0"/>
              <a:t> The systematic procedure of performance appraisal helps the supervisors to frame training policies and programmes. It helps to </a:t>
            </a:r>
            <a:r>
              <a:rPr lang="en-US" dirty="0" err="1" smtClean="0"/>
              <a:t>analyse</a:t>
            </a:r>
            <a:r>
              <a:rPr lang="en-US" dirty="0" smtClean="0"/>
              <a:t> strengths and weaknesses of employees so that new jobs can be designed for efficient employees. It also helps in framing future development programmes.</a:t>
            </a:r>
          </a:p>
          <a:p>
            <a:r>
              <a:rPr lang="en-US" b="1" dirty="0" smtClean="0"/>
              <a:t>Selection Validation:</a:t>
            </a:r>
            <a:r>
              <a:rPr lang="en-US" dirty="0" smtClean="0"/>
              <a:t> Performance Appraisal helps the supervisors to understand the validity and importance of the selection procedure. The supervisors come to know the validity and thereby the strengths and weaknesses of selection procedure. Future changes in selection methods can be made in this regard.</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fontScale="32500" lnSpcReduction="20000"/>
          </a:bodyPr>
          <a:lstStyle/>
          <a:p>
            <a:endParaRPr lang="en-US" sz="5900" b="1" dirty="0" smtClean="0"/>
          </a:p>
          <a:p>
            <a:endParaRPr lang="en-US" sz="5900" b="1" dirty="0" smtClean="0"/>
          </a:p>
          <a:p>
            <a:r>
              <a:rPr lang="en-US" sz="5900" b="1" dirty="0" smtClean="0"/>
              <a:t>Communication:</a:t>
            </a:r>
            <a:r>
              <a:rPr lang="en-US" sz="5900" dirty="0" smtClean="0"/>
              <a:t> For an organization, effective communication between employees and employers is very important. Through performance appraisal, communication can be sought for in the following ways:</a:t>
            </a:r>
          </a:p>
          <a:p>
            <a:pPr lvl="1"/>
            <a:r>
              <a:rPr lang="en-US" sz="5900" dirty="0" smtClean="0"/>
              <a:t>Through performance appraisal, the employers can understand and accept skills of subordinates.</a:t>
            </a:r>
          </a:p>
          <a:p>
            <a:pPr lvl="1"/>
            <a:r>
              <a:rPr lang="en-US" sz="5900" dirty="0" smtClean="0"/>
              <a:t>The subordinates can also understand and create a trust and confidence in superiors.</a:t>
            </a:r>
          </a:p>
          <a:p>
            <a:pPr lvl="1"/>
            <a:r>
              <a:rPr lang="en-US" sz="5900" dirty="0" smtClean="0"/>
              <a:t>It also helps in maintaining cordial and congenial labour management relationship.</a:t>
            </a:r>
          </a:p>
          <a:p>
            <a:pPr lvl="1"/>
            <a:r>
              <a:rPr lang="en-US" sz="5900" dirty="0" smtClean="0"/>
              <a:t>It develops the spirit of work and boosts the morale of employees.</a:t>
            </a:r>
          </a:p>
          <a:p>
            <a:pPr>
              <a:buNone/>
            </a:pPr>
            <a:r>
              <a:rPr lang="en-US" sz="5900" dirty="0" smtClean="0"/>
              <a:t>     All the above factors ensure effective communication.</a:t>
            </a:r>
          </a:p>
          <a:p>
            <a:r>
              <a:rPr lang="en-US" sz="5900" b="1" dirty="0" smtClean="0"/>
              <a:t>Motivation:</a:t>
            </a:r>
            <a:r>
              <a:rPr lang="en-US" sz="5900" dirty="0" smtClean="0"/>
              <a:t> Performance appraisal serves as a motivation tool. Through evaluating performance of employees, a person’s efficiency can be determined if the targets are achieved. This very well motivates a person for better job and helps him to improve his performance in the future.</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Disadvantages of Performance Appraisal:</a:t>
            </a:r>
            <a:br>
              <a:rPr lang="en-US" b="1" dirty="0" smtClean="0"/>
            </a:br>
            <a:endParaRPr lang="en-US" dirty="0"/>
          </a:p>
        </p:txBody>
      </p:sp>
      <p:sp>
        <p:nvSpPr>
          <p:cNvPr id="3" name="Content Placeholder 2"/>
          <p:cNvSpPr>
            <a:spLocks noGrp="1"/>
          </p:cNvSpPr>
          <p:nvPr>
            <p:ph idx="1"/>
          </p:nvPr>
        </p:nvSpPr>
        <p:spPr>
          <a:xfrm>
            <a:off x="457200" y="1371600"/>
            <a:ext cx="8229600" cy="5181600"/>
          </a:xfrm>
        </p:spPr>
        <p:txBody>
          <a:bodyPr>
            <a:normAutofit fontScale="70000" lnSpcReduction="20000"/>
          </a:bodyPr>
          <a:lstStyle/>
          <a:p>
            <a:r>
              <a:rPr lang="en-US" b="1" dirty="0" smtClean="0"/>
              <a:t>First Impression (primacy effect):</a:t>
            </a:r>
            <a:r>
              <a:rPr lang="en-US" dirty="0" smtClean="0"/>
              <a:t> Raters form an overall impression about the </a:t>
            </a:r>
            <a:r>
              <a:rPr lang="en-US" dirty="0" err="1" smtClean="0"/>
              <a:t>ratee</a:t>
            </a:r>
            <a:r>
              <a:rPr lang="en-US" dirty="0" smtClean="0"/>
              <a:t> on the basis of </a:t>
            </a:r>
            <a:r>
              <a:rPr lang="en-US" smtClean="0"/>
              <a:t>some particular </a:t>
            </a:r>
            <a:r>
              <a:rPr lang="en-US" dirty="0" smtClean="0"/>
              <a:t>characteristics of the </a:t>
            </a:r>
            <a:r>
              <a:rPr lang="en-US" dirty="0" err="1" smtClean="0"/>
              <a:t>ratee</a:t>
            </a:r>
            <a:r>
              <a:rPr lang="en-US" dirty="0" smtClean="0"/>
              <a:t> identified by them. The identified qualities and features may not provide adequate base for appraisal.</a:t>
            </a:r>
          </a:p>
          <a:p>
            <a:r>
              <a:rPr lang="en-US" b="1" dirty="0" smtClean="0"/>
              <a:t>Halo Effect:</a:t>
            </a:r>
            <a:r>
              <a:rPr lang="en-US" dirty="0" smtClean="0"/>
              <a:t> The individual’s performance is completely appraised on the basis of a perceived positive quality, feature or trait. In other words this is the tendency to rate a man uniformly high or low in other traits if he is extra-ordinarily high or low in one particular trait. If a worker has few absences, his supervisor might give him a high rating in all other areas of work.</a:t>
            </a:r>
          </a:p>
          <a:p>
            <a:r>
              <a:rPr lang="en-US" b="1" dirty="0" smtClean="0"/>
              <a:t>Horn Effect:</a:t>
            </a:r>
            <a:r>
              <a:rPr lang="en-US" dirty="0" smtClean="0"/>
              <a:t> The individual’s performance is completely appraised on the basis of a negative quality or feature perceived. This results in an overall lower rating than may be warranted. “He is not formally dressed up in the office. He may be casual at work too!”.</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6019800"/>
          </a:xfrm>
        </p:spPr>
        <p:txBody>
          <a:bodyPr>
            <a:normAutofit fontScale="70000" lnSpcReduction="20000"/>
          </a:bodyPr>
          <a:lstStyle/>
          <a:p>
            <a:r>
              <a:rPr lang="en-US" b="1" dirty="0" smtClean="0"/>
              <a:t>Excessive Stiffness or Lenience:</a:t>
            </a:r>
            <a:r>
              <a:rPr lang="en-US" dirty="0" smtClean="0"/>
              <a:t> Depending upon the raters own standards, values and physical and mental makeup at the time of appraisal, </a:t>
            </a:r>
            <a:r>
              <a:rPr lang="en-US" dirty="0" err="1" smtClean="0"/>
              <a:t>ratees</a:t>
            </a:r>
            <a:r>
              <a:rPr lang="en-US" dirty="0" smtClean="0"/>
              <a:t> may be rated very strictly or leniently. Some of the managers are likely to take the line of least resistance and rate people high, whereas others, by nature, believe in the tyranny of exact assessment, considering more particularly the drawbacks of the individual and thus making the assessment excessively severe. The leniency error can render a system ineffective. If everyone is to be rated high, the system has not done anything to differentiate among the employees.</a:t>
            </a:r>
          </a:p>
          <a:p>
            <a:r>
              <a:rPr lang="en-US" b="1" dirty="0" smtClean="0"/>
              <a:t>Central Tendency:</a:t>
            </a:r>
            <a:r>
              <a:rPr lang="en-US" dirty="0" smtClean="0"/>
              <a:t> Appraisers rate all employees as average performers. That is, it is an attitude to rate people as neither high nor low and follow the middle path. For example, a professor, with a view to play it safe, might give a class grade near the equal to B, regardless of the differences in individual performances.</a:t>
            </a:r>
          </a:p>
          <a:p>
            <a:r>
              <a:rPr lang="en-US" b="1" dirty="0" smtClean="0"/>
              <a:t>Personal Biases:</a:t>
            </a:r>
            <a:r>
              <a:rPr lang="en-US" dirty="0" smtClean="0"/>
              <a:t> The way a supervisor feels about each of the individuals working under him - whether he likes or dislikes them - as a tremendous effect on the rating of their performances. Personal Bias can stem from various sources as a result of information obtained from colleagues, considerations of faith and thinking, social and family background and so on.</a:t>
            </a:r>
          </a:p>
          <a:p>
            <a:pPr algn="just">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8600"/>
            <a:ext cx="8229600" cy="6248400"/>
          </a:xfrm>
        </p:spPr>
        <p:txBody>
          <a:bodyPr>
            <a:normAutofit fontScale="92500" lnSpcReduction="20000"/>
          </a:bodyPr>
          <a:lstStyle/>
          <a:p>
            <a:r>
              <a:rPr lang="en-US" b="1" dirty="0" smtClean="0"/>
              <a:t>Spillover Effect:</a:t>
            </a:r>
            <a:r>
              <a:rPr lang="en-US" dirty="0" smtClean="0"/>
              <a:t> The present performance is evaluated much on the basis of past performance. “The person who was a good performer in distant past is assured to be okay at present also”.</a:t>
            </a:r>
          </a:p>
          <a:p>
            <a:r>
              <a:rPr lang="en-US" b="1" dirty="0" err="1" smtClean="0"/>
              <a:t>Recency</a:t>
            </a:r>
            <a:r>
              <a:rPr lang="en-US" b="1" dirty="0" smtClean="0"/>
              <a:t>. </a:t>
            </a:r>
            <a:r>
              <a:rPr lang="en-US" dirty="0" smtClean="0"/>
              <a:t>Rating only recent performance, good or bad. Data should be representative of the entire review period. If you’re not keeping good notes, you may not remember the whole period. Armstrong noted that "you want to make sure, again, that you’re keeping records so that you can adequately describe performance over an entire performance period."</a:t>
            </a:r>
          </a:p>
          <a:p>
            <a:r>
              <a:rPr lang="en-US" b="1" dirty="0" smtClean="0"/>
              <a:t>The sunflower effect. </a:t>
            </a:r>
            <a:r>
              <a:rPr lang="en-US" dirty="0" smtClean="0"/>
              <a:t>Rating everyone high, regardless of performance, to make yourself look good or to be able to give more compensation.</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2667000"/>
          </a:xfrm>
        </p:spPr>
        <p:txBody>
          <a:bodyPr>
            <a:noAutofit/>
          </a:bodyPr>
          <a:lstStyle/>
          <a:p>
            <a:r>
              <a:rPr lang="en-US" sz="5400" dirty="0" smtClean="0"/>
              <a:t/>
            </a:r>
            <a:br>
              <a:rPr lang="en-US" sz="5400" dirty="0" smtClean="0"/>
            </a:br>
            <a:r>
              <a:rPr lang="en-US" sz="5400" b="1" u="sng" dirty="0" smtClean="0"/>
              <a:t>PERFORMANCE APPRAISAL</a:t>
            </a:r>
            <a:r>
              <a:rPr lang="en-US" sz="5400" dirty="0" smtClean="0"/>
              <a:t/>
            </a:r>
            <a:br>
              <a:rPr lang="en-US" sz="5400" dirty="0" smtClean="0"/>
            </a:br>
            <a:endParaRPr lang="en-US" sz="5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2362200"/>
          </a:xfrm>
        </p:spPr>
        <p:txBody>
          <a:bodyPr/>
          <a:lstStyle/>
          <a:p>
            <a:r>
              <a:rPr lang="en-US" dirty="0" smtClean="0"/>
              <a:t>WHO WILL APPRAISE?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fontScale="70000" lnSpcReduction="20000"/>
          </a:bodyPr>
          <a:lstStyle/>
          <a:p>
            <a:pPr>
              <a:buNone/>
            </a:pPr>
            <a:r>
              <a:rPr lang="en-US" sz="4500" b="1" dirty="0" smtClean="0"/>
              <a:t>Supervisors</a:t>
            </a:r>
            <a:endParaRPr lang="en-US" sz="4500" dirty="0" smtClean="0"/>
          </a:p>
          <a:p>
            <a:r>
              <a:rPr lang="en-US" sz="4500" dirty="0" smtClean="0"/>
              <a:t> </a:t>
            </a:r>
            <a:r>
              <a:rPr lang="en-US" dirty="0" smtClean="0"/>
              <a:t>Supervisors include superiors of the employee, other superiors having knowledge about the work of the employee and departmental head or manager. </a:t>
            </a:r>
          </a:p>
          <a:p>
            <a:r>
              <a:rPr lang="en-US" dirty="0" smtClean="0"/>
              <a:t>The general practice is that immediate superiors appraise the performance, which in turn, is reviewed by the departmental head/manager. </a:t>
            </a:r>
          </a:p>
          <a:p>
            <a:r>
              <a:rPr lang="en-US" dirty="0" smtClean="0"/>
              <a:t>This is because supervisors are responsible for managing their subordinates and they have the opportunity to observe, direct and control the subordinates continuously. </a:t>
            </a:r>
          </a:p>
          <a:p>
            <a:r>
              <a:rPr lang="en-US" dirty="0" smtClean="0"/>
              <a:t>Moreover, they are accountable for the successful performance of their subordinates. </a:t>
            </a:r>
          </a:p>
          <a:p>
            <a:r>
              <a:rPr lang="en-US" dirty="0" smtClean="0"/>
              <a:t>Sometimes other supervisors, who have close contact with employee work also appraise with a view to provide additional information.</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hartonmagazine.com/files/2011/07/performance_reviews-458x300.jpg"/>
          <p:cNvPicPr>
            <a:picLocks noChangeAspect="1" noChangeArrowheads="1"/>
          </p:cNvPicPr>
          <p:nvPr/>
        </p:nvPicPr>
        <p:blipFill>
          <a:blip r:embed="rId2" cstate="print"/>
          <a:srcRect/>
          <a:stretch>
            <a:fillRect/>
          </a:stretch>
        </p:blipFill>
        <p:spPr bwMode="auto">
          <a:xfrm>
            <a:off x="302768" y="457200"/>
            <a:ext cx="8841232" cy="5791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10000"/>
          </a:bodyPr>
          <a:lstStyle/>
          <a:p>
            <a:r>
              <a:rPr lang="en-US" dirty="0" smtClean="0"/>
              <a:t>On the negative side, immediate supervisors may emphasize certain aspects   of </a:t>
            </a:r>
            <a:r>
              <a:rPr lang="en-US" dirty="0" smtClean="0">
                <a:hlinkClick r:id="rId2"/>
              </a:rPr>
              <a:t>employee performance</a:t>
            </a:r>
            <a:r>
              <a:rPr lang="en-US" dirty="0" smtClean="0"/>
              <a:t> to the neglect of others. </a:t>
            </a:r>
          </a:p>
          <a:p>
            <a:r>
              <a:rPr lang="en-US" dirty="0" smtClean="0"/>
              <a:t>Also, managers have been known to manipulate evaluations to justify their decisions on pay increases and promotions. </a:t>
            </a:r>
          </a:p>
          <a:p>
            <a:r>
              <a:rPr lang="en-US" dirty="0" smtClean="0"/>
              <a:t>However, the immediate supervisor will continue to evaluate employee performance till a better alternative is available. </a:t>
            </a:r>
          </a:p>
          <a:p>
            <a:r>
              <a:rPr lang="en-US" dirty="0" smtClean="0"/>
              <a:t>Organizations, no doubt, will seek alternatives because of the weaknesses mentioned above and a desire to broaden the perspective of the appraisal.</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b="1" dirty="0" smtClean="0"/>
              <a:t/>
            </a:r>
            <a:br>
              <a:rPr lang="en-US" b="1" dirty="0" smtClean="0"/>
            </a:br>
            <a:r>
              <a:rPr lang="en-US" b="1" dirty="0" smtClean="0"/>
              <a:t>Peers</a:t>
            </a:r>
            <a:r>
              <a:rPr lang="en-US" dirty="0" smtClean="0"/>
              <a:t/>
            </a:r>
            <a:br>
              <a:rPr lang="en-US" dirty="0" smtClean="0"/>
            </a:br>
            <a:endParaRPr lang="en-US" dirty="0"/>
          </a:p>
        </p:txBody>
      </p:sp>
      <p:sp>
        <p:nvSpPr>
          <p:cNvPr id="3" name="Content Placeholder 2"/>
          <p:cNvSpPr>
            <a:spLocks noGrp="1"/>
          </p:cNvSpPr>
          <p:nvPr>
            <p:ph idx="1"/>
          </p:nvPr>
        </p:nvSpPr>
        <p:spPr>
          <a:xfrm>
            <a:off x="457200" y="609600"/>
            <a:ext cx="8229600" cy="5516563"/>
          </a:xfrm>
        </p:spPr>
        <p:txBody>
          <a:bodyPr>
            <a:normAutofit fontScale="77500" lnSpcReduction="20000"/>
          </a:bodyPr>
          <a:lstStyle/>
          <a:p>
            <a:endParaRPr lang="en-US" dirty="0" smtClean="0"/>
          </a:p>
          <a:p>
            <a:r>
              <a:rPr lang="en-US" dirty="0" smtClean="0"/>
              <a:t> Peer appraisal may be reliable if the work group is stable over a reasonably long period of time and performs tasks that require interaction.</a:t>
            </a:r>
          </a:p>
          <a:p>
            <a:r>
              <a:rPr lang="en-US" dirty="0" smtClean="0"/>
              <a:t> However, little research has been conducted to determine how peers establish standards for evaluating others or the overall effect of peer appraisal on the group's attitude. </a:t>
            </a:r>
          </a:p>
          <a:p>
            <a:r>
              <a:rPr lang="en-US" dirty="0" smtClean="0"/>
              <a:t>Whatever research was done on this topic was mostly done on military personnel at the management or pre-management level (officers or officer candidates) rather than on employees in business organizations.</a:t>
            </a:r>
          </a:p>
          <a:p>
            <a:r>
              <a:rPr lang="en-US" dirty="0" smtClean="0"/>
              <a:t> More often than not in business organizations if employees were to be evaluated by their peers, the whole exercise may degenerate into a popularity contest, paving the way for the impairment of work relationships.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recognizethisblog.com/wp-content/uploads/2012/08/Globoforce_Sreen.png"/>
          <p:cNvPicPr>
            <a:picLocks noChangeAspect="1" noChangeArrowheads="1"/>
          </p:cNvPicPr>
          <p:nvPr/>
        </p:nvPicPr>
        <p:blipFill>
          <a:blip r:embed="rId2" cstate="print"/>
          <a:srcRect/>
          <a:stretch>
            <a:fillRect/>
          </a:stretch>
        </p:blipFill>
        <p:spPr bwMode="auto">
          <a:xfrm>
            <a:off x="838200" y="0"/>
            <a:ext cx="6657975" cy="66579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Subordinates</a:t>
            </a:r>
            <a:r>
              <a:rPr lang="en-US" dirty="0" smtClean="0"/>
              <a:t/>
            </a:r>
            <a:br>
              <a:rPr lang="en-US" dirty="0" smtClean="0"/>
            </a:br>
            <a:endParaRPr lang="en-US" dirty="0"/>
          </a:p>
        </p:txBody>
      </p:sp>
      <p:sp>
        <p:nvSpPr>
          <p:cNvPr id="3" name="Content Placeholder 2"/>
          <p:cNvSpPr>
            <a:spLocks noGrp="1"/>
          </p:cNvSpPr>
          <p:nvPr>
            <p:ph idx="1"/>
          </p:nvPr>
        </p:nvSpPr>
        <p:spPr>
          <a:xfrm>
            <a:off x="457200" y="609600"/>
            <a:ext cx="8229600" cy="5516563"/>
          </a:xfrm>
        </p:spPr>
        <p:txBody>
          <a:bodyPr>
            <a:normAutofit fontScale="77500" lnSpcReduction="20000"/>
          </a:bodyPr>
          <a:lstStyle/>
          <a:p>
            <a:r>
              <a:rPr lang="en-US" dirty="0" smtClean="0"/>
              <a:t>The concept of having superiors rated by subordinates is being used in most organizations today, especially in developed countries. </a:t>
            </a:r>
          </a:p>
          <a:p>
            <a:r>
              <a:rPr lang="en-US" dirty="0" smtClean="0"/>
              <a:t>For instance in most US universities students evaluate a professor's performance in the classroom.</a:t>
            </a:r>
          </a:p>
          <a:p>
            <a:r>
              <a:rPr lang="en-US" dirty="0" smtClean="0"/>
              <a:t> Such a novel method can be useful in other organizational settings too provided the relationships between superiors and subordinates are cordial. </a:t>
            </a:r>
          </a:p>
          <a:p>
            <a:r>
              <a:rPr lang="en-US" dirty="0" smtClean="0"/>
              <a:t>Subordinates' ratings in such cases can be quite useful in identifying competent superiors. The rating of leaders by combat soldiers is an example. </a:t>
            </a:r>
          </a:p>
          <a:p>
            <a:r>
              <a:rPr lang="en-US" dirty="0" smtClean="0"/>
              <a:t>However, the fear of reprisal often compels a subordinate to be dishonest in his ratings. Though useful in universities and research institutions, this approach may not gain acceptance in traditional organizations where subordinates practically do not enjoy much discretion.</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t0.gstatic.com/images?q=tbn:ANd9GcTC_VJy7-L8zD7xZUdmCq5JO9hkMcm_pUuKrkfPfnra8mCTaWPv"/>
          <p:cNvPicPr>
            <a:picLocks noChangeAspect="1" noChangeArrowheads="1"/>
          </p:cNvPicPr>
          <p:nvPr/>
        </p:nvPicPr>
        <p:blipFill>
          <a:blip r:embed="rId2" cstate="print"/>
          <a:srcRect/>
          <a:stretch>
            <a:fillRect/>
          </a:stretch>
        </p:blipFill>
        <p:spPr bwMode="auto">
          <a:xfrm>
            <a:off x="533400" y="157916"/>
            <a:ext cx="8001000" cy="593808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smtClean="0"/>
              <a:t>Self-appraisal</a:t>
            </a:r>
            <a:endParaRPr lang="en-US" dirty="0" smtClean="0"/>
          </a:p>
          <a:p>
            <a:r>
              <a:rPr lang="en-US" dirty="0" smtClean="0"/>
              <a:t> If individuals understand the objectives they are expected to achieve and the standards by which they are to be evaluated, they are to a great extent, in the best position to appraise their own performance.</a:t>
            </a:r>
          </a:p>
          <a:p>
            <a:r>
              <a:rPr lang="en-US" dirty="0" smtClean="0"/>
              <a:t> Also, since employee development means self-development, employees who appraise their own performance may become highly motivated.</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t1.gstatic.com/images?q=tbn:ANd9GcTN-zzFZsA2clsaeDTGCv5uAzGHUXbspZHuO-iboLFRzK2B1ofg"/>
          <p:cNvPicPr>
            <a:picLocks noChangeAspect="1" noChangeArrowheads="1"/>
          </p:cNvPicPr>
          <p:nvPr/>
        </p:nvPicPr>
        <p:blipFill>
          <a:blip r:embed="rId2" cstate="print"/>
          <a:srcRect/>
          <a:stretch>
            <a:fillRect/>
          </a:stretch>
        </p:blipFill>
        <p:spPr bwMode="auto">
          <a:xfrm>
            <a:off x="2133600" y="533400"/>
            <a:ext cx="4953000" cy="591944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baknol.com/wp-content/uploads/2010/09/Performance_appraisal_mbaknol.jpg"/>
          <p:cNvPicPr>
            <a:picLocks noChangeAspect="1" noChangeArrowheads="1"/>
          </p:cNvPicPr>
          <p:nvPr/>
        </p:nvPicPr>
        <p:blipFill>
          <a:blip r:embed="rId2" cstate="print"/>
          <a:srcRect/>
          <a:stretch>
            <a:fillRect/>
          </a:stretch>
        </p:blipFill>
        <p:spPr bwMode="auto">
          <a:xfrm>
            <a:off x="1066800" y="59738"/>
            <a:ext cx="7467600" cy="679826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smtClean="0"/>
              <a:t>Users of services</a:t>
            </a:r>
            <a:endParaRPr lang="en-US" dirty="0" smtClean="0"/>
          </a:p>
          <a:p>
            <a:r>
              <a:rPr lang="en-US" dirty="0" smtClean="0"/>
              <a:t> </a:t>
            </a:r>
            <a:r>
              <a:rPr lang="en-US" dirty="0" smtClean="0">
                <a:hlinkClick r:id="rId2"/>
              </a:rPr>
              <a:t>Employees' performance</a:t>
            </a:r>
            <a:r>
              <a:rPr lang="en-US" dirty="0" smtClean="0"/>
              <a:t> in service organizations relating to behaviors, promptness, speed in doing the job and accuracy can be better judged by the customers or users of services.</a:t>
            </a:r>
          </a:p>
          <a:p>
            <a:r>
              <a:rPr lang="en-US" dirty="0" smtClean="0"/>
              <a:t> For example, a teacher's performance is better judged by students and the performance of a conductor a bus is better judged by passengers.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t/>
            </a:r>
            <a:br>
              <a:rPr lang="en-US" b="1" dirty="0" smtClean="0"/>
            </a:br>
            <a:r>
              <a:rPr lang="en-US" b="1" dirty="0" smtClean="0"/>
              <a:t>Consultants</a:t>
            </a:r>
            <a:r>
              <a:rPr lang="en-US" dirty="0" smtClean="0"/>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dirty="0" smtClean="0"/>
              <a:t>Sometimes consultants may be engaged for appraisal when employees or employers do not trust the supervisory appraisal and management does not trust the self-appraisal or peer appraisal or subordinate appraisal.</a:t>
            </a:r>
          </a:p>
          <a:p>
            <a:r>
              <a:rPr lang="en-US" dirty="0" smtClean="0"/>
              <a:t> In this situation, consultants are trained and they observe the employee at work for sufficiently long periods for the purpose of appraisal.</a:t>
            </a:r>
          </a:p>
          <a:p>
            <a:r>
              <a:rPr lang="en-US" dirty="0" smtClean="0"/>
              <a:t> In view of the limitations associated with each and every method discussed above, several organizations follow a multiple rating system wherein several superiors separately fill out rating forms on the same subordinate. The results are then  tabulated.</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reasonablespread.com/SpreaderFiles/1937/files/upload/88023477.jpg"/>
          <p:cNvPicPr>
            <a:picLocks noChangeAspect="1" noChangeArrowheads="1"/>
          </p:cNvPicPr>
          <p:nvPr/>
        </p:nvPicPr>
        <p:blipFill>
          <a:blip r:embed="rId2" cstate="print"/>
          <a:srcRect/>
          <a:stretch>
            <a:fillRect/>
          </a:stretch>
        </p:blipFill>
        <p:spPr bwMode="auto">
          <a:xfrm>
            <a:off x="381000" y="990600"/>
            <a:ext cx="8227926" cy="457479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360 degree performance appraisal</a:t>
            </a:r>
            <a:endParaRPr lang="en-US" dirty="0"/>
          </a:p>
        </p:txBody>
      </p:sp>
      <p:sp>
        <p:nvSpPr>
          <p:cNvPr id="3" name="Content Placeholder 2"/>
          <p:cNvSpPr>
            <a:spLocks noGrp="1"/>
          </p:cNvSpPr>
          <p:nvPr>
            <p:ph idx="1"/>
          </p:nvPr>
        </p:nvSpPr>
        <p:spPr>
          <a:xfrm>
            <a:off x="457200" y="1066800"/>
            <a:ext cx="8229600" cy="5059363"/>
          </a:xfrm>
        </p:spPr>
        <p:txBody>
          <a:bodyPr>
            <a:normAutofit fontScale="62500" lnSpcReduction="20000"/>
          </a:bodyPr>
          <a:lstStyle/>
          <a:p>
            <a:pPr>
              <a:buNone/>
            </a:pPr>
            <a:endParaRPr lang="en-US" b="1" dirty="0" smtClean="0"/>
          </a:p>
          <a:p>
            <a:pPr>
              <a:buNone/>
            </a:pPr>
            <a:r>
              <a:rPr lang="en-US" b="1" dirty="0" smtClean="0"/>
              <a:t> </a:t>
            </a:r>
            <a:r>
              <a:rPr lang="en-US" sz="4000" b="1" dirty="0" smtClean="0"/>
              <a:t>Definition</a:t>
            </a:r>
          </a:p>
          <a:p>
            <a:r>
              <a:rPr lang="en-US" sz="4000" dirty="0" smtClean="0"/>
              <a:t>In the formatted from of 360-degree performance appraisals, the performance of an employee will be assessed based on ideas of many other different people, for example customers, suppliers, peers and direct reports. </a:t>
            </a:r>
          </a:p>
          <a:p>
            <a:r>
              <a:rPr lang="en-US" sz="4000" dirty="0" smtClean="0"/>
              <a:t>If the assessed is a manager, his/her staff will be often asked for feedback on how that manager is doing his task.</a:t>
            </a:r>
          </a:p>
          <a:p>
            <a:r>
              <a:rPr lang="en-US" sz="4000" dirty="0" smtClean="0"/>
              <a:t> In case of using 360-degree performance appraisal, it is vital that the process be implemented by the manager of Human Resources Department so that the subordinate reviewers (or staff) are made sure that all their assessments on performance are kept anonymous.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360 Degree Performance Appraisal"/>
          <p:cNvPicPr>
            <a:picLocks noChangeAspect="1" noChangeArrowheads="1"/>
          </p:cNvPicPr>
          <p:nvPr/>
        </p:nvPicPr>
        <p:blipFill>
          <a:blip r:embed="rId2" cstate="print"/>
          <a:srcRect/>
          <a:stretch>
            <a:fillRect/>
          </a:stretch>
        </p:blipFill>
        <p:spPr bwMode="auto">
          <a:xfrm>
            <a:off x="762000" y="1524000"/>
            <a:ext cx="7707013" cy="381952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plus94.co.za/addons/default/themes/plus94v1/img/p360-pres/360-s2.png"/>
          <p:cNvPicPr>
            <a:picLocks noChangeAspect="1" noChangeArrowheads="1"/>
          </p:cNvPicPr>
          <p:nvPr/>
        </p:nvPicPr>
        <p:blipFill>
          <a:blip r:embed="rId2" cstate="print"/>
          <a:srcRect/>
          <a:stretch>
            <a:fillRect/>
          </a:stretch>
        </p:blipFill>
        <p:spPr bwMode="auto">
          <a:xfrm>
            <a:off x="304800" y="304800"/>
            <a:ext cx="8534400" cy="63246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fontScale="92500" lnSpcReduction="10000"/>
          </a:bodyPr>
          <a:lstStyle/>
          <a:p>
            <a:pPr>
              <a:buNone/>
            </a:pPr>
            <a:r>
              <a:rPr lang="en-US" b="1" dirty="0" smtClean="0"/>
              <a:t>Who should conduct 360 degree performance appraisal?</a:t>
            </a:r>
          </a:p>
          <a:p>
            <a:pPr>
              <a:buNone/>
            </a:pPr>
            <a:r>
              <a:rPr lang="en-US" dirty="0" smtClean="0"/>
              <a:t>• Subordinates.</a:t>
            </a:r>
          </a:p>
          <a:p>
            <a:pPr>
              <a:buNone/>
            </a:pPr>
            <a:r>
              <a:rPr lang="en-US" dirty="0" smtClean="0"/>
              <a:t>• Peers.</a:t>
            </a:r>
          </a:p>
          <a:p>
            <a:pPr>
              <a:buNone/>
            </a:pPr>
            <a:r>
              <a:rPr lang="en-US" dirty="0" smtClean="0"/>
              <a:t>• Managers (i.e. superior).</a:t>
            </a:r>
          </a:p>
          <a:p>
            <a:pPr>
              <a:buNone/>
            </a:pPr>
            <a:r>
              <a:rPr lang="en-US" dirty="0" smtClean="0"/>
              <a:t>• Team members.</a:t>
            </a:r>
          </a:p>
          <a:p>
            <a:pPr>
              <a:buNone/>
            </a:pPr>
            <a:r>
              <a:rPr lang="en-US" dirty="0" smtClean="0"/>
              <a:t>• Customers.</a:t>
            </a:r>
          </a:p>
          <a:p>
            <a:pPr>
              <a:buNone/>
            </a:pPr>
            <a:r>
              <a:rPr lang="en-US" dirty="0" smtClean="0"/>
              <a:t>• Suppliers/ vendors.</a:t>
            </a:r>
          </a:p>
          <a:p>
            <a:pPr>
              <a:buNone/>
            </a:pPr>
            <a:r>
              <a:rPr lang="en-US" dirty="0" smtClean="0"/>
              <a:t>• Anyone who comes into contact with the employee and can provide valuable insights and information.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smtClean="0"/>
              <a:t>What’s 360 degree measures?</a:t>
            </a:r>
          </a:p>
          <a:p>
            <a:pPr>
              <a:buNone/>
            </a:pPr>
            <a:r>
              <a:rPr lang="en-US" dirty="0" smtClean="0"/>
              <a:t>• 360 degree measures manners and capacities.</a:t>
            </a:r>
          </a:p>
          <a:p>
            <a:pPr>
              <a:buNone/>
            </a:pPr>
            <a:r>
              <a:rPr lang="en-US" dirty="0" smtClean="0"/>
              <a:t>• 360 degree improves such skills as listening, planning and goal-setting.</a:t>
            </a:r>
          </a:p>
          <a:p>
            <a:pPr>
              <a:buNone/>
            </a:pPr>
            <a:r>
              <a:rPr lang="en-US" dirty="0" smtClean="0"/>
              <a:t>• 360 degree concentrates on subjective areas, for example efficiencies of teamwork, character, and leadership.</a:t>
            </a:r>
          </a:p>
          <a:p>
            <a:pPr>
              <a:buNone/>
            </a:pPr>
            <a:r>
              <a:rPr lang="en-US" dirty="0" smtClean="0"/>
              <a:t>• 360 degree supplies on the way others think about a specific staff.</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fontScale="70000" lnSpcReduction="20000"/>
          </a:bodyPr>
          <a:lstStyle/>
          <a:p>
            <a:pPr>
              <a:buNone/>
            </a:pPr>
            <a:r>
              <a:rPr lang="en-US" b="1" dirty="0" smtClean="0"/>
              <a:t>   </a:t>
            </a:r>
          </a:p>
          <a:p>
            <a:pPr>
              <a:buNone/>
            </a:pPr>
            <a:r>
              <a:rPr lang="en-US" b="1" dirty="0" smtClean="0"/>
              <a:t>   Advantages of 360 degree appraisal</a:t>
            </a:r>
          </a:p>
          <a:p>
            <a:pPr>
              <a:buNone/>
            </a:pPr>
            <a:r>
              <a:rPr lang="en-US" dirty="0" smtClean="0"/>
              <a:t>• Offer a more comprehensive view towards the performance of employees.</a:t>
            </a:r>
          </a:p>
          <a:p>
            <a:pPr>
              <a:buNone/>
            </a:pPr>
            <a:r>
              <a:rPr lang="en-US" dirty="0" smtClean="0"/>
              <a:t>• Improve credibility of performance appraisal.</a:t>
            </a:r>
          </a:p>
          <a:p>
            <a:pPr>
              <a:buNone/>
            </a:pPr>
            <a:r>
              <a:rPr lang="en-US" dirty="0" smtClean="0"/>
              <a:t>• Such colleague’s feedback will help strengthen self-development.</a:t>
            </a:r>
          </a:p>
          <a:p>
            <a:pPr>
              <a:buNone/>
            </a:pPr>
            <a:r>
              <a:rPr lang="en-US" dirty="0" smtClean="0"/>
              <a:t>• Increases responsibilities of employees to their customers.</a:t>
            </a:r>
          </a:p>
          <a:p>
            <a:pPr>
              <a:buNone/>
            </a:pPr>
            <a:r>
              <a:rPr lang="en-US" dirty="0" smtClean="0"/>
              <a:t>• The mix of ideas can give a more accurate assessment.</a:t>
            </a:r>
          </a:p>
          <a:p>
            <a:pPr>
              <a:buNone/>
            </a:pPr>
            <a:r>
              <a:rPr lang="en-US" dirty="0" smtClean="0"/>
              <a:t>• Opinions gathered from lots of staff are sure to be more persuasive.</a:t>
            </a:r>
          </a:p>
          <a:p>
            <a:pPr>
              <a:buNone/>
            </a:pPr>
            <a:r>
              <a:rPr lang="en-US" dirty="0" smtClean="0"/>
              <a:t>• Not only manager should make assessments on its staff performance but other colleagues should do, too.</a:t>
            </a:r>
          </a:p>
          <a:p>
            <a:pPr>
              <a:buNone/>
            </a:pPr>
            <a:r>
              <a:rPr lang="en-US" dirty="0" smtClean="0"/>
              <a:t>• People who undervalue themselves are often motivated by feedback from others.</a:t>
            </a:r>
          </a:p>
          <a:p>
            <a:pPr>
              <a:buNone/>
            </a:pPr>
            <a:r>
              <a:rPr lang="en-US" dirty="0" smtClean="0"/>
              <a:t>• If more staff takes part in the process of performance appraisal, the organizational culture of the company will become more honest.</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fontScale="92500" lnSpcReduction="10000"/>
          </a:bodyPr>
          <a:lstStyle/>
          <a:p>
            <a:pPr>
              <a:buNone/>
            </a:pPr>
            <a:r>
              <a:rPr lang="en-US" b="1" dirty="0" smtClean="0"/>
              <a:t>Disadvantages of 360 degree appraisal</a:t>
            </a:r>
          </a:p>
          <a:p>
            <a:pPr>
              <a:buNone/>
            </a:pPr>
            <a:r>
              <a:rPr lang="en-US" dirty="0" smtClean="0"/>
              <a:t>• Taking a lot of time, and being complex in administration</a:t>
            </a:r>
          </a:p>
          <a:p>
            <a:pPr>
              <a:buNone/>
            </a:pPr>
            <a:r>
              <a:rPr lang="en-US" dirty="0" smtClean="0"/>
              <a:t>• Extension of exchange feedback can cause troubles and tensions to several staff.</a:t>
            </a:r>
          </a:p>
          <a:p>
            <a:pPr>
              <a:buNone/>
            </a:pPr>
            <a:r>
              <a:rPr lang="en-US" dirty="0" smtClean="0"/>
              <a:t>• There is requirement for training and important effort in order to achieve efficient working.</a:t>
            </a:r>
          </a:p>
          <a:p>
            <a:pPr>
              <a:buNone/>
            </a:pPr>
            <a:r>
              <a:rPr lang="en-US" dirty="0" smtClean="0"/>
              <a:t>• It will be very hard to figure out the results.</a:t>
            </a:r>
          </a:p>
          <a:p>
            <a:pPr>
              <a:buNone/>
            </a:pPr>
            <a:r>
              <a:rPr lang="en-US" dirty="0" smtClean="0"/>
              <a:t>• Feedback can be useless if it is not carefully and smoothly dealt.</a:t>
            </a:r>
          </a:p>
          <a:p>
            <a:pPr>
              <a:buNone/>
            </a:pPr>
            <a:r>
              <a:rPr lang="en-US" dirty="0" smtClean="0"/>
              <a:t>• Can impose an environment of suspicion if the information is not openly and honestly managed.</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Essential for the effective management and evaluation of staff. </a:t>
            </a:r>
          </a:p>
          <a:p>
            <a:r>
              <a:rPr lang="en-US" dirty="0" smtClean="0"/>
              <a:t>Appraisals help develop individuals, improve organizational performance, and feed into business planning. </a:t>
            </a:r>
          </a:p>
          <a:p>
            <a:r>
              <a:rPr lang="en-US" dirty="0" smtClean="0"/>
              <a:t>Formal performance appraisals are generally conducted annually for all staff in the organization.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performance appraisals truly beneficial?</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Think about everything that performance appraisals can achieve and contribute to when they are properly managed, for example:</a:t>
            </a:r>
          </a:p>
          <a:p>
            <a:r>
              <a:rPr lang="en-US" dirty="0" smtClean="0"/>
              <a:t>performance measurement - transparent, short, medium and long term</a:t>
            </a:r>
          </a:p>
          <a:p>
            <a:r>
              <a:rPr lang="en-US" dirty="0" smtClean="0"/>
              <a:t>clarifying, defining, redefining priorities and objectives</a:t>
            </a:r>
          </a:p>
          <a:p>
            <a:r>
              <a:rPr lang="en-US" dirty="0" smtClean="0"/>
              <a:t>motivation through agreeing helpful aims and targets</a:t>
            </a:r>
          </a:p>
          <a:p>
            <a:r>
              <a:rPr lang="en-US" dirty="0" smtClean="0"/>
              <a:t>motivation though achievement and feedback</a:t>
            </a:r>
          </a:p>
          <a:p>
            <a:r>
              <a:rPr lang="en-US" dirty="0" smtClean="0"/>
              <a:t>training needs and learning desires - assessment and agreement </a:t>
            </a:r>
          </a:p>
          <a:p>
            <a:r>
              <a:rPr lang="en-US" dirty="0" smtClean="0"/>
              <a:t>identification of personal strengths and direction - including unused hidden strengths.</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fontScale="92500" lnSpcReduction="10000"/>
          </a:bodyPr>
          <a:lstStyle/>
          <a:p>
            <a:r>
              <a:rPr lang="en-US" dirty="0" smtClean="0"/>
              <a:t>career and succession planning - personal and </a:t>
            </a:r>
            <a:r>
              <a:rPr lang="en-US" dirty="0" err="1" smtClean="0"/>
              <a:t>organisational</a:t>
            </a:r>
            <a:r>
              <a:rPr lang="en-US" dirty="0" smtClean="0"/>
              <a:t> </a:t>
            </a:r>
          </a:p>
          <a:p>
            <a:r>
              <a:rPr lang="en-US" dirty="0" smtClean="0"/>
              <a:t>team roles clarification and team building</a:t>
            </a:r>
          </a:p>
          <a:p>
            <a:r>
              <a:rPr lang="en-US" dirty="0" err="1" smtClean="0"/>
              <a:t>organisational</a:t>
            </a:r>
            <a:r>
              <a:rPr lang="en-US" dirty="0" smtClean="0"/>
              <a:t> training needs assessment and analysis</a:t>
            </a:r>
          </a:p>
          <a:p>
            <a:r>
              <a:rPr lang="en-US" dirty="0" smtClean="0"/>
              <a:t>appraisee and manager mutual awareness, understanding and relationship</a:t>
            </a:r>
          </a:p>
          <a:p>
            <a:r>
              <a:rPr lang="en-US" dirty="0" smtClean="0"/>
              <a:t>resolving confusions and misunderstandings</a:t>
            </a:r>
          </a:p>
          <a:p>
            <a:r>
              <a:rPr lang="en-US" dirty="0" smtClean="0"/>
              <a:t>reinforcing and cascading organizational philosophies, values, aims, strategies, priorities, etc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lstStyle/>
          <a:p>
            <a:r>
              <a:rPr lang="en-US" dirty="0" smtClean="0"/>
              <a:t>delegation, additional responsibilities, employee growth and development</a:t>
            </a:r>
          </a:p>
          <a:p>
            <a:r>
              <a:rPr lang="en-US" dirty="0" smtClean="0"/>
              <a:t>counseling and feedback</a:t>
            </a:r>
          </a:p>
          <a:p>
            <a:r>
              <a:rPr lang="en-US" dirty="0" smtClean="0"/>
              <a:t>manager development - all good managers should be able to conduct appraisals well - it's a fundamental process</a:t>
            </a:r>
          </a:p>
          <a:p>
            <a:r>
              <a:rPr lang="en-US" dirty="0" smtClean="0"/>
              <a:t>the list goes on..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Types of performance and Aptitude assessments, </a:t>
            </a:r>
            <a:br>
              <a:rPr lang="en-US" sz="3200" dirty="0" smtClean="0"/>
            </a:br>
            <a:r>
              <a:rPr lang="en-US" sz="3200" dirty="0" smtClean="0"/>
              <a:t>including formal Performance Appraisals</a:t>
            </a:r>
            <a:endParaRPr lang="en-US" sz="3200" dirty="0"/>
          </a:p>
        </p:txBody>
      </p:sp>
      <p:sp>
        <p:nvSpPr>
          <p:cNvPr id="3" name="Content Placeholder 2"/>
          <p:cNvSpPr>
            <a:spLocks noGrp="1"/>
          </p:cNvSpPr>
          <p:nvPr>
            <p:ph idx="1"/>
          </p:nvPr>
        </p:nvSpPr>
        <p:spPr/>
        <p:txBody>
          <a:bodyPr/>
          <a:lstStyle/>
          <a:p>
            <a:r>
              <a:rPr lang="en-US" dirty="0" smtClean="0"/>
              <a:t>Formal annual performance appraisals</a:t>
            </a:r>
          </a:p>
          <a:p>
            <a:r>
              <a:rPr lang="en-US" dirty="0" smtClean="0"/>
              <a:t>Probationary reviews </a:t>
            </a:r>
          </a:p>
          <a:p>
            <a:r>
              <a:rPr lang="en-US" dirty="0" smtClean="0"/>
              <a:t>Informal one-to-one review discussions </a:t>
            </a:r>
          </a:p>
          <a:p>
            <a:r>
              <a:rPr lang="en-US" dirty="0" smtClean="0"/>
              <a:t>Counseling meetings </a:t>
            </a:r>
          </a:p>
          <a:p>
            <a:r>
              <a:rPr lang="en-US" dirty="0" smtClean="0"/>
              <a:t>Observation on the job</a:t>
            </a:r>
          </a:p>
          <a:p>
            <a:r>
              <a:rPr lang="en-US" dirty="0" smtClean="0"/>
              <a:t>Skill- or job-related tests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Assignment or task followed by review, including </a:t>
            </a:r>
            <a:r>
              <a:rPr lang="en-US" dirty="0" err="1" smtClean="0"/>
              <a:t>secondments</a:t>
            </a:r>
            <a:r>
              <a:rPr lang="en-US" dirty="0" smtClean="0"/>
              <a:t> (temporary job cover or transfer) </a:t>
            </a:r>
          </a:p>
          <a:p>
            <a:r>
              <a:rPr lang="en-US" dirty="0" smtClean="0"/>
              <a:t>Assessment centers, including observed group exercises, tests presentations, etc. </a:t>
            </a:r>
          </a:p>
          <a:p>
            <a:r>
              <a:rPr lang="en-US" dirty="0" smtClean="0"/>
              <a:t>Survey of opinion of others who have dealings with the individual</a:t>
            </a:r>
          </a:p>
          <a:p>
            <a:r>
              <a:rPr lang="en-US" dirty="0" smtClean="0"/>
              <a:t>Psychometric tests and other behavioral assessments </a:t>
            </a:r>
          </a:p>
          <a:p>
            <a:r>
              <a:rPr lang="en-US" dirty="0" smtClean="0"/>
              <a:t>Graphology (handwriting analysis)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lnSpcReduction="10000"/>
          </a:bodyPr>
          <a:lstStyle/>
          <a:p>
            <a:pPr>
              <a:buNone/>
            </a:pPr>
            <a:r>
              <a:rPr lang="en-US" dirty="0" smtClean="0"/>
              <a:t>    </a:t>
            </a:r>
            <a:r>
              <a:rPr lang="en-US" b="1" dirty="0" smtClean="0"/>
              <a:t>Holding regular informal one-to-one review meetings greatly reduces the pressure and time required for the annual formal appraisal meeting. Holding informal reviews every month is ideal all staff. There are several benefits of reviewing frequently and informally:</a:t>
            </a:r>
          </a:p>
          <a:p>
            <a:r>
              <a:rPr lang="en-US" dirty="0" smtClean="0"/>
              <a:t>The manager is better informed and more up-to-date with his or her people's activities (and more in touch with what lies beyond, e.g., customers, suppliers, competitors, markets, etc).</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5668963"/>
          </a:xfrm>
        </p:spPr>
        <p:txBody>
          <a:bodyPr>
            <a:normAutofit lnSpcReduction="10000"/>
          </a:bodyPr>
          <a:lstStyle/>
          <a:p>
            <a:r>
              <a:rPr lang="en-US" dirty="0" smtClean="0"/>
              <a:t>Difficult issues can be identified, discussed and resolved quickly, before they become more serious.</a:t>
            </a:r>
          </a:p>
          <a:p>
            <a:r>
              <a:rPr lang="en-US" dirty="0" smtClean="0"/>
              <a:t>Help can be given more readily - people rarely ask unless they see a good opportunity to do so - the regular informal review provides just this.</a:t>
            </a:r>
          </a:p>
          <a:p>
            <a:r>
              <a:rPr lang="en-US" dirty="0" smtClean="0"/>
              <a:t>Assignments, tasks and objectives can be agreed completed and reviewed quickly - leaving actions more than a few weeks reduces completion rates significantly for all but the most senior and experienced people.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fontScale="92500" lnSpcReduction="20000"/>
          </a:bodyPr>
          <a:lstStyle/>
          <a:p>
            <a:r>
              <a:rPr lang="en-US" dirty="0" smtClean="0"/>
              <a:t>Objectives, direction, and purpose is more up-to-date - modern organizations demand  more flexibility than a single annual review allows - priorities often change through the  year, so people need to be re-directed and re-focused.</a:t>
            </a:r>
          </a:p>
          <a:p>
            <a:r>
              <a:rPr lang="en-US" dirty="0" smtClean="0"/>
              <a:t>Training and development actions can be broken down into smaller more digestible chunks, increasing success rates and motivational effect as a result.</a:t>
            </a:r>
          </a:p>
          <a:p>
            <a:r>
              <a:rPr lang="en-US" dirty="0" smtClean="0"/>
              <a:t>The 'fear factor', often associated by many with formal appraisals, is greatly reduced because people become more comfortable with the review process.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Relationships and mutual understanding develops more quickly with greater frequency of  meetings between manager and staff member.</a:t>
            </a:r>
          </a:p>
          <a:p>
            <a:r>
              <a:rPr lang="en-US" dirty="0" smtClean="0"/>
              <a:t>Staff members can be better prepared for the formal appraisal, giving better results, and  saving management time.</a:t>
            </a:r>
          </a:p>
          <a:p>
            <a:r>
              <a:rPr lang="en-US" dirty="0" smtClean="0"/>
              <a:t>Much of the review has already been covered throughout the year by the time comes for  the formal appraisal.</a:t>
            </a:r>
          </a:p>
          <a:p>
            <a:r>
              <a:rPr lang="en-US" dirty="0" smtClean="0"/>
              <a:t>Frequent review meetings increase the reliability of notes and performance data, and  reduces the chances of overlooking things at the formal appraisal.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04800"/>
          </a:xfrm>
        </p:spPr>
        <p:txBody>
          <a:bodyPr>
            <a:normAutofit fontScale="90000"/>
          </a:bodyPr>
          <a:lstStyle/>
          <a:p>
            <a:endParaRPr lang="en-US" dirty="0"/>
          </a:p>
        </p:txBody>
      </p:sp>
      <p:sp>
        <p:nvSpPr>
          <p:cNvPr id="3" name="Content Placeholder 2"/>
          <p:cNvSpPr>
            <a:spLocks noGrp="1"/>
          </p:cNvSpPr>
          <p:nvPr>
            <p:ph idx="1"/>
          </p:nvPr>
        </p:nvSpPr>
        <p:spPr>
          <a:xfrm>
            <a:off x="457200" y="0"/>
            <a:ext cx="8229600" cy="6858000"/>
          </a:xfrm>
        </p:spPr>
        <p:txBody>
          <a:bodyPr>
            <a:normAutofit fontScale="77500" lnSpcReduction="20000"/>
          </a:bodyPr>
          <a:lstStyle/>
          <a:p>
            <a:endParaRPr lang="en-US" dirty="0" smtClean="0"/>
          </a:p>
          <a:p>
            <a:endParaRPr lang="en-US" dirty="0" smtClean="0"/>
          </a:p>
          <a:p>
            <a:endParaRPr lang="en-US" dirty="0" smtClean="0"/>
          </a:p>
          <a:p>
            <a:r>
              <a:rPr lang="en-US" dirty="0" smtClean="0"/>
              <a:t>Training isn't restricted to sending someone on an external course - it  includes internal courses, coaching, mentoring (mentoring someone else and well as being mentored), secondment to another role (e.g. deputizing for someone while they are  away on holiday), shadowing, distance-learning, reading books, watching videos, attending  meetings and workshops, workbooks, manuals and guides, researching, giving presentations;  anything relevant and helpful that will help the person develop towards the standard </a:t>
            </a:r>
            <a:r>
              <a:rPr lang="en-US" smtClean="0"/>
              <a:t>and agreed </a:t>
            </a:r>
            <a:r>
              <a:rPr lang="en-US" dirty="0" smtClean="0"/>
              <a:t>task.</a:t>
            </a:r>
          </a:p>
          <a:p>
            <a:r>
              <a:rPr lang="en-US" dirty="0" smtClean="0"/>
              <a:t> Be careful to avoid committing to training expenditure before suitable approval, permission or availability has been confirmed - if necessary discuss likely training requirements with the relevant authority before the appraisal to check. </a:t>
            </a:r>
          </a:p>
          <a:p>
            <a:r>
              <a:rPr lang="en-US" dirty="0" smtClean="0"/>
              <a:t>Raising false hopes is not helpful to  the process.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5592763"/>
          </a:xfrm>
        </p:spPr>
        <p:txBody>
          <a:bodyPr>
            <a:normAutofit/>
          </a:bodyPr>
          <a:lstStyle/>
          <a:p>
            <a:r>
              <a:rPr lang="en-US" dirty="0" smtClean="0"/>
              <a:t>The history can be dated back to the 20th century and then to the second world war when the merit rating was used for the first time.</a:t>
            </a:r>
          </a:p>
          <a:p>
            <a:r>
              <a:rPr lang="en-US" dirty="0" smtClean="0"/>
              <a:t>An employer evaluating their employees is a very old concept.</a:t>
            </a:r>
          </a:p>
          <a:p>
            <a:r>
              <a:rPr lang="en-US" dirty="0" smtClean="0"/>
              <a:t>The latest mantra being followed by organizations across the world being – "get paid according to what you contribute”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AutoShape 2" descr="data:image/jpeg;base64,/9j/4AAQSkZJRgABAQAAAQABAAD/2wCEAAkGBhQSERQUExQVFRUUGBwaGBgYGBoYGBwXHh0aGhgYFxgcHScfHBojGh0XIC8gIycpLC4sHB8xNTAqNSYrLCkBCQoKDgwOFw8PFywcHBwsLCksLCwpLCwsLCwsLCwsLCwsLCwsLCkpLCksLCksLCwsKSksKSwsLCwsLCwpLCwsKf/AABEIAKkBKQMBIgACEQEDEQH/xAAbAAABBQEBAAAAAAAAAAAAAAACAQMEBQYAB//EAEYQAAICAAQDBQUGBAQDBgcAAAECAxEABBIhEzFBBQYiUWEUMnGB8CORobHB0UJSYuEHJDPxFRZDU3OCktLTJTREg5OUwv/EABYBAQEBAAAAAAAAAAAAAAAAAAABAv/EABsRAQEBAAIDAAAAAAAAAAAAAAARASFBMVFh/9oADAMBAAIRAxEAPwDYZeKwPT8sWmWyJ8xioy5bavLF3Cp0rz6XQxGljBlTVet+mJPsprn/AG9PhiJl8w/l9eWJIdh+F/dgg/ZT+fXAnLN5/j6fvg+M35fj+wwuXkJu/IYBJo22rDaQttYuv2/fCnNEHkOeOGZIvl9DAOwppXlvhpg2o0Nib/L++Hfafq8FDNqv0/3wDBL+v3fDHO7jzqvL4/2wb5rntv8AW+HEewb6WMAxx2+/0+GIva/aogh4rBiAyghQL8TBRsSOrDricJx/L+/wxX9vZMZmExElQWUk6Q2ysHqj5lRfpeALJdvRyKx1BSuoMGIVgyEq4IJ/hYVYseuGsp3ljdmRWDcPTb2NFsFIQNe7EG/X5GoGf7mxTtJoKoHj01wkIU0y2h20ghmtRzO97sCnaPdJZGlPEVdbPtwrUK8KwEVq3IVQQdqthRBxFXgz2/Nem1/H8cGuevp9XVj09cZKXuQhXQrx6vtSWaK3IllV1LHVZK6WW+tk7YHMdyXcUJoQNMqgcIihIM1Q2b3V4wpeX2e1XgNmJ/DdYRszty6fpeMpH3QcFgJYgp1mPwtcJLO6tEAQAbamB2Okc+WL3u92eIYtB0WzFqUuygmrC6zYF2aAAF1XU1EsdoqXZAQWUAkWLAYkKSOgNNXwOCGa/HGO7Y7vzxifMKymWWGdZEQtdkf5fg6Yw7MhVRuerVzwyexp/aNKO6gqJVPFm0IOKpKWQA7FAw0ty4lchiEbd86iqWYhVUEkkgAACySTsAB1OHRMDjDy9386saLG+4y+lycxISZTFKpa3vYTNGwIrYelYkdpdmZ+pTEzAs5ZTxgCABIVWidJSynl5ENp1NSNYmdUiwbG4233Bo/jtgzOPr41is7v9nGKJxIukmad6sHwvNI68j/KVxa8Bef6/P8APAI0oG2EWceeCdLIPljhlxgOLCr6YEOKvbBtGKrpgBCpFA8sAQcAX0xyoCLoY7g7afrzxwWhX164AHC3VYUxL5YQQev9+uB9l9fw9bwHOEsgi/PnhxYFoUNueGxk9jvufzu8PSLYrb1wDbwixW2/388OW3kMNxZUgjfl9V8MSKwRhMnLVbYuctmPCDXyxVZGMGtsXOWgHkMG0qGdasA/33/bE+GWxy5YjxQr5DFDm+2poMxIrCDhRRGdqDl+EHZSB4t30Lq5Ve3rgy0vtQv03vHNmRihTvblS/DIdX5BSpBLFo10AA+9ckfpud/C1ROz+9qOF1pTOQAqazRJzFFyR7tQN7tkG7HKxF3n+2BG0ahGkaQsAF0j3RZsswHLDJ7abe8pNt6weQNj7blyGKod4smwhmkk0lE1+FZGS2jR3UHRbEI6tVBqNkbECRnO8+XWJnVtTcN3RSHTVwxIWQll8LfZSeE7jSdtsRVina7dMrPt/wBx+k2EHbdf/Tzj/wAKfo5xOyqAqGFjUAavzF4zed74QxjOl1cHJlQyiizgi1MfQg7g3yKm9heKi4HbKdYZh/8AaJ/K8cO249xw5/8A8Ep/JMMv2tlxStKodiqaNQZg7XSmvUMPKwcD2T23l5YkmEqKJAuzOgYFgG0NRrXRFjASP+LQ8tEv/wCvP/7eEHbEAPKQfGGb/wBGAbtSDjPGZACih2JZQoJJUKWvZrU7EYnrlK69cBGXtvLj+Ir8UkH5rgW7ay29yqL8yR+eJ0kBNbnDZyree3zwFHF2vlva3bjRhTCgB1qBYeUkWTzA0n5jFiO1sr0zEN/96n/qw+kDk86Fm7J5emDGVbz/AB+OAYTPQf8Abx36SJz8+eHhLF0kQ/8AiXCw9nKoI0ILJPujmeZO25OGm7LT+JIzXmqn9MBIl0t/EPkRhBADvqu/98VsmXyrIjhcqUcgK2mLSzE0Ap5E7EUMDN2Hl1Us8MCqu5JjjCj1JIrngLQ5LyJ5eWHZITpAHSsVJ7vQ/wDYRD4Rr+gwv/BYx/0lAHkK8+VYCwGTNc9/h6VjjlT59cV+Y7HAMbQ+FldWbxt7tMDtddRiwMjYDvYztv19cFFl2BG+w/vgy7AXW+Ehcknby88ELPCSbH54SGIg2fLzxyyHVgpJiOm/1WAB4ms/vgBE3r1PP4fdghOfxwvtJrlgAAa66/XLCMrjz9eX15YMTk4WNibvz9MBHZ225/VYkeLT5H4fphJJCDsPq8KM16HAImosL6em3LEmsNJmATVHDmv0OAxORbbbF1lYieeKDKSFdhi1y2bPXywaX0K4gZrsSKR3d01NInCY228R3KUDWmyfvOHIc2fuxLjzN3giml7qZdn1mLxXqsNIp1eDxbMPHccZ1c7RTdi8FH3Sy6gFUZSpUgiSSxp4lblr/wCrLfnqN4tfajZ2/H4fvhPbfT8cBnj3UylrCVcalOhQ7UNCxxFhvs+jhpfUX5myzPcfLuWsy76xtIf+pxddWCBfGlHzHkMTczmLzcLVsIpvhZfL9fv+7FiubHkd8RRJJpUL/KAN/TbfFF2j3JhmMpdpNUqygsClhZQqsq+CtlBAJBI1NvvjQDMCrwEmbG1YqKOPukgYMJJAeKZRtHsxLM2+i2Uln2Ymr2qsQ17iILHFk3h4DbIbi4axEe7WohFOroelbY1aTKQDywLZhcCsu3ckEECZgKpPCNSDVK4IYEEsDK255gUwYFr1plr69cNLOtbfjhwzr8cAgzHpjlm89/rlgUlQ78sOBlN105/PfngjlkvodsIuY9NscJVHKsDEVPOrs/d0/DAI+a8uVeXXAnOHy/TegfliQ2kCvwwIRSL88B55B3VzKCABkqKRJFXUSI2K1MwJHiuQBlFDZpB1w5m+zM68TRsS6PHpKGYkiXTGpkLn3oywlOj+oHT0XeRhTYxzoBWC1kspl86WXiPLWti+mVNJpX0aBQIQsY9ieh2G5af3YmzCRMM0WdrQgsUY7xR6xa9OKJefQjpjQFFAvpzwhVCQNuX0cCsr2tlZ2zqzQKVIiWJmJXTodnMhG9l4zwnAI3ph1xTZGPPRZbgxrLGFhfSAsRYuTNu0hew98OqBv7yu4z7aJMuF2DyFW9VEUrV/5lU/LEr2ZcQrF5bM5uKR9CS8OWZ2cmNSyqXi8aADdyhkbTR5bCxTNzdoZ12iZ42WSMsVqNjHTQEK7lbOoyNRQXVCgeZ28eTX44VssvXF6Kjdl9oM0MbSBlcqCQwog+RA6/VDkJLZpSD92FOUB69Kwvsw5Xgjo5hXwGCEwNYH2QV8cCMn64Bwyrz2xxlUXywByoqrwByfrgD1IfLCIV9MB7H6472TbngJCKvSsHeIyZWuuD4R8/r7sBj8tJQwnbec4eXLo2h9cYB26yIrc9vdJwWUC8j8MSM7nY8uuty1CySqM9KN2YhQaUDcnBpeQZuM6gGB0khq3phRIPkaI/DGV/4+Qk80k5WSCWb/ACw0eKKPXoQKRrt0Ak131222xqo8uCOf1WIOU7TgkcqpcsGdCTHIBqQ06ayoUkEHa+mAq4+/I4wiMKGnCM4ltTqkgiVo/B4wTMt8q0uOm8HsbvcxKGY6mzAtFBQRqWlkRRqEYceFDu2qzQ5nbZJ2ag/hU+XhG3XbbbffFZnoMrFpEojUP4FBjB1VbaQApvkWr0J6Ygoeyu/YbLozQtI2mEM6lFVppOBaqpIr/WU7bbHl4bdy/fdHKnhskf2dk6STqimlZWtgErh+9Z+QNi8y/ZMEi60jiZXC6W4a7qtFN65AgEDpQ8sAO6kB2MMOwoeBdhRAHLlTMK/qPngGexu8gzMwVU0x8KRiGHjEiSiM7g0VIJPLErvHnOBk5p4wCY0LgNZBroQCD+OCynduGI3HHGhqrVQpq7I29aPywedyCPE6ShWjYU2rZa/q35YvSKrI96o2Uaw5LSOkZjjfxIhRGk4Zt0AdtJBs7E8sOR97sq1f6oJXWo0NqMY1kyKOqjQ9/AbeJbcTu/l5GLoInOqyVa/EVUHVTUbCrYPvULusN9ndyIkiRXHEZVK8QllYg6xVhvCtOwKg0bO2+AeyneGCWZIk4jly4VgjBPAAWOogAjkLF8xi89lA6nFVB3ZjRgyLpKszLTuAC/virrSaHh5CtgMTzlWrn08/vwDvsYNUf9vTDi5WhXnhhInF77eX9/hhCj+v3/H+2CC9h/qwUeTo3f4Ya4b7+vrhxg/S/wAMAsmVs3f1yxz5cgbc6w3oewd72/X+2CZm1dcBF7OKzJxEJ0lmG6kG1YqwIO/vKcBLIiTRxM4DyhigN2dABavgCDgeyuzXy8SIH1AcQt4KJLvrH8RqrYVvdjlW9b2p3fkll43EKyI8bRHS1IEvUhUOA2rVIC22z10GCr32U9CPL+2CGVa7+uX74xp7lybATBaZiGVDqUMqA0SxvdLBNlfDpalooO6EoC06KAjKwUSBfErK2nU7FDZ1alIrxAhgRUGrzWQLyITq+zYsPKyjIb9KY4eGXf6OMZL3QnYH7SO9IWxqTlDLGNlFD7Ro32A/0xsNgH5e7eZbWTKCWkLE8WYal8ZVSBsunUq7cwOlUQ1mhroXt5H5/tiLnM4sdcaREvca3VdhzO55Yg92snLAsnEKs0jqxYMxLHhojFtQH8SMdud9OWFnysonklCpIs8SRsrtp0hC5I91rRhIbHmOt7UXSoRHVYb8QN7iuWMgeys+ykCZ9dubE5AJ4cwjKqEGhdbQkrZ9w+XiV+z86GlKM4JMzLU3hLtJGUFGwKi4iixQaj5HAa8O53F3t+uOLv64a7KLxwosmpm3suys9Wa1FQASBQNX8TzMkZvzH1tggEBvrhxnb16YJMyPLrWCbMAHAApPrjlYnfBHMj5f3rCe0j5dcAodsJrf1+7DiSg8sHeAxmVgvr9VWHe0ew3mjCJIiC/GGQuGWvcIDqaJ577jbkTcfLMw3F/V/wBsM94u1ZYodUcmlxuF8FvposArA6zV+BaJJG4waanJ5NwDrYE2aIBG38N2TvXX8BjNjuMCj6jG7NmDI2oNpMbTJM0ZUkizpC6vL540OXzWoHSdQ1ODW+4Oki/MGwR5g4y2V73zrNpZkk1yIF3URcKSVlWRHUalYKNBjffULBIsYdhp+4UlVxEYayWtp11im0M2l9nTVsFoGuY8Oi97b7HeeTLkNSxS628bo1GN4xoK73b3zHKuuKzMd/vs1bhlDLBxV0urlQYppkJFAWVibYnnXMWQ5nO+j0ViiJZGiBYgVbSQKVqxpLLL4TdbMeS7z4Imb7p5nVSynSGFnjSKzxa4SEahsUSORQQd9fS2wuX7v5qOUMHNCQNXtEh8HtAeiDsf8uWSj5164ve7/egZp3AiKqqodRIJ1NqtSB5FefXFf3y70vlZUWNUIeN2GpWNurRKilgwCKzSAa2FLsTgHu3stmnlVoXIQKo2fTpcSKzMy8nBjDLR/wD6JAZLs6cZB431vO8UgbXJrt2BUAMxrTy/H1w7P3yhjkeNklLqVUhQptmOkafENtW29efLfENO/qEZghQREiSqdLEcJ4kkVpQNxZYgAAnwnyOEuCJk8jnIuFw1kAXhiS2y62FCKVuP+FfGw1Br1MCBasCizGfRYzKZFRD9rIXh/wBM2GkZS3hYCmq3A3rbbF5J3vywLg6wyNoI0NZbW0ZCGvFTqwseWLLJ9opKiSR7rIqsCQVtWFrsdxt54vnkVndbPTtlledtTPyIG2kAKGGw2k0mTflxK6YuHzbC/wBsOqV06vnhvijy86+Xngjhmjd/h92+DizJMeqqJ6H7sKrrgmobVscENjMk108/xw4uZ8IO1nHKy/vhCU6nAFHmb+FDEbPZ0CNyWEYCsS+3hFHxb7bc98SDp88DPKiKWJ2A3oEn5Abk+gwFF3X7dEkVcYSlncrZQyCLUAA+nYsAy3ttqUHe8VPa3eWZcxMiyUi5rKRhgYvCJNHEXSV1Gwx36V6HGryU8c0YkQnTbLuCpBVirKVYAghlIIPliLH2nlmmaEkcQPopkYW4TiaQxXSW4Z1UDdb4Kzo/xJGnUIUJ0hiONVfYzzMpOg7gQsKr+Ict8Sz3/S1Roty5RgJA1boFb3RYOsXdUQwGqt7t4MvxeEQmvSZNJUe7ektyrmaPXfBP2FCTvFH80Xntvy57L9w8sQRe7feVc1GX4ZjI02CQ2zxxyjcf0yLY8wcVc/eqVc80J0cNXUbqQNPBMr/aav8AUHMLp3F+RIvsnlYQuqIIFc/wKADXhHIdAAPgAMdJ2LCSxMcdsyszFVssnuMTXMdD0xdFQnf2EKryRyxqwLW6gDSEWTUN97UkgDc6HoGt3z30hDlGSQMtWKU1ZgA5MR/14ztf8XUUXE7HySEIFy6kEUlIDbWV8HWwpoV/Ca5Yfbulljp+yQhTa7cj4aN9fcj5/wAi+QoIeX76QMpfRKqKutmKClTx07aWJCnQ45dN6sE22Q7QSZOIAyiyKdSrWDR2PMeRFg4rz3RywABjWgpQA3Wk6vCQTTDxORd1ZqsT8p2ckaaI9hz5liTsLLMSxNULJ8sBBm70Qrmmy7lRpjLlywoFQHdCOYqNle+VX5HBt3hy/UstbnVHIuleYZrXwqa2Y7bHyNBmO6ULimBI4jSe89lnBV7OqypVmXSdqNVWAPc+Hb3yNGghpZG1puAsltbAWaB5WfM4gdXvDleXEojoVdSN41FgrY3li59HB5WcA3erKndX1EllA0uNwsjeK18K1HINXLwnyOI8vcuE0ftLBFtrNsAYiA56gcGL/wAvqbE9yotqaVSBXvA7VMp5qeYmkv4jlWGiwh7dyz7cVAyqCy3yHgIHLf8A1I+X86+YxNykscih42DKRYINg9NvmMZjPdyfAeE51Gh4iKA/y4aiENNpy8dGjRs15XfZPZrRRIhKkqKsAAdfIAXuN6F7mhdYosYyt7eWHrxEjy5B+7Ejf0+vlgMllJfwxKbPRxLrlOka1UXz1OQqgAdSTX0cMZSIeWG+1O7PtIT7RoyjKRWkig6ObBB8VJQPSzzBIJWjgcXsPP8AP98V/Z3amVnLCPQxJ1EaKJCsU1UyjVTAi96IrniwymWIXxadW/uggVZ08yTyq/W8ZKT/AA/k9l4avHxiZAZC0hARzKwCc9NO6NsNyl7GioaT2TLyg/ZRsEJjNxrQrYqLXl4j6bnFYewspFLrIBaV6VX0e/YkCr4dRI0AgEnSF8NAYrsz3MzLmQ8VQSJSlSy7M7oy9BQ0B0vmNdgYcyndLMLNCWZWjjkDgGaRmVdEytGtoA1mRW1eHYVQAXAaLL5OCG2REj2AJChaUajRIHuglj8zhhsvlMyxf7GYhTGSCr+Bx4karFMByPP5Y7vH2G2Yy0kSEBm0kaidJCurlG2J0tp0k0djyOK/trs7NSnXEnBYo6nTKA2vT9hI5AopGxfwWbDcjVYgnr3UygIbhKDYIIJG96gdj/Nv8bPU4ZPczJ0RwwLTQaeQWmlE0mn3GlIxX9I64ppOzc+jF2eQorWftVK6ONMW8JOwGXMQodR1IvEHIx9pNDBIhlcOsLnU8OqwsfFDAkeBiZKF2CDY3Gmi97Z7mwyikOhmfU9mRwwLvIQVEikfasXsEbgDlti8yWSVI0QtrKqF1GrJAqz6nGJfs/tBVV6laUw7kiAkPxbMQZRYUqOfiALXR3xJ/wDiRPJ18YD0sTBVM8YUxGvF/ljKWJBpgKrliYNtwQeuOGVHn54zHduXONIvtCOBwVJtFQCWo9QNDcklyNJrZgVWlLaUwHn9csVDhiUDpv1wAivmCPj8ficJwmqsGqkHBACGq2O535bVZs2eXTr0wrZbY78v2w0I3+/44c4bfXwwHDKnzx2YyrFSEIDb0WBZQT5gEEj5jHaH+jhY2IJs9PlgIHY/YjZeLhBhot2ChSKZnL0tsajANAc+t9MUWa7kSyTySidULys4ZQ2tbg9nC0W02BT6qvoK541bFqOMJF3wlTMzh3+yifM++I1VliRGCRuKJlBJLa9tG/QnEU+v+H8qlWV4gyaSKMuzCVJHILMxplUirHvEeZLnZ/cadRGJJR4ZLYIzkNEUi1JuBRMsQa9zTPvbElIe/DySAKmkaolY2GbU2ZbLFdJA8J0k6tmF8rFYfh/xFUx6+DLZI0qNBJDRtKKpqLFUYBeZNDriqir3PzpSmnpivvCWQ6TUwZeQ1Bi8Z1GiNP8ASuFi7s548Rmfcq2hRmZgus8Ib0BfhWU35t8xou3u0ZUhLRpqktaTazZGrSNQ1OE1EKGFkAXiu7N74Lwi5VpNAJd4xpQHxsqlZGDK5UCwdgxonERVQd2s0rJJPuEMRdhIWfRF7XZHh1EgSx1W5o9RvpO7EEwyymZ2d287B0KAiGm3VnVRIwI952xWRd/lMjeFzGUjMYSNmmLHj8RSgO+kQsdvx2xb9nd4lmaRUB+ybS1rXi+B3HnuBsQeRBxRU96ezc1MVaEf/LASx2R9pOG9z3xpAQFCWBBErfyjEaZO0RM7KsvCZydIMGpY7y9CPf369o5kj4HSca1c4fTBe2HflgMLHle0IpJGjWWpZNUliA7BMqpda24pCzgD3bA2GxL7zdqDVvIACoFRwsShea3K7XIsYy9qCB4n2JFDXe1kbc98OJmr2rniFZPsls4+bRpkkAWKVSdCrHu0BQqQTZZVckWdJscuepR3o8+lbYdbMgGqwPte/L6usUNOWNYPit9DBnN+nUYX2oeRwALMdwfrngrPmcKJRvWD1nywGaynLETtrPTRmHQ4UaxxFGjispZUHDV1YMAzb1R5Ub2LmUzB9Pq8TTm0DJqrWzUm1t01VQsDzPLzwVbQT6gNLAg9RRHOtjyxlOxe9U4iiklDScVG02IkQlRK7FXXcUkfJhuWHIAkaeGYAVpUDy6UfT654i5fN5WQcFRCwFlYwFK+E0zKK0kAmiRyJ9cQQcr304pGiFzeorbIupU0FzuwqhImx8zyo4jZzv59hI8UT6+E8setQFZEUNxPeB02QK57+hq9lyMLVcMZp9e6qfGdi4294/zc8Q5Mjk2Rriy9B/tPCmkO1A6/IkMBR56h54ouyxBOMxJ3qmS3dUMYzT5YaQwcEWEcgkhgSNwK23F8saUZoVy5DFNBkcpqbSiFyXZqYsQz2HYDUdLEWCwo9L6YmhiDvxEQnhdmYwqdK0LmUOpALatOk38iBdGo8vfsHhtGjMsnBIBSQSFJWcB1XT4hS2ADZ3utrm/8BytqeGRWnSdbgroI0hDrtd+g59bvHf8ALmWGkBXBjWNEp5LURljHpOratTb+u94AJO/WWCawzOOmlHJO0TbbeUsZ+focS4O88NAM4DFytAOQKkaJdZKDQWcaaO2qwC1XiJ/yflSB4GW1ACrI9DwxgELdBqii3/p+95O62W1E+OydTWxpvtDONXmBKxYfEjcbYCx7L7aizMZeFw4FWaI5qGGzAGirAg8iDiUJPF+m2K7sTsmHKqRGzEEIDqN7Rosa9B/Cq4tGYVfPFQEkhIIU0SNjV0fOuvww5GhoXRPUgUCepqz+Zwxlo1RCdzbE+I2bJ/ADoByAGHxIPMYIcrCAYFpgBd4JJLF4AiMNysACWoAbknYADmSfLCrKDyxD7VyizoYmZlsg+Gr2OoA6lKkGtwRRG2AeyOdSaNJY21I4DKwsWp5EXvhnRC0jRVGXAEjJpW6bUociupDi/jhju/2Y+Vgjhdw4jRVDVRLb6rA2r3aHPY2Tzxn+2O7eYBlzKOGldMwrqt+KJk0xJHSatalIjuavXVajhqtOexodvsYttx9mu24O2224B+QxW9rd0MrIqllWJY7J0LGq6dNeK0IGlbphRUXRFnGYj7tZniRIpdA8bOCJJwkLf5UA6tIDSnRM+hqFuwPUmYO7GeRYgkm4jYOfaZrMjLMp94EabaEgjSRpPkMNVsJcpHNGFZVdPCRe423VgfPkQfniCO7uTcGoYW0jhmgpoKSdJrkQSfUWfPGez3YfaOiQRSEllWmM7hlcRuvho1p18NtwDZa9YAxou7WRkjSbiLpaSeR+YbZqomuvpggP+V8oDoEMYOzULBoFqIo2BbyctvGw6nE7I9kxRFjGgUtVkXyBYgCzsoLMQBQGo+eMeOwc2k3EUPqVn34qnUj5sSFfE117PYCmqb78Ox5DtFUQCSQvw47LPGQH0yccNXMluHoIsDbkNVy8K2ukeWGnkAI9cYV+2c4ksSSvJGXbVR4LNo/yy7AE67YZkaVsjUG6KDa9zezp404c6uEWNNAbR4WLS8RFKfwgcLnfM74qRpNS/Qwqxg0R+2MR2x2PmPac00KyBJ04bkbe7GGWSLqWJ4sW29uh5LiH2V2PmEliKxyqR7KDaMooRFZ7e9OkMbZSDrIAG/iEV6DSE2dr8/uwpCDyxk+7vZ8yyZWxMrrG4zjPelpKUDc+F24mpgy2AtjYEDGsbL+vP/fFQvDXnt5emFVE6VgfZfX8McMrvz/D54IcWJTyrDnCGAgh04dwGUyEYGG+0u75mmjkVwpUKt76lqRJCUI6sFKEHYgjyohHnQugG/G4QUCfEbq65DY7nbB5syrLlwkmnXIFKaVIKjU8jEkEjwLpFVRYc8G1+csXhKuQpdCpKchYItb362Lxnn7s5looY9aBYYlj8DyIHCvD4qCgoeGjigTu43oYve0M2VgeVBxNMbOoU+8QCwAI86r54z0vauZEOWlEscozHDtFVV/1Cu8TFiNIUkW18hzusEN5/syeORAdTJJMFASabZAJ61kLaCjECSxFgctqaXurnUun1Fj42EpXUQuVUNpIoMeHNvzpgCTe03Jd+Y5tJWOUh9KqxCgGVwjCO7oMA4J6eFvTUzP3ykHtgC0+XRZFDAeFTHG4EtP4mLsw8Fgad+mqZguOw+y5VV+OTqJAvia1JBbxopUcNSCvh9OQqzmMx3ZzS5madY7HFmaNQ0SMGaFY45dW9i1YFG5alajRGLZu/KxLJxAzPGJzSqEUiFnVgupySfAbIvmpIXUBjQEsdwCLHI0aNcjR6HyOAwuT7HzwZeIjlVMQVdUJUIua1sSmojUICoBFm1O9gEx8/ns7AiiV2R5CKZhDsdE5YCtqU+zsVq2sgEWasez/APEbWmX1RhXlk0SgttEoUvrO1kMmll8wTv4TiXm/8QYtNxK8n8W6MoCh4UJ3WyftVIAG/KwdsBZdv5AyZXQOIdejdFBcC1OoxmtS/wAydRYrpijybZyKIqIHj0xuyIkXERiTMT7zhozq4TLHewOmj/DeDvllqsy0OpZWABGslWJWlekfwnfbluLk9jdtHMCUhSvDleOiDZ0hTZBAK3q5EdMVGRGYzoZpBHIHZVjLNFIygCXNU4jVQWJX2e9I5PdCttF3ezWZlkmSdCgTToPDZFNlgwBY+I7A7WKIIY3Q0R931x0ZN7/lgG1yuxF88B7EfPD7k3tgkcnBEc5Q1hVgYDY4cZyDjuOfLABDCwazgZcsxa/h+B/bEhHvAcUmsAE8LMAPh8cA0LUB9dcSZJax0klYCKYGr+/xwgjf1xJ9o9McJ/TAR9DAczzwUgbnuMPRy2cLLJvy2wEZ0b1w5ILqrsc/uw7x/Q4T2gb4BhWIH15YUu1evwwZzgvljvawehwEczNdV+GFWRvoYd9q9PrfCx5i7xFBHIfntht52s7c8PjNjoME2aX54oahkIBvffDpnP18sIJxQJ54L2lfoYIQ5g+WE1nzw4syn/bDmAyOTNDBr2siyIrEazVCj/ESF3qhqKkCyLqhdYDLcsRM12MZc1DmFYAxBaBBvm+sEDZgwYDfdKtdycG2nhn0qKACgdNgBX4AYgdnS5OVqiWBiak8KLZ3IWTluLumF9aOC7Ry3tGVkhc6TNEyMy3SllKsVuiaJNXiBP2dNKMusgiURMuvhySKXQKysAQqlVLaDosjbnsLImt2dktCkRZfRMFRfAgDge4g2390UB/KK5YdfsLKsGJgi5FW8IG2lAQTt4dKxjy8I8ts1B3bzakESjiMIQ0nFkJ8HGsEFfGPGho86N+ZdfsrOqcuRsFYGRfaZHveIOLcUQyq5APIseRJxBbx9hZWRdXDR0k1G7tWEmvU3OiWEkni/rajucWeVmR46jIZQKGl72AqtYN363eIXd2Ew5PLxOAHiijQgGxqVFBo+VjnjIdk9k9oRRxCO4ioOpOJGYtbyzuxYXbAK0e/p6Yb6Ggm7tZZWVeGtJpYDW1kIhjXX4rYKhK01ijXXCDu3liFBD+DYHjSE0GjYLZYkgNHGQOmn43VtBnQ0bhJvcqTW2XeUAyZcusbjqVWYgE1y5HSFr8nlu0I4TGiumiJhGoWBl1HUfExexIJCDsCtEeuA0A7l5ZgysrFX3YF2pmPEGs/1DW1Hpt/KtXvZHZyZdXVNRaR2dmZtRLmgSeXkNtsY2eTtFOIQJmIFRjTEQyrNmd60kLI0Xs9NpI8W4Asr6BGy0LAsjltz8sXE0cbELbVfWuX3HHcfAhrWiR8vLBhV9MEcJx647jDCGMXz/2xzKuANXvCJIDjqAGEWMDAcZBeDsVeBMYOFoEVgB4oxxkGO4I9cJwBgC1r6YQMvphOCD12whiA64AzQwmtT5YUgEc8NcADrgHGA9N8Aun0wTJdemI75T1wU+VXyGO0L+2I65Ujr1/DCrliOu2Ae0L5Y4Rry2xHEDWelH6/XCrAQQfLAP8As4wPs6nBSJeFjShgEbLAjbpjhllwHAOEWK/r44IeEKjDtYi8E4k1gMf2fPqF0a6XtfrWIea7UkjzcUYH2cjIF2sMtSGdi12pQCMjpV878MyORVQsxCqBZJNAAcyT5VhzJTZcuqlomeVBQ2to2BIHqpAYgHnTGtjg2m9t9ojL5WacLr4UbOFuroE7ny9fLFbL260EyxyXOzrHpEcYTxOzgEM0mkodJq9xV7g7Xc4SNCWZEjUbkkKqrVb9AKxX5LKZJ2Ah9lLKQ4CaNQKVTALuNOsV5ah54Iir33g8B0S0ycRNltoyk0iuPFsCsLijuDpur2m9nd5op5BEFlUnXpZgNLFNGsAhibGtDuB18jhuXsPJlZVZINKnVIPDSmmNv/L4Wc70KZuhN92b2DFlS76kuR2YMxC0H0nhp00+EctzQu6xBO7azy5eCSZv4BYFgWxoItnYamKj54qcn3zy7RQSNrUzR6jSl1SnWJ9bLsAsrBb9b5YuMz2esoQt4gjB08RrUAdLbHer5Gxipn7mxnMLIPdpyYyXIaR5ElZz9puNaKSlab3wCxd8Mq7KA0upwNK8GWypDEMBo92lfxcvCfLCJ3oy5IIkGghr8MgcMHiQLo0b2ZUHMG2XY2SG+y+48caRh7kkjQpr1OtqVdK06zQ0u2wOxYkVeOj7iZcBgOJRtK4hI0twtQIawQTFHYII2qt8BLzfeqEFVRtba4kK0yECV0QP4l3outgcro0cXiQ+uM1F3ChWQODMCCh/1NXuMjLeoEkAxqdz5408SGufwxU0gi6XhdBBHlhEQ7Y6Qm/TAG8Vm8Jw/XAEk2MFGPngF4PrhOEb/X78JKm+EGr6GAdjSjhAhu7w2S30MdZvr9HAOyRknbACM+eCjcnngd7wDqWBhJRdV54ZZyCeuE4pv69cAYU9Pz9cGoNHzwETk3jkm5YI7S3r9+EKN9fDBNPR5YEz7/XpgpPF+/8AbHNIRpH347j44sNuVnpgCN6TeE1EY4T4MSWDgGyTv1v9sORsb+GEE3pjjN5YBC5wLOcOcYYVZLIGAbWY364kasMuwP37emHKbzH3YIx82XZoZFWtTIyi9hZBAsgHb5Yqsp3anUxkaDp4DnxMPHBE0QQHQfAx0HVzALbHbF/lOQ+WLSDBtA7eykk2UzESAa5InRdRIW2Urua5C/LFR2j2Fm7UwySUU+0uWmvXl/s0bTQ+zjmAYjYyHoTWwb3cHF7uCPPc73bzpjnFMwlj0N9sutz7PwkZ3pdQV71ChqsGmqsXfens6WXLxRxpbLLAxrR4QjozNTkK1AGh1+GNSOuOOIPPuyOzc7GYYvtI4kBD8MxFGcvIZZNzqVGVgyKq2pGmlqz0ydoqsbHxyqjqxVYm0jVl0tCaOuREml02BbKDyGN9Hy+/AZjBWNdu1AYwpLK6rqd1iUqTrjLFF1C1PCmIsj3l60NeMyOn18cPJ7uGcrzb4/viofifYnnzwPtOBj96T5flgk5DBHDMen44JJLPpgRg054BTJXTCCf0wknM/DAYB3j+mOE/18sMdD8f2wg5fPBEgZkeWFWcHpzxG+vzx0fL54CVIdI2xyzeeBl93DJ/X9sBJDbXhFYH44RfdwEXP69MAbTAY5ZRhqT3j8P0OBHMfH9MBIcgc8NmZcDmenw/UYaHX688FPiQeWGiviBFVf6UcceY+OFi6fH9MBIIXrWOUr6YYfmcD9flgiQK9McVX0wz5/P8jgG6/H9sBKoemF0Ab4iJ+2H8x7owDmgemDxCHP54n4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1316" name="Picture 4" descr="http://t1.gstatic.com/images?q=tbn:ANd9GcQ-t78JH6ykNXqgIHscxiX4SfGpU5b28OpFMtJZvsp3ggYb1VyZWw"/>
          <p:cNvPicPr>
            <a:picLocks noChangeAspect="1" noChangeArrowheads="1"/>
          </p:cNvPicPr>
          <p:nvPr/>
        </p:nvPicPr>
        <p:blipFill>
          <a:blip r:embed="rId2" cstate="print"/>
          <a:srcRect/>
          <a:stretch>
            <a:fillRect/>
          </a:stretch>
        </p:blipFill>
        <p:spPr bwMode="auto">
          <a:xfrm>
            <a:off x="152400" y="762000"/>
            <a:ext cx="8991599" cy="51816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performance </a:t>
            </a:r>
            <a:endParaRPr lang="en-US" dirty="0"/>
          </a:p>
        </p:txBody>
      </p:sp>
      <p:sp>
        <p:nvSpPr>
          <p:cNvPr id="3" name="Content Placeholder 2"/>
          <p:cNvSpPr>
            <a:spLocks noGrp="1"/>
          </p:cNvSpPr>
          <p:nvPr>
            <p:ph idx="1"/>
          </p:nvPr>
        </p:nvSpPr>
        <p:spPr/>
        <p:txBody>
          <a:bodyPr/>
          <a:lstStyle/>
          <a:p>
            <a:pPr>
              <a:buNone/>
            </a:pPr>
            <a:endParaRPr lang="en-US" b="1" u="sng" dirty="0" smtClean="0"/>
          </a:p>
          <a:p>
            <a:pPr>
              <a:buNone/>
            </a:pPr>
            <a:r>
              <a:rPr lang="en-US" b="1" u="sng" dirty="0" smtClean="0"/>
              <a:t>Three types of Methods:</a:t>
            </a:r>
          </a:p>
          <a:p>
            <a:pPr marL="514350" indent="-514350">
              <a:buFont typeface="+mj-lt"/>
              <a:buAutoNum type="arabicPeriod"/>
            </a:pPr>
            <a:r>
              <a:rPr lang="en-US" dirty="0" smtClean="0"/>
              <a:t>Trait methods</a:t>
            </a:r>
          </a:p>
          <a:p>
            <a:pPr marL="514350" indent="-514350">
              <a:buFont typeface="+mj-lt"/>
              <a:buAutoNum type="arabicPeriod"/>
            </a:pPr>
            <a:r>
              <a:rPr lang="en-US" dirty="0" smtClean="0"/>
              <a:t>Behavioral Methods</a:t>
            </a:r>
          </a:p>
          <a:p>
            <a:pPr marL="514350" indent="-514350">
              <a:buFont typeface="+mj-lt"/>
              <a:buAutoNum type="arabicPeriod"/>
            </a:pPr>
            <a:r>
              <a:rPr lang="en-US" dirty="0" smtClean="0"/>
              <a:t>Results Methods</a:t>
            </a:r>
          </a:p>
          <a:p>
            <a:pPr marL="514350" indent="-514350">
              <a:buNone/>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1</a:t>
            </a:r>
            <a:r>
              <a:rPr lang="en-US" dirty="0" smtClean="0"/>
              <a:t>. </a:t>
            </a:r>
            <a:r>
              <a:rPr lang="en-US" b="1" u="sng" dirty="0" smtClean="0"/>
              <a:t>Trait Methods</a:t>
            </a:r>
            <a:endParaRPr lang="en-US" b="1" u="sng"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Graphic Rating Scales</a:t>
            </a:r>
          </a:p>
          <a:p>
            <a:pPr marL="514350" indent="-514350">
              <a:buFont typeface="+mj-lt"/>
              <a:buAutoNum type="arabicPeriod"/>
            </a:pPr>
            <a:r>
              <a:rPr lang="en-US" dirty="0" smtClean="0"/>
              <a:t>Ranking Methods</a:t>
            </a:r>
          </a:p>
          <a:p>
            <a:pPr marL="514350" indent="-514350">
              <a:buFont typeface="+mj-lt"/>
              <a:buAutoNum type="arabicPeriod"/>
            </a:pPr>
            <a:r>
              <a:rPr lang="en-US" dirty="0" smtClean="0"/>
              <a:t>Paired Comparison Method</a:t>
            </a:r>
          </a:p>
          <a:p>
            <a:pPr marL="514350" indent="-514350">
              <a:buFont typeface="+mj-lt"/>
              <a:buAutoNum type="arabicPeriod"/>
            </a:pPr>
            <a:r>
              <a:rPr lang="en-US" dirty="0" smtClean="0"/>
              <a:t>Forced Distribution Method</a:t>
            </a:r>
          </a:p>
          <a:p>
            <a:pPr marL="514350" indent="-514350">
              <a:buFont typeface="+mj-lt"/>
              <a:buAutoNum type="arabicPeriod"/>
            </a:pPr>
            <a:r>
              <a:rPr lang="en-US" dirty="0" smtClean="0"/>
              <a:t>Checklist Method</a:t>
            </a:r>
          </a:p>
          <a:p>
            <a:pPr marL="914400" lvl="1" indent="-514350">
              <a:buFont typeface="+mj-lt"/>
              <a:buAutoNum type="alphaLcParenR"/>
            </a:pPr>
            <a:r>
              <a:rPr lang="en-US" dirty="0" smtClean="0"/>
              <a:t>Simple Checklist</a:t>
            </a:r>
          </a:p>
          <a:p>
            <a:pPr marL="914400" lvl="1" indent="-514350">
              <a:buFont typeface="+mj-lt"/>
              <a:buAutoNum type="alphaLcParenR"/>
            </a:pPr>
            <a:r>
              <a:rPr lang="en-US" dirty="0" smtClean="0"/>
              <a:t>Weighted Checklist</a:t>
            </a:r>
          </a:p>
          <a:p>
            <a:pPr marL="914400" lvl="1" indent="-514350">
              <a:buFont typeface="+mj-lt"/>
              <a:buAutoNum type="alphaLcParenR"/>
            </a:pPr>
            <a:r>
              <a:rPr lang="en-US" dirty="0" smtClean="0"/>
              <a:t>Forced Choice Method</a:t>
            </a:r>
          </a:p>
          <a:p>
            <a:pPr marL="514350" indent="-514350">
              <a:buFont typeface="+mj-lt"/>
              <a:buAutoNum type="arabicPeriod" startAt="6"/>
            </a:pPr>
            <a:r>
              <a:rPr lang="en-US" dirty="0" smtClean="0"/>
              <a:t>Essay/Free Form Appraisal</a:t>
            </a:r>
          </a:p>
          <a:p>
            <a:pPr marL="514350" indent="-514350">
              <a:buFont typeface="+mj-lt"/>
              <a:buAutoNum type="arabicPeriod" startAt="6"/>
            </a:pPr>
            <a:r>
              <a:rPr lang="en-US" dirty="0" smtClean="0"/>
              <a:t>Confidential Reports.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Graphic Rating Scales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Graphic rating scale method is one of the oldest and widely used method.</a:t>
            </a:r>
          </a:p>
          <a:p>
            <a:r>
              <a:rPr lang="en-US" dirty="0" smtClean="0"/>
              <a:t>Also Known as Linear rating scale or simple rating scale.</a:t>
            </a:r>
          </a:p>
          <a:p>
            <a:r>
              <a:rPr lang="en-US" dirty="0" smtClean="0"/>
              <a:t>Graphic rating scale method is easy to understand and simple to use.</a:t>
            </a:r>
          </a:p>
          <a:p>
            <a:r>
              <a:rPr lang="en-US" dirty="0" smtClean="0"/>
              <a:t> It also consumes less time.</a:t>
            </a:r>
          </a:p>
          <a:p>
            <a:r>
              <a:rPr lang="en-US" dirty="0" smtClean="0"/>
              <a:t> However, it involves a lot of paper work and there are chances of bias by the rater.</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Graphic rating scale"/>
          <p:cNvPicPr>
            <a:picLocks noChangeAspect="1" noChangeArrowheads="1"/>
          </p:cNvPicPr>
          <p:nvPr/>
        </p:nvPicPr>
        <p:blipFill>
          <a:blip r:embed="rId2" cstate="print"/>
          <a:srcRect/>
          <a:stretch>
            <a:fillRect/>
          </a:stretch>
        </p:blipFill>
        <p:spPr bwMode="auto">
          <a:xfrm>
            <a:off x="1" y="1371600"/>
            <a:ext cx="9143999" cy="41148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education.lokoi.com/wp-content/uploads/2012/06/GRAPHIC-RATING-SCALE-METHOD.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85000" lnSpcReduction="20000"/>
          </a:bodyPr>
          <a:lstStyle/>
          <a:p>
            <a:pPr>
              <a:buNone/>
            </a:pPr>
            <a:r>
              <a:rPr lang="en-US" b="1" u="sng" dirty="0" smtClean="0"/>
              <a:t>Advantages :--</a:t>
            </a:r>
          </a:p>
          <a:p>
            <a:pPr>
              <a:buNone/>
            </a:pPr>
            <a:endParaRPr lang="en-US" dirty="0" smtClean="0"/>
          </a:p>
          <a:p>
            <a:r>
              <a:rPr lang="en-US" dirty="0" smtClean="0"/>
              <a:t>Graphic rating scales are less time consuming to develop.</a:t>
            </a:r>
          </a:p>
          <a:p>
            <a:r>
              <a:rPr lang="en-US" dirty="0" smtClean="0"/>
              <a:t>They also allow for quantitative comparison.</a:t>
            </a:r>
          </a:p>
          <a:p>
            <a:pPr>
              <a:buNone/>
            </a:pPr>
            <a:r>
              <a:rPr lang="en-US" b="1" u="sng" dirty="0" smtClean="0"/>
              <a:t>Disadvantages :--</a:t>
            </a:r>
          </a:p>
          <a:p>
            <a:r>
              <a:rPr lang="en-US" dirty="0" smtClean="0"/>
              <a:t>Different supervisors will use the same graphic scales in slightly different ways.</a:t>
            </a:r>
          </a:p>
          <a:p>
            <a:r>
              <a:rPr lang="en-US" dirty="0" smtClean="0"/>
              <a:t>One way to get around the ambiguity inherent in graphic rating scales is to use behavior based scales, in which specific work related behaviors are assessed.</a:t>
            </a:r>
          </a:p>
          <a:p>
            <a:r>
              <a:rPr lang="en-US" dirty="0" smtClean="0"/>
              <a:t>More validity comparing workers ratings from a single supervisor than comparing two workers who were rated by different supervisors.</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 Methods</a:t>
            </a:r>
            <a:br>
              <a:rPr lang="en-US" dirty="0" smtClean="0"/>
            </a:br>
            <a:endParaRPr lang="en-US" dirty="0"/>
          </a:p>
        </p:txBody>
      </p:sp>
      <p:sp>
        <p:nvSpPr>
          <p:cNvPr id="3" name="Content Placeholder 2"/>
          <p:cNvSpPr>
            <a:spLocks noGrp="1"/>
          </p:cNvSpPr>
          <p:nvPr>
            <p:ph idx="1"/>
          </p:nvPr>
        </p:nvSpPr>
        <p:spPr/>
        <p:txBody>
          <a:bodyPr/>
          <a:lstStyle/>
          <a:p>
            <a:r>
              <a:rPr lang="en-US" dirty="0" smtClean="0"/>
              <a:t>All the employees who are doing the same job are compared with each other. </a:t>
            </a:r>
          </a:p>
          <a:p>
            <a:r>
              <a:rPr lang="en-US" dirty="0" smtClean="0"/>
              <a:t>Then, each employee is given a particular rank, i.e. First Rank, Second Rank, etc.</a:t>
            </a:r>
          </a:p>
          <a:p>
            <a:r>
              <a:rPr lang="en-US" dirty="0" smtClean="0"/>
              <a:t> The best employee is given the first rank, and the worst employee is given the last rank.</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tp://t3.gstatic.com/images?q=tbn:ANd9GcRrUQCGefLmX8G5ChH0PT68Cis6r9dAgpKZxqc6AsGpAaqfUxb1"/>
          <p:cNvPicPr>
            <a:picLocks noChangeAspect="1" noChangeArrowheads="1"/>
          </p:cNvPicPr>
          <p:nvPr/>
        </p:nvPicPr>
        <p:blipFill>
          <a:blip r:embed="rId2" cstate="print"/>
          <a:srcRect/>
          <a:stretch>
            <a:fillRect/>
          </a:stretch>
        </p:blipFill>
        <p:spPr bwMode="auto">
          <a:xfrm>
            <a:off x="2209800" y="1066800"/>
            <a:ext cx="4724400" cy="4724403"/>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dirty="0" smtClean="0"/>
              <a:t>Paired Comparison Method</a:t>
            </a:r>
            <a:br>
              <a:rPr lang="en-US" dirty="0" smtClean="0"/>
            </a:b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This form of performance appraisal is a good way to make full use of the methods of options. </a:t>
            </a:r>
          </a:p>
          <a:p>
            <a:r>
              <a:rPr lang="en-US" dirty="0" smtClean="0"/>
              <a:t>There will be a list of relevant options. </a:t>
            </a:r>
          </a:p>
          <a:p>
            <a:r>
              <a:rPr lang="en-US" dirty="0" smtClean="0"/>
              <a:t>Each option is in comparison with the others in the list.</a:t>
            </a:r>
          </a:p>
          <a:p>
            <a:r>
              <a:rPr lang="en-US" dirty="0" smtClean="0"/>
              <a:t> The results will be calculated and then such option with highest score will be mostly chosen.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Meaning</a:t>
            </a: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pPr>
              <a:buNone/>
            </a:pPr>
            <a:r>
              <a:rPr lang="en-US" dirty="0" smtClean="0"/>
              <a:t>  </a:t>
            </a:r>
          </a:p>
          <a:p>
            <a:pPr>
              <a:buNone/>
            </a:pPr>
            <a:r>
              <a:rPr lang="en-US" b="1" dirty="0" smtClean="0"/>
              <a:t>	Performance Appraisal </a:t>
            </a:r>
            <a:r>
              <a:rPr lang="en-US" dirty="0" smtClean="0"/>
              <a:t>is the systematic evaluation of the performance of employees and to understand the abilities of a person for further growth and development. Performance appraisal is generally done in systematic ways which are as follows:</a:t>
            </a:r>
          </a:p>
          <a:p>
            <a:r>
              <a:rPr lang="en-US" dirty="0" smtClean="0"/>
              <a:t>The supervisors measure the pay of employees and compare it with targets and plans.</a:t>
            </a:r>
          </a:p>
          <a:p>
            <a:r>
              <a:rPr lang="en-US" dirty="0" smtClean="0"/>
              <a:t>The employers are in position to guide the employees for a better performance.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t1.gstatic.com/images?q=tbn:ANd9GcTOeNgXKXqNWpGfYzlvZJAXAUHsM1gjrs_B6Y7c0Rm3icHl8bd_Wg"/>
          <p:cNvPicPr>
            <a:picLocks noChangeAspect="1" noChangeArrowheads="1"/>
          </p:cNvPicPr>
          <p:nvPr/>
        </p:nvPicPr>
        <p:blipFill>
          <a:blip r:embed="rId2" cstate="print"/>
          <a:srcRect/>
          <a:stretch>
            <a:fillRect/>
          </a:stretch>
        </p:blipFill>
        <p:spPr bwMode="auto">
          <a:xfrm>
            <a:off x="0" y="762000"/>
            <a:ext cx="9144000" cy="54102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5592763"/>
          </a:xfrm>
        </p:spPr>
        <p:txBody>
          <a:bodyPr>
            <a:normAutofit fontScale="92500"/>
          </a:bodyPr>
          <a:lstStyle/>
          <a:p>
            <a:r>
              <a:rPr lang="en-US" b="1" u="sng" dirty="0" smtClean="0"/>
              <a:t>Advantages:--</a:t>
            </a:r>
            <a:endParaRPr lang="en-US" dirty="0" smtClean="0"/>
          </a:p>
          <a:p>
            <a:r>
              <a:rPr lang="en-US" dirty="0" smtClean="0"/>
              <a:t>It helps you to set priorities where there are conflicting demands on your resources.</a:t>
            </a:r>
          </a:p>
          <a:p>
            <a:r>
              <a:rPr lang="en-US" dirty="0" smtClean="0"/>
              <a:t>This makes it easy to choose the most important problem to solve, or select the solution that will give you the greatest advantage.</a:t>
            </a:r>
          </a:p>
          <a:p>
            <a:r>
              <a:rPr lang="en-US" b="1" u="sng" dirty="0" smtClean="0"/>
              <a:t>Disadvantages :--</a:t>
            </a:r>
            <a:r>
              <a:rPr lang="en-US" dirty="0" smtClean="0"/>
              <a:t/>
            </a:r>
            <a:br>
              <a:rPr lang="en-US" dirty="0" smtClean="0"/>
            </a:br>
            <a:endParaRPr lang="en-US" dirty="0" smtClean="0"/>
          </a:p>
          <a:p>
            <a:r>
              <a:rPr lang="en-US" dirty="0" smtClean="0"/>
              <a:t>It is useful where priorities are not clear.</a:t>
            </a:r>
          </a:p>
          <a:p>
            <a:r>
              <a:rPr lang="en-US" dirty="0" smtClean="0"/>
              <a:t>It is particularly useful where you do not have objective data to base this on.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Forced Distribution Method</a:t>
            </a:r>
            <a:br>
              <a:rPr lang="en-US" dirty="0" smtClean="0"/>
            </a:br>
            <a:endParaRPr lang="en-US" dirty="0"/>
          </a:p>
        </p:txBody>
      </p:sp>
      <p:sp>
        <p:nvSpPr>
          <p:cNvPr id="3" name="Content Placeholder 2"/>
          <p:cNvSpPr>
            <a:spLocks noGrp="1"/>
          </p:cNvSpPr>
          <p:nvPr>
            <p:ph idx="1"/>
          </p:nvPr>
        </p:nvSpPr>
        <p:spPr/>
        <p:txBody>
          <a:bodyPr/>
          <a:lstStyle/>
          <a:p>
            <a:r>
              <a:rPr lang="en-US" dirty="0" smtClean="0"/>
              <a:t>Forced distribution is a form of comparative evaluation in which an evaluator rates subordinates according to a specified distribution.</a:t>
            </a:r>
          </a:p>
          <a:p>
            <a:r>
              <a:rPr lang="en-US" dirty="0" smtClean="0"/>
              <a:t>Use of the forced distribution method is demonstrated by a manager who is told that he or she must rate subordinates according to the following distribution: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AutoShape 2" descr="data:image/jpeg;base64,/9j/4AAQSkZJRgABAQAAAQABAAD/2wCEAAkGBhMSERUUExQWFBUWGBgaGBcYFxgaHBwYHB0XGhoaGhwYHCYeGBwjHBwYHy8gJCcpLCwsFx8xNTAqNSYrLCkBCQoKDgwOGg8PGikcHCQsKSwsLCwpLCwsLCksKiwsLCwsLCksLCwsKSwsLCwsLCwsLCwsLCksKSwsLCwsLCwpLf/AABEIAI4BZAMBIgACEQEDEQH/xAAbAAACAwEBAQAAAAAAAAAAAAADBAIFBgEAB//EAEsQAAEDAwIDBQUFBAYHBwUAAAECAxEABCESMQVBUQYTImGBFDJxkaFCscHR8BUjYuEHJDNDUvElNHJzgoOSU2OEoqOz01Rkk7LC/8QAFgEBAQEAAAAAAAAAAAAAAAAAAAEC/8QAIxEBAAEDAwQDAQAAAAAAAAAAAAERQfAxgcEhUbHRYZGhcf/aAAwDAQACEQMRAD8A+vDSRMfSq3j3F27W3cfWkqDYkhIE5IECcc6sLRsp5QIA+Jqg7atL9juClvXKfdKdUjGo6ftQJVHlWJaS4V2taduVsJbUkAK0uYhZQUBYAG2krFWauKt+0Bgg6+7LkxjSFhEdZk1gOwd6l59pLDQCLdlxLik6ijvFONnUlajJCwJg+IaSDtWjeQr9qthIIHsqioTv++R/Or235GlBQYxzjaj6gBgfSlEsqGwI8RP0xUS2QnIOyefPnQMqCOm/lXGbdI3z6Uu2FEYk4Pz6Ypy3BCczzoItlChIAj4UQITvA+VIot1DSIIAj7/yqa2VZACtzGfhRDuoHevJ0jbFLd0Qc8h15nehoSozvE467D8ZoHypJ3oVwQEnSkKP+HA6cztj7q9cpJGKE2khQkGPM+VAZWgHlJ8q8Ep6Cl7snUCJ2Ix5xQpO2efPyxQOqSnoK6kp/QpZKFee4O/KNq4ELwYOBQNBKegqRUI8qSQyqDOrl/Olr+7DLZceVoQkCVEwAJzzydhAyeVBZakJzj5VUcZ7YWVudLryO8jDaZW4fghAKvpWca9r4kNSFLtbM6tJSYeeE4IJ/skHlGT640nAuzLNqD3DKG9pURKyeZKidR9TRSCe3e+jh98pPI9ylMjqNSwaknt5bj+3ZuLYDOp5khI/4klQq6Uwo/ZP2ufXavdyraDHh+EDeiJWHErd9GppxtxPVJCvnG3rTagjnFZHiHYJlw960lVu/Eh1olJ1TzSDpUI3BGetS4d2icQ77Je6U3Hh7twYQ+mYCk/4Vzgo67dKDWeDoJ+FQeQiIwOW3Oo2oIOZ90b1BxolUwdxHw50DIAiJFQCEjaKVcaVyCoxz6etcDCjyPLM7DnQOkJJzFc0I8qSU2pIO8eLn8qiArG5JP0igfLYMQYI2ipFCfKoWSSAdQoDyVSY1fh6VUduFIneI8qIAg9KCWjC8GTtTTYAHpUVxKEgziur0GNUHNAfWSRAIoKG1fxESN/maB3uUeXOpmIieUUm2VZnV6etdZSrUCZA/W9BNFslPMGi6EAcsUG9VtBPPahqQqZEx+EUDY0HaM/jUkBG4iq3u1cp2APzpplBlO/Ofwqh4KFergNcoivN0nzqr7TpcXavJYUQ7p8OlWkyCCQFfZJAIB86tDa4ORPwqq47bKLK0paQ9iNDiglChsdajMACTtyrMtKLsdxC8XcEPIcQy2haSpxHd94oqSUKKAIDiU6gpSTB9RVm65/pZqMzaug88Bxkj4ZUaqOBdm7lDaFM3ra0hzLAlbAbJGpCFqKnJSJIkxMYG9XKGo4o3sf6q4dtv3rI/A/KreN/Eqvw+AYnnUTdJIwfnQXAoubYn9GiJsI55gD5En8aIIi4SPLMbURp9KiQDJFAVZE8+vLrRmmIUTO4H0oJ98kGCc0JV4JPTrUnLXUZmPSh+xnryA26UBHVADUagbgE4/RGak+gq8Mx1oK7ODM7k/WiOsuFZHmJ3plTYFLtNaSPIRXHVEiJ3BoCB9HWuOPJ8iKA20Zxv/KKibeDE7/hvRTQeSNjium5EgDMzP30obczgiDU1NAJKlKCQNRJOABGTvgAc6IJd8VaabU4tYShAJJOIA/XrNZHh1sribyLi6Tptk5trZWdXMPOjaSPdTnB/wCoNnbK4m4HV/6i2r90gg/vliR3iwf7sfZTzmT0rYFvPw/LrT5DqlhIzA5Vxt0E4giAaWuEFenlp895EfjXLVJT/wBIHyoGF3ACtO2N66q8QN1ARSz7RUo5+yAfhvXEWkk7CR0+/wA6Azt6ADpyYJ3qu45wVi8ZDbyQciCDCkK5KQdwfvpwWOqZIEY2ryWTMzsfuFBRcB7Srae9jvSO8All/ZL6Rv8ABwcx+jqBcpxneKoOP9m03bPdrOkyFIcA8SFj3VpM4IMdMYpXs3xRalqtLkgXLYSVYgON7JdR5HEjkTy2AaxDoOxqKnwDBOaWZkKk5wQKi+1qUNoJ6dPOiDpeCyQMiK6ooSQDAPKuMW+kzPID0FeXaEmZ6fQzRRRcJ6jFSSoESNqWbs1JmCPl5zRWmtKYnr9aIGLxJVAIjMn9b1PvgSACKX/Z5xnYYx5zmu9yUqBOcmYoplxQG9CcugIAzmp3DWocvUTQE2ZEeRn5CKKZbdBEiuNXYIk4rzLcJAoQtSPr9aIZUkESdqgbhIjIg17u4TAPKJpb2IxE8iPmd6AxcHI5qTNyDHInlQjZ+eJJ9a8i2IIPQUDor1DS4DXaqK9Vyegwc5rMdveJNlhTC3mmluaVoDq9CVhCkkpUTiDgH47HNak26elUva25QzbqXpbJ1tpBc9xJWpKQpX8ImTEVmW1J2MuULunnGhbNAtoBaYeQ4CQpX7xQbASnHhEdc1cKuP8ASKVASTaKEf8ANTNLcAeCbhxh1LGvQhwOMjQFhRUkJIJPiBSdiZHSnXLZJ4kkEYFor6vIj4bGreN/Ei3bu5gxAOB8q6m8MExyn6xUm7VGCBttnblU1WyBuMbURA3W2M559K4LlUEwMCd+tEFujlXRap6f5UAV3Rg4xjnnPSus3CoyOcb+cUY2qa8bVP1mgXF3BOPMUw2vVMjY/lXDbpJMRP4UNLWmZ5n+VEeLkKVzyKEt/BwAYn0pgMDeK57KmillXW4iMb+leTcxGJBAk0VVsmfOum3T8qggHsHw5FZS7eVf3C7cH+qNFIfIMh1zB7kHklOCvnMCm+OcSW497FaGHFCXnckMox0/vFDCRON+lXnCeCM27SWWkwhIgCZPWSeZJkz50BbcDCQkJCREDAEYgAVJ5yJ8O85np91TNuBBBiKIbRJyRVQmJE9JTGetHL0A+GSeh84oqbVJ8/5VI2aaBQ3f8GYVPpyFdt7iVRHL8t6YVZAiB6V5qySDPPrQCcuIJ8Mb5NeL+B4RzPyphVomSY3qKrJJEGgXL4mNI5c+cSKo+1HCFPBK2YRcsHU0ucbZQvqhQwR61oxZoJ6/qK6bNG3XMUGe4F2kTdoMILTjagh5tXvIWdx5pO4VzAq7fd0n3ZA5+ZrLdt7QWSkcRawpsobeQB/atKUEgdAtJIKVH4VouF8SYuWm3m1BSVgFJO48iORBkR1FAY3JI2iCPLPMUbv1SRAx58oqYt0n4HNeNmk0QE3k8sHnQ3bg6cdAZnzpo2iZmhJtk7Egx91FcVdxy5xv5TXi+ShRGCJiiGzTvXkspgwcGgCbqBtmB9dvhURdbY3nn0NG9jH68qiq1Rz9KCa7jTH0oS73SSCM4jngmPSiOMyRByNq8bUHJyTE+m1FcNycY3xvzzUBcnnyCtvKjJt0n0P1rhtRRAk3BGokbRifKitXMqiP1vXBbCCOteRaiZ2NCg62gTXq8EnrXqIqIKoHi3+kVnO2l6pu0UVpbWgqQk98nUganANak7qCRmBzitb3iQYnPT0qh7SBq5bWwHwy4junNcTo8ZKTkgGdChv9+ZLbPdk+G2y3C4j2F1SIKTbs6ShWSCQVKjYRGcGrtDqv2lEqP9WR/wC4qaLwBtaHXUvXCH1pSgwlkNFOrVBJSSFzpPwg9aMxeD9oHAk2qJ3n+1VHoM/OreMtKLu1B0ZkGlxqIzJyBHw3NPzUG9M4iaBTUobA7qOx64qSnFZ3+18uVOhYmJz0obqxsedAq44qMTHWOcUZTh0DecTXnHkgYzkCJqSXhnNRUbdRnPQcqg6DJOdx/OKZS6md68twDeqhOVEHJmMfGiWpMnflvRy6kYmoC4Tsf0KgVJJVz3V+hVB2h466Fi2tsvrEychpvA7xf/8AKeZ8t7HtB2kDOhpkBy5dw23PzWuPdbTuTziB5c4FwJNshRWsuOuqKnXVYK1eQ5JGwTyFFUPYvh/s95eIClr/ALDUVkklZQpSlE8ySomtc+s6jE7AYnrVNwZsftC9j/BbfMoXn47fKr5twTExBHrVQuVkjM4j1zTls5g75JqKVJjJEfrFFQB1/wA6IXbWoDntnE8+VeLq4+1tj1P5U5IAgmot3II6ZoFi4oE+9ur7sVwLX57fgPlThuE9RXUvp6j/AD2oEQ8vUBk7bA9T88Ue+UrwxI8xTLzoTk4qHtKeo3iiB2myiZ948uVLWC1SJmDqMH44ppq8SdyAc8+hrxu0mCCIO+aKzf8ASLcf1VCRMm4teXV5H5E+lU3F7Jzh7yrpkKVbO+K6bSPcVP8ArDYH/mA33+Fv2+fSbduIJ9qtYI5HvkZ9K0XetwRIjn0p74hSltelxKS2rUlQlKhkEESDPOipfX84HpH3g1l33jwt0rbBVYKguNjPcKUcuNjfujupI23FbBl9CkBaVBSVCUqBEEHIIPPFEAW8rME4/KuJd8QURGxgcyd6K48kQJBMjaiN+LI6mgIt8Cq5l4hMAnnONs065CQfhEUNJBJG0fdFAsX1QJJ3PyqHemRJMA7+lNKAxkHlQC5CjGYqK6LhX0FQ79UjJJx5T6Ue3MidqkUgbmCSIqKAl1WJJ2z5GaZYuCRn9DlQSsaokbHNTxI5z+FKgLa1AHJ5x8Z/yorLqteSdzjlUXXNJAicE/KjsqE7iTyqoPNdqQFeqit9hPXruPKKx/aTsTcPOOqbdaSh1DSVpUhZMNKUsaSlUZJzIrZLvPCdxvB+FZzjPam6t30oFop5pakhK21DUJSowpKoAOoDJhMc5xUUXgvAX0uOvPKaK3Q0IbStICW9X+Ikz41H0+R7JojiTkxi0ZGPN1/8qb4ZxlbqSVsOsQqAHCiTjcaFKxOKQtLmOIuTJm0YI2/7V8Z9TVvnZGkeSSMUFttWraN/hU/bh0PP6b143k8iNvrREVWp1gyMGds1J9gqINEeegTE5ig+27YOfziooZsjPL0+dQbtFA7j+czTbz0Cagw/qUd9hvRUEWxBBnau3iCQIHWvOXsKgpO8T91eF+P8J51UeTaHB2yDHwEVnuOcYU2sW1uA9dKSYR9lCZ/tHT9lA6bq5daHxTtG9cvez2BAiQ9cYKWvJI2W75cuflZ9mOAN2qDolSlElxxWVrX/AIlK3PPGwmpqAcD7K9wS4tfe3Dhl107nolI+ygThIq3ubYq9AfrTL7ukTSy77+E7T91FUPAWyL++/wDDD5NH86vTbEqOd4JwfSDty/U1neCXscQv8e97Or/01Jg+fhn1FaZu82xgmNxvVRAWJ8vgMYojVoQoSec/SKI/caYxMmKGm/x7pP8AnFEFuLcqIihJtTsYO/1rwv8A+E8/mKpb3tSoXjNshBUVpUpwyB3afdQc+8VrwB5Ggu/YjESORPXHSpN2cKmcT/lWQb/pHQpbiS06lKE3BQ7CSh02894ERmRB+MUXs7/SUi6bZKWXAt14s6ZSYhHeKcnAKEjfY/igo177JUOXqKAixgpPQdOfWiG8E7bQJ8zRGH9SZIg5qoRHD1GJIwDt5medSZtiVEkRCp23xFTTxDfw843ryuI7QkmY5jniorO9tLRQYaEjxXdsJ55eQrHyq8HDyZyDOc56/Ks9234mlDVuVna9tzBKRIS4JAneJB+AJrTDiIkiCYH5VI034gCTw05TIKTEyOQrM3PD1cMKlNpU5ZEyWhKlW6jutsbqaMyUjKdwDJrWftD+EzmR8M1Ji61TiIj61VJcOCXW0ONLS4hUKSoZBERinUIUlBjKhMfHf+VZW44a7ZvreswC2oy7azCVk/ba5NuY291XlVvwjtSxcglGoKBIcbUNK0KGIUnl8djQOpSZkjJBkdDj51BbB2kbfdRVXYz4Tg58qVVcHJ3Ag8tjRBCwSYGxIPwrxtigg9ZBjoakXoIjqBGOm1H73UJj9CosAICkpg9cfCagpBURtzgfDrRfagdwaim6AIhJyPvNRQ12pxt0+s5ryGyFyZOTMTiQKky/qVtiJHz3oq3giREk/XlQcuGCTjoRXGLZQVOP0IrxvBkxtU27yTEEZjlUDWqvV6vVoIBgQcb/AI71nu2FssBmA+pnWe/DGrvCnQdEaDqKQqNQTnatKwo6R8KWW8qT4sDyoim7Hpc7petLyW+8IYD5Pe93Cff1eL39enV4ojyo9s3/AKQdEHFsyP8A1Hz6cqdt7pbqQVoLZn3FQSMkSdJIyBO+x61WWSyOIXJ/+3t89TruYFW+dhfIt953k/I0w1bj7vptUwcT5Ukl9fXkPv8AyoHnGwd/jQvYk9PrXmXCZnbkfKhvPK1QD9PrQHcZBFRQwEmRVZxDjiGElTrqG0jV4lEJkjkJ3xmBWac7a3Fw6GbRvRqQV98+ggaAUgqbb95ZlQyqB5VFafjfGLe2AceWE/4UiSpZ5BCBlSvgKpk8Mub6e91Wlsf7oH984nM61A/uQceEeLeSKd7PdnWmSXVFT1wrCnnTqXGYCeSE52SBvzqxubhYVjI39OnzoCcP4S0wlKGkBCUggAbCd/n1NMtNAbUj7SobnIj1601ZLGn1P31UFcYB3oSrZO3QdeVQuX1BRAPL5fnQislQM/a38oqCn4Pag399jb2YT/y1H8frV8lgDlzmqThC/wCucQO2bcevcj8xVr36jGZgn1EfnQk0tkKI55qabNI5fWlE3So3zPTyqXtKid497l8Iqoa9jTjy/Hes3xT+ji3euUXOpxLiXGnFQskK7v3UwTCcwZHn1NXAuFwZOBMGN6mm4UTvzA28gaDN8D7AqYuEqW8FsM9+WGwiFJL5letU+KBIEAb+VMX/AGYdDy3LYNN93auItxEAPuGVKIAgDSlABzur1uxcLiZziMbmjMOqKonGZkfIfqaUWqp7G8Ouk2qRfK1v6lEyQTE+EKKcEjr0itAhsAQNqWu3SIAMST91ATdqxk8uXMzVqhhyyEY+UmvIsgBnJ/LavW7pJPMdY+YqN24oEEH0+f8AKoMn/SLw6WbfQhK1e2W8JVOdStgr7MmAT0mtcmwTvH1rLdrnir2NJmTeWxwOYK1R9K0Ll0oYmeuNs0jTfiFkx7Gg/HPPrXWbUAyOcfTaq928Q1++dWEJCSVKUQBAOJ5UovtxZljvk3LQb1adZMDUACUiclUEGI50F2qzSTPwPyqj472IafIcQpTD6R4XkYPkFjZxM/ZPLpU19qWg400XkpcdSFIQd1gnBHxG0707wnjSX0hbagtOpaSQDEoJSYkZyN9jyojPK7QOWygniDQaCjpF02SWSrlqHvMyI3xM551qG7VChIIIUAQQcEcojlXeJJCkFJAIVgggEQd5B3FfOH2H7G6Yb4eqEvh1RYcJLP7sA+Ae82TMYO5GIxUV9JNmnznffnUgwAIFZ6y7cNghu7Qqzd6Ox3aj/A77ivWDVom9UQcg9CI6xI61QwLROR1rirNJMmfn0oJfJIkjdWY6VBu5VgSRty6zWVNotUpj5V5+2mCIkda7aOkjOcnlS904SY5ApoCKtBH86km2Ez5zSarlXiG/oOv5UVpwlQk4kwPSoqwiuV3vRXqqK9JjpHSay3bNUqY951lJWHmWnghySB3aoCkqUlPi8II94HMVp1WozMHp+VfOO0/Z5x99SFWEMlRK3mUW633YiCCtQLadupx5xVGx7IpcTbnvCqNa+7C161paJ8CFqkyoZG5gQJxU2Ff6QuOot7cZPVdyR+Nc7M8NQi1bS2wbdH/ZrjUPEZUqCZKonfnXLZsL4jdxybtQc+T5/Gqi9LkmJ+tQN+2hJLi0oA5rUlI+ZIFVXGOzq34i4dYT4tQaUElUxEkpJEQdutAsewVkhUqZS8v/ABvKU6r4kuEifgKIFd/0hWklLKl3SxPht0Kc/wDMPAP+qoIveI3KtCW0WKIkqXpeeI8kg92j1Ko6ULiLTrPEG221ANrtnylhICU62yghZA3nUE+XqaqOwdypby0t3C3ddm2t1S1a+6ulFSSAD7h97wctAqa5/fStJbdi7dtYdd13DwiHbhWsg/wJ9xH/AApFRuFxxNkGMWr5JP8AvLcfjWWWH+HhCbh9dx7O29cL0qX4i6pthpJ1mSkEurzsZPLNvZXftN5bOpTpDlk6vSdwFOMRPyPxpeN/Eq1pdE4OMVwgkGOmD0/yoSbYzy/QiiMNEI0mOf1oPnbXHnvZr1xN4t5ttbDYcPd6hKgLh1ASPAiCdMz7hI2q87O3jztpeItXi4pDjiLV1xWqRpQRKzOvSsrSFGdhvFXdtwJtvVoabQFe8EpABwRmBnc79ads7YNiAEpAAACQAB6DAoMajtS7ZFBvnivuLcF4ICVFbzziu6SYgSlttWcDM5nO7t30uIStOykhQ5GCJEjlg1WXXZ5p1SyttCu8KSvUkGdIARM7xy6U8y0QTJGyRA3xPXkfzoKbgah+0L/OxthG390fn/Kr5ToBHMGszwdnVfX/APtsT/8AhH8qvfZiDiMZjPIUSTRIz5waMp1IE9Kr1MnAxgRPmc1P2Ymdsz8M1UOghSc7EffXU6YidvOhlvw6fKlkM6kgc/teu9FPa07SKip5IBMjnSi7VWomRBO3pFRFmc7bHHTEURYJWCNRwCJr0giRFLOtEoCQem9SZbISQd80BtaeRFcKh1FJGyMRA+fkM4+7yqXsZzn76Cn7ZKTFnkf67bf/ALKrRlaRuRWR7Z2ubQnJN4zj0WcfKtEi2JjbqPhEUjTfiBHjClKYdDbaHld2dCFFOlauQVqxExv9K+eW3Z99m3t1qtFPPJcuF3DJU0St15BQl0Z06RAGndKT5Gvo9rZlCieRA5nfnHQV522JJ8yM88VKLVkXexrLVuxcuJU7dWNskJCFEhS20kpGkZXC5jal+C8RurV+xsUMBTHdDvXSlXvwpTh1TpTC+RknVW0NkrG2IG++ZzXvYjzj7X15Vbh4kVlOPEftPhsQf9b/APaTV2LQ/fifKKznFGSninD/APZutv8AdoHTqaXGtebQsaVAKB5GCD6Hese/2P7lanLB5VsuZ7s+O3UTyLZ9ydpTEchWa7SNqavb5QdcShXsQdVrVKGXVKDhSB7qYSEzEp1KjenbPgt1d8Ni3dUke0LLRW44krt0qWlA7wSsCIIOZCRNT5GiV2zNun+vWzrJES40nvmTynUnxIHkoT8au+H8ct7gnuXW3QBkoWlQHLOk4r59wrtH7GlTt1rddecTbhSIVPsyUoUuSRguqcJO5kYrV3fZK3dhRaShwSCtGppc/wC02QT6mqNCh5J8t8fCieGsinstdtH9xeFQ3KLlHfDbMKSULA8s7Uxw1i9SvQ62yUHWe8bdWYJkxocTMHYQoxioND3SQSR+vSvIUCYgzFATbKG0TjPw/lRQxCgoec+tAxpFeqITXqKrFXHWev4VJmVeUEVPuE+eBH4123ET5n76DhXnT6T571Vt9m0uPLf719pbgQFd05oB0ApTiDyJ+dXCWkzOd59RiitoCRziqik4nw1LUFd5cIBMSp5sCf8AjRk/zoDPDwoak3d0RGFJdSQTMYhBT9KW7eWgdVZoDbbyjcmEOmEH9y8TJhUAb4B2qqc4e5YNobLrVmm5ullS2/cYQW9QQgugJBWpHvEASo4qDQO8EKiFe1XciQCVMkxzAlrHL5CoM9n9JKk3NyCoyqO4TJI3UUsgqMdazbXH3XEsoN4GGibuLsobBdS0tKW41jQCQVKJHvBsxR+G39zdKskl5bPeWy33O7CAV6VtpT7yTpSoKkgdasZmwvv2Io6h7XcwYEnuDgj+Jn4/Oq/jXCzaJcvF3dwS00U4RbE6JCtIBaA96M/WtaGE79D6VUdtLMu2FwgRKm1AEqCQJHvEqMADeT0qSsMpY9o1l0tO3N1bnu+8ClexLToBglRQ0e7j+KPjRn+Or7nvrfiC7hIW2ghLduYK1pQJ/dgj3pGMx61VI/oycdS4ptpi1loBAbeU6HFhbbgUokQlMIjAMlU5q94X2Qd9j7tTaWnfaGXVqLveF3Stpxa1qCRCjpUAkYEDIq5+hu5vym4TbHiR79WyEs287E+KUEAkCQJBNQTxMnRp4jJcUpCf3DJlaJ1jEZEGf5ioL7HOhRRDRbVe+0qcUpXeESFpRGn3goaZmNPLJFVvGP6MXHXX3G3dBUpKmAFKAQtZT7QowPtAYA5nlWRorNdw62HG79K21TpUm2bMwYOk64nlty2ozlhdHHtpkA5Ns18eRFWdjwhthptlCToRCUjoAOfy+ZppVoMnOZnNaRlLDgN224+tN0nU6pKlKVa6pIQlKfdcGkAAfU0w6xflWLtA2H+qiM+RcJn4n0rUtW8TQl2wKs/H5VCrMdxfiZumtxGq13+TwqbV1eFZbF3bahpKotlak6vdke0YmDvvV7cWo3z6Z25CvnXZtu4bvkPu2tw17UtxLil6SnxQbYaUqKk6Uo0kqCffNL0GveYv0iTdW5/8Kr8LioJVxAH+2tT8bZ0b7bXFV3DBcqv1WylL7q2U48XCZ7xL2WG5M4Rqdx/3SdqquxHEbi4vlG4uUpMuJ9lK0a5QogaWwNTSUiDJJKoJ2NIVpy9xDVHfWsmcezu7j/nzXF3PEBjvLSc/3D3KP++86oLVFx+zXbvv31urmZ0num0vKQtTaEpwsNBR5mU+VBsHyTxBFlcPXWi2StkuKU5+9PehehShCtm8bSfkRqLdfElEguWYg5PdPH6d6PnXlK4mCR3lmdv7p/8A+WspwLiRLlyiyuLm4ULMrh8rUpNxqgQHEp8UfZGJEUz/AEYKLheK7l1xStJLLinFFuCoStSwB3iiCSlOE4FUaJd5xEf/AEZmSPC/6j3q4LziO5VZ88aHxHlOvPxj0q/FqIG+J+tSTZJiN8zPnRGO4vYcQfXbqUq1SWHQ6AA9ClBKgEkmcQo8qtW3uJKGBZDzl8z9BHzNXjlmCc/f6VR9s1qas1FJUEBbXfKT7yWC4gPERkQ3qkjIEnlRQBxW/JIHsKtJgwt7BHIwDFHbvOJHHdWc/wC9fHwP9kazP7TaaXfewW9uoNWveh1ghQUvOltYQmJ99QAJMDzwXhXaB1v2vubk8RDdmHgvSgw/4iGwWgAQQNWjcRvmmZ9C+N5xIKjTZfO43/6airinEQY7qznkO9eBjrHdGqDhnGHSbgsXKuIBFmXiTpITdZ0tp0AQFAE93uNI60Lsq0HeJsrN77Yr2Jayr914FKW0CkBHujyORFL0y/oaI8U4kSIasxPV189c4aECqe+a4iu6ZuS3aSyh0BPePQQ5CSSe7xED6+m6FgOp5VUdqrbTY3RBPht3vohRqT06kKxvjV+pRAYslEwDFw4ceY7mSMn50RvifEhjuLRXQB54bcv7Gsv2U4ewzaLuF+xMLRbyh62UFupBQQpawoe/lOBMqJHSu8P4/eGzDjrwZeVdNsOa2kgWqFAStSVbleFSo6R3g2Aq3GgXdXRCZsbMhKitH78wlZJJUJt/CokkyOZmintFezBt7VOJhV2QdMhIVlmIJMfExWY7R8YuUezsMXaHA4lwi5AZShSkLAhalEtpShMqUUiVQAAJpntLafvz3hDn9Vs0lYAAUFXjepQAOE4B+BqRZWjc7QX6VQbBBxPhukn72xQx2qvDMcPOAMm5a0584n6VR8P4/d3HFnGi6lpttxxtTSw2JQPdCJPeOOLErkQlIjeYPbB26DqHVXBU25frtu4KEae7ClgHUBqChp+UUjrQafg/H7hxZS9adykJJ1h9tzPh8OlORIMz+dXbd2kkCD/Osd2F4YpL18VOlw+0qSZCQQQlBC/COaSkRtCBFbJFoBGTgz61UkeRXaiUV6iKfWTmeYn6Uw6giI5nPwohc8udLvcSCVhAEqV12xRXmZKoJxn5A0xcOnA61xok5PyG351JD2JPKfvoE4iDgkSdtjt6YJ+dcuk94gpcCFpkylSQQY2EERTyXMbUQH76IRTw5txOhbaFISRpSUJKRAxAIgRy6V1Q8fLHh2zG+/mY+VOh6Ikb0UJoKyTtOJH86yXbe/WUs2qWnHg8sl1DYEqZbIK0ySAJJQNxifKt6mDPkahoBJFSYV82a4vcMcNYfUl5CrJwoeaOCtkAoBI2VCVNKnaQozSPGuL3yEW7S7pTDi2u9LpLaEalLUpYUtQkpaRpAbTJVqE4FfViyDgjFcdskKACkpUBkBSQRPXNFYWzcfevXibhxQt0W6mmwUpQ4pxpWpakp95ClJwJgGYOKqOznaJftVmFXjy3XUui5ZcPhQ4EEpQEaQGoXKY8vn9OWtKeXlijBsT0n9ZoPl3Be0z5ubTXeqW8644m4tCEpDcIcIASUymClImfFvUuxfaO6ev1d/dhOkqSq2UUglWSdDcApSgR4j4lQeUxtx2RQboXK3XnFIKlNoWpOhBUCPCEpBwCQJJirdFkkL1QJIyefly2351YQFq6USkdd/rRL5UDG5wPWjwJiuHcUALcfZPL9Cu3DpGxjr8KI4YUKLpoKtt9QUTzOnEfdXWFDUCEpB5nSJ32nfpVg2oKJ8qkGhRALpwjSBiTH40ml0hITMAiN4OTBzy9KtNIoJt0qPMRigz3CeANW5cUgrUtzVrccWpxagmQkalnaCcCK0EwjHSioQkYAAjEAQPSuoII+YoKz2tZBEiIOeuBtTVmsyc4AT91N90K4mPlQJv3agsgHbTiOs123uCowYIKZIjntHypoQfuqYbFBXIt0swlpKG0qk6UoCRPXwjJobMIwgJQNRJCEgAkiScASZq1017QKCsadCB4QlMlRMACTG5jcmh2Vk00tSm0NNqMSUoSk5ycgDc5q27sVwpFAJD5KJjMUmteCIT4oKsCDMAg9cYzyFWShFQKBQVK+zls0Cpu3ZbUYBUlpCTEgxITtgY8hXrwhaVIUlKkqCgoKSCFAAYIODVyUVHuh0otVC7w5ktpaUyyWk5Sju0FKSOYSRA5/OrVqA2IAEJEAAYEYAA2HlTAarxAFQUy7ZsrDymmy4NllCSsdPFuPSmQqFQEpCdRMaR7xElXxJJzTircK8qIGxtFBVoXHiTpBUEzAAzgAnmSB1plm5VKcyDIOOlNoSJIip92KqOFVdrkV2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1076" name="Picture 4" descr="http://t3.gstatic.com/images?q=tbn:ANd9GcRhiY6iscl4TwsgL-_GyqBTDiGztrpoHz0_4LdlKcPJhILQiX3_iA"/>
          <p:cNvPicPr>
            <a:picLocks noChangeAspect="1" noChangeArrowheads="1"/>
          </p:cNvPicPr>
          <p:nvPr/>
        </p:nvPicPr>
        <p:blipFill>
          <a:blip r:embed="rId2" cstate="print"/>
          <a:srcRect/>
          <a:stretch>
            <a:fillRect/>
          </a:stretch>
        </p:blipFill>
        <p:spPr bwMode="auto">
          <a:xfrm>
            <a:off x="838200" y="1371600"/>
            <a:ext cx="7593706" cy="3810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fontScale="92500" lnSpcReduction="20000"/>
          </a:bodyPr>
          <a:lstStyle/>
          <a:p>
            <a:pPr>
              <a:buNone/>
            </a:pPr>
            <a:r>
              <a:rPr lang="en-US" b="1" u="sng" dirty="0" smtClean="0"/>
              <a:t>Advantages:--</a:t>
            </a:r>
            <a:endParaRPr lang="en-US" dirty="0" smtClean="0"/>
          </a:p>
          <a:p>
            <a:r>
              <a:rPr lang="en-US" dirty="0" smtClean="0"/>
              <a:t>They force reluctant managers to make difficult decisions and identify the most and least talented members of the work group.</a:t>
            </a:r>
          </a:p>
          <a:p>
            <a:r>
              <a:rPr lang="en-US" dirty="0" smtClean="0"/>
              <a:t>They create and sustain a high performance culture in which the workforce continuously improves.</a:t>
            </a:r>
          </a:p>
          <a:p>
            <a:r>
              <a:rPr lang="en-US" b="1" u="sng" dirty="0" smtClean="0"/>
              <a:t>Disadvantages:--</a:t>
            </a:r>
            <a:endParaRPr lang="en-US" dirty="0" smtClean="0"/>
          </a:p>
          <a:p>
            <a:r>
              <a:rPr lang="en-US" dirty="0" smtClean="0"/>
              <a:t>They increase unhealthy cut-throat competitiveness;</a:t>
            </a:r>
          </a:p>
          <a:p>
            <a:r>
              <a:rPr lang="en-US" dirty="0" smtClean="0"/>
              <a:t>They discourage collaboration and teamwork;</a:t>
            </a:r>
          </a:p>
          <a:p>
            <a:r>
              <a:rPr lang="en-US" dirty="0" smtClean="0"/>
              <a:t>They harm morale;</a:t>
            </a:r>
          </a:p>
          <a:p>
            <a:r>
              <a:rPr lang="en-US" dirty="0" smtClean="0"/>
              <a:t>They are legally suspect giving rise to age discrimination cases.</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dirty="0" smtClean="0"/>
              <a:t>Checklist Method</a:t>
            </a:r>
            <a:br>
              <a:rPr lang="en-US" dirty="0" smtClean="0"/>
            </a:b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It’s a simple rating technique in which the supervisor is given a list of statements or words and asked to check statements representing the characteristics and performance of each employee.</a:t>
            </a:r>
          </a:p>
          <a:p>
            <a:r>
              <a:rPr lang="en-US" dirty="0" smtClean="0"/>
              <a:t>3 types of Checklist methods:</a:t>
            </a:r>
          </a:p>
          <a:p>
            <a:endParaRPr lang="en-US" dirty="0" smtClean="0"/>
          </a:p>
          <a:p>
            <a:pPr marL="514350" lvl="1" indent="-514350">
              <a:buFont typeface="+mj-lt"/>
              <a:buAutoNum type="arabicPeriod"/>
            </a:pPr>
            <a:r>
              <a:rPr lang="en-US" b="1" dirty="0" smtClean="0"/>
              <a:t>Simple Checklist</a:t>
            </a:r>
          </a:p>
          <a:p>
            <a:pPr marL="514350" indent="-514350">
              <a:buNone/>
            </a:pPr>
            <a:endParaRPr lang="en-US" dirty="0" smtClean="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Checklist"/>
          <p:cNvPicPr>
            <a:picLocks noChangeAspect="1" noChangeArrowheads="1"/>
          </p:cNvPicPr>
          <p:nvPr/>
        </p:nvPicPr>
        <p:blipFill>
          <a:blip r:embed="rId2" cstate="print"/>
          <a:srcRect/>
          <a:stretch>
            <a:fillRect/>
          </a:stretch>
        </p:blipFill>
        <p:spPr bwMode="auto">
          <a:xfrm>
            <a:off x="762000" y="1371600"/>
            <a:ext cx="7696201" cy="36576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Weighted Checklist</a:t>
            </a:r>
            <a:endParaRPr lang="en-US" dirty="0"/>
          </a:p>
        </p:txBody>
      </p:sp>
      <p:sp>
        <p:nvSpPr>
          <p:cNvPr id="3" name="Content Placeholder 2"/>
          <p:cNvSpPr>
            <a:spLocks noGrp="1"/>
          </p:cNvSpPr>
          <p:nvPr>
            <p:ph idx="1"/>
          </p:nvPr>
        </p:nvSpPr>
        <p:spPr/>
        <p:txBody>
          <a:bodyPr/>
          <a:lstStyle/>
          <a:p>
            <a:r>
              <a:rPr lang="en-US" dirty="0" smtClean="0"/>
              <a:t>In this style, performance appraisal is made under a method where the jobs being evaluated based on descriptive statements about effective and ineffective behavior on jobs.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dc151.4shared.com/doc/CwO5BRDQ/preview_html_4d8b1332.png"/>
          <p:cNvPicPr>
            <a:picLocks noChangeAspect="1" noChangeArrowheads="1"/>
          </p:cNvPicPr>
          <p:nvPr/>
        </p:nvPicPr>
        <p:blipFill>
          <a:blip r:embed="rId2" cstate="print"/>
          <a:srcRect/>
          <a:stretch>
            <a:fillRect/>
          </a:stretch>
        </p:blipFill>
        <p:spPr bwMode="auto">
          <a:xfrm>
            <a:off x="152400" y="457200"/>
            <a:ext cx="8991600" cy="5353051"/>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fontScale="85000" lnSpcReduction="20000"/>
          </a:bodyPr>
          <a:lstStyle/>
          <a:p>
            <a:r>
              <a:rPr lang="en-US" b="1" u="sng" dirty="0" smtClean="0"/>
              <a:t>Advantages :--</a:t>
            </a:r>
            <a:endParaRPr lang="en-US" dirty="0" smtClean="0"/>
          </a:p>
          <a:p>
            <a:r>
              <a:rPr lang="en-US" dirty="0" smtClean="0"/>
              <a:t>This method help the manager in evaluation of the performance of the employee.</a:t>
            </a:r>
          </a:p>
          <a:p>
            <a:r>
              <a:rPr lang="en-US" dirty="0" smtClean="0"/>
              <a:t>The rater may be biased in distinguishing the positive and negative questions. He may assign biased weights to the questions. </a:t>
            </a:r>
            <a:br>
              <a:rPr lang="en-US" dirty="0" smtClean="0"/>
            </a:br>
            <a:r>
              <a:rPr lang="en-US" b="1" u="sng" dirty="0" smtClean="0"/>
              <a:t/>
            </a:r>
            <a:br>
              <a:rPr lang="en-US" b="1" u="sng" dirty="0" smtClean="0"/>
            </a:br>
            <a:endParaRPr lang="en-US" dirty="0" smtClean="0"/>
          </a:p>
          <a:p>
            <a:r>
              <a:rPr lang="en-US" b="1" u="sng" dirty="0" smtClean="0"/>
              <a:t>Disadvantages :--</a:t>
            </a:r>
            <a:endParaRPr lang="en-US" dirty="0" smtClean="0"/>
          </a:p>
          <a:p>
            <a:r>
              <a:rPr lang="en-US" dirty="0" smtClean="0"/>
              <a:t>This method also is expensive and time consuming.</a:t>
            </a:r>
          </a:p>
          <a:p>
            <a:r>
              <a:rPr lang="en-US" dirty="0" smtClean="0"/>
              <a:t>It becomes difficult for the manager to assemble, analyze and weigh a number of statements about the employee’s characteristics, contributions and behaviors.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t3.gstatic.com/images?q=tbn:ANd9GcSfR0x-BoUNxAr6ZtFmY237pAFrlpz5FgfjqytRV0-9Yerh2sb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www.freerangethinking.com/wp-content/uploads/2011/12/Employee-Evaluatio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blog.commlabindia.com/wp-content/uploads/2011/01/employee-performance-review.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t2.gstatic.com/images?q=tbn:ANd9GcQxc0yXLoIzAUjZ2aXZZoZ1N7SKY4Hs8vIuWGeObNlGU47fl6Bgfw"/>
          <p:cNvPicPr>
            <a:picLocks noChangeAspect="1" noChangeArrowheads="1"/>
          </p:cNvPicPr>
          <p:nvPr/>
        </p:nvPicPr>
        <p:blipFill>
          <a:blip r:embed="rId2" cstate="print"/>
          <a:srcRect/>
          <a:stretch>
            <a:fillRect/>
          </a:stretch>
        </p:blipFill>
        <p:spPr bwMode="auto">
          <a:xfrm>
            <a:off x="0" y="609600"/>
            <a:ext cx="9043733" cy="5715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1" algn="ctr" rtl="0">
              <a:spcBef>
                <a:spcPct val="0"/>
              </a:spcBef>
            </a:pPr>
            <a:r>
              <a:rPr lang="en-US" sz="3200" dirty="0" smtClean="0"/>
              <a:t>Forced Choice Method</a:t>
            </a:r>
            <a:br>
              <a:rPr lang="en-US" sz="3200" dirty="0" smtClean="0"/>
            </a:br>
            <a:endParaRPr lang="en-US" sz="3200" dirty="0"/>
          </a:p>
        </p:txBody>
      </p:sp>
      <p:sp>
        <p:nvSpPr>
          <p:cNvPr id="3" name="Content Placeholder 2"/>
          <p:cNvSpPr>
            <a:spLocks noGrp="1"/>
          </p:cNvSpPr>
          <p:nvPr>
            <p:ph idx="1"/>
          </p:nvPr>
        </p:nvSpPr>
        <p:spPr>
          <a:xfrm>
            <a:off x="457200" y="1066800"/>
            <a:ext cx="8229600" cy="5059363"/>
          </a:xfrm>
        </p:spPr>
        <p:txBody>
          <a:bodyPr/>
          <a:lstStyle/>
          <a:p>
            <a:endParaRPr lang="en-US" dirty="0" smtClean="0"/>
          </a:p>
          <a:p>
            <a:r>
              <a:rPr lang="en-US" dirty="0" smtClean="0"/>
              <a:t>Here only one statement is selected by appraiser that describes employee’s behavior.</a:t>
            </a:r>
          </a:p>
          <a:p>
            <a:pPr>
              <a:buNone/>
            </a:pPr>
            <a:endParaRPr lang="en-US" dirty="0" smtClean="0"/>
          </a:p>
          <a:p>
            <a:pPr>
              <a:buNone/>
            </a:pPr>
            <a:r>
              <a:rPr lang="en-US" dirty="0" smtClean="0"/>
              <a:t>Example:</a:t>
            </a:r>
          </a:p>
          <a:p>
            <a:r>
              <a:rPr lang="en-US" dirty="0" smtClean="0"/>
              <a:t>Yes</a:t>
            </a:r>
          </a:p>
          <a:p>
            <a:r>
              <a:rPr lang="en-US" dirty="0" smtClean="0"/>
              <a:t>no</a:t>
            </a:r>
            <a:endParaRPr lang="en-US" dirty="0"/>
          </a:p>
        </p:txBody>
      </p:sp>
      <p:sp>
        <p:nvSpPr>
          <p:cNvPr id="4" name="Rectangle 3"/>
          <p:cNvSpPr/>
          <p:nvPr/>
        </p:nvSpPr>
        <p:spPr>
          <a:xfrm>
            <a:off x="2209800" y="4038600"/>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09800" y="4572000"/>
            <a:ext cx="685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Essay/Free Form Appraisal</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dirty="0" smtClean="0"/>
              <a:t>Essay is the simplest method of rating an employee.</a:t>
            </a:r>
          </a:p>
          <a:p>
            <a:r>
              <a:rPr lang="en-US" dirty="0" smtClean="0"/>
              <a:t>Rater writes in detail, the employee's strengths, weaknesses and potential. He also gives suggestions for improvement. </a:t>
            </a:r>
          </a:p>
          <a:p>
            <a:r>
              <a:rPr lang="en-US" dirty="0" smtClean="0"/>
              <a:t>If the essays are written well then they can be used to improve the performance of the employees. </a:t>
            </a:r>
          </a:p>
          <a:p>
            <a:r>
              <a:rPr lang="en-US" dirty="0" smtClean="0"/>
              <a:t>This method is better than other complex methods.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http://img.ehowcdn.com/article-new/ehow/images/a06/2s/oe/write-essay-outline-format-800x800.jpg"/>
          <p:cNvPicPr>
            <a:picLocks noChangeAspect="1" noChangeArrowheads="1"/>
          </p:cNvPicPr>
          <p:nvPr/>
        </p:nvPicPr>
        <p:blipFill>
          <a:blip r:embed="rId2" cstate="print"/>
          <a:srcRect/>
          <a:stretch>
            <a:fillRect/>
          </a:stretch>
        </p:blipFill>
        <p:spPr bwMode="auto">
          <a:xfrm>
            <a:off x="1143001" y="762000"/>
            <a:ext cx="7041602" cy="53340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5821363"/>
          </a:xfrm>
        </p:spPr>
        <p:txBody>
          <a:bodyPr>
            <a:normAutofit fontScale="92500" lnSpcReduction="20000"/>
          </a:bodyPr>
          <a:lstStyle/>
          <a:p>
            <a:r>
              <a:rPr lang="en-US" b="1" u="sng" dirty="0" smtClean="0"/>
              <a:t>Advantages :--</a:t>
            </a:r>
            <a:endParaRPr lang="en-US" dirty="0" smtClean="0"/>
          </a:p>
          <a:p>
            <a:r>
              <a:rPr lang="en-US" dirty="0" smtClean="0"/>
              <a:t>The essay method is far less structured and confining than the rating scale method. It permits the appraiser to examine almost any relevant issue or attribute of performance. This contrasts sharply with methods where the appraisal criteria are rigidly defined.</a:t>
            </a:r>
            <a:br>
              <a:rPr lang="en-US" dirty="0" smtClean="0"/>
            </a:br>
            <a:r>
              <a:rPr lang="en-US" dirty="0" smtClean="0"/>
              <a:t> </a:t>
            </a:r>
          </a:p>
          <a:p>
            <a:r>
              <a:rPr lang="en-US" dirty="0" smtClean="0"/>
              <a:t>Appraisers may place whatever degree of emphasis on issues or attributes that they feel appropriate. Thus the process is open-ended and very flexible. The appraiser is not locked into an appraisal system the limits expression or assumes that employee traits can be neatly dissected and scaled.</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0"/>
            <a:ext cx="8915400" cy="6629400"/>
          </a:xfrm>
        </p:spPr>
        <p:txBody>
          <a:bodyPr>
            <a:normAutofit fontScale="62500" lnSpcReduction="20000"/>
          </a:bodyPr>
          <a:lstStyle/>
          <a:p>
            <a:r>
              <a:rPr lang="en-US" b="1" u="sng" dirty="0" smtClean="0"/>
              <a:t>Disadvantages :-- </a:t>
            </a:r>
            <a:endParaRPr lang="en-US" dirty="0" smtClean="0"/>
          </a:p>
          <a:p>
            <a:r>
              <a:rPr lang="en-US" dirty="0" smtClean="0"/>
              <a:t>Essay methods are time-consuming and difficult to administer. Appraisers often find the essay technique more demanding than methods such as rating scales.</a:t>
            </a:r>
          </a:p>
          <a:p>
            <a:r>
              <a:rPr lang="en-US" dirty="0" smtClean="0"/>
              <a:t>The techniques greatest advantage - freedom of expression - is also its greatest handicap. The varying writing skills of appraisers can upset and distort the whole process.</a:t>
            </a:r>
          </a:p>
          <a:p>
            <a:r>
              <a:rPr lang="en-US" dirty="0" smtClean="0"/>
              <a:t>The process is subjective and, in consequence, it is difficult to compare and contrast the results of individuals or to draw any broad conclusions about organizational needs.</a:t>
            </a:r>
          </a:p>
          <a:p>
            <a:r>
              <a:rPr lang="en-US" dirty="0" smtClean="0"/>
              <a:t>The techniques greatest advantage - freedom of expression - is also its greatest handicap. The varying writing skills of appraisers can upset and distort the whole process. </a:t>
            </a:r>
          </a:p>
          <a:p>
            <a:r>
              <a:rPr lang="en-US" dirty="0" smtClean="0"/>
              <a:t>The process is subjective and, in consequence, it is difficult to compare and contrast the results of individuals or to draw any broad conclusions about organizational needs.</a:t>
            </a:r>
          </a:p>
          <a:p>
            <a:r>
              <a:rPr lang="en-US" dirty="0" smtClean="0"/>
              <a:t> Manager / supervisor may write a biased essay.</a:t>
            </a:r>
          </a:p>
          <a:p>
            <a:r>
              <a:rPr lang="en-US" dirty="0" smtClean="0"/>
              <a:t>A busy rater may write the essay hurriedly without properly assessing the actual performance of the worker.</a:t>
            </a:r>
            <a:br>
              <a:rPr lang="en-US" dirty="0" smtClean="0"/>
            </a:br>
            <a:r>
              <a:rPr lang="en-US" dirty="0" smtClean="0"/>
              <a:t> </a:t>
            </a:r>
          </a:p>
          <a:p>
            <a:r>
              <a:rPr lang="en-US" dirty="0" smtClean="0"/>
              <a:t>Apart from that, rater takes a long time, this becomes uneconomical from the view point of the firm, because the time of rater is costly.</a:t>
            </a:r>
          </a:p>
          <a:p>
            <a:r>
              <a:rPr lang="en-US" dirty="0" smtClean="0"/>
              <a:t>Some evaluators may be poor in writing essays on employee performance. Others may be superficial in explanation and use flowery language which may not reflect the actual performance of the employee.</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 Reports</a:t>
            </a:r>
            <a:endParaRPr lang="en-US" dirty="0"/>
          </a:p>
        </p:txBody>
      </p:sp>
      <p:sp>
        <p:nvSpPr>
          <p:cNvPr id="3" name="Content Placeholder 2"/>
          <p:cNvSpPr>
            <a:spLocks noGrp="1"/>
          </p:cNvSpPr>
          <p:nvPr>
            <p:ph idx="1"/>
          </p:nvPr>
        </p:nvSpPr>
        <p:spPr/>
        <p:txBody>
          <a:bodyPr>
            <a:normAutofit lnSpcReduction="10000"/>
          </a:bodyPr>
          <a:lstStyle/>
          <a:p>
            <a:r>
              <a:rPr lang="en-US" dirty="0" smtClean="0"/>
              <a:t>It is prepared by his immediate superior. </a:t>
            </a:r>
          </a:p>
          <a:p>
            <a:r>
              <a:rPr lang="en-US" dirty="0" smtClean="0"/>
              <a:t>It contains information about the employee's strengths, weaknesses, major failure and achievements. </a:t>
            </a:r>
          </a:p>
          <a:p>
            <a:r>
              <a:rPr lang="en-US" dirty="0" smtClean="0"/>
              <a:t>It also contains information about the employee's personality traits (qualities) and about his behavior.</a:t>
            </a:r>
          </a:p>
          <a:p>
            <a:r>
              <a:rPr lang="en-US" dirty="0" smtClean="0"/>
              <a:t> Confidential report is used to take decisions about transfers, promotions, etc.</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t0.gstatic.com/images?q=tbn:ANd9GcQnMNgT3Gu676c8vNO9sWVNIVF0XpesdsMKoQNLKAX4vXacXvS0"/>
          <p:cNvPicPr>
            <a:picLocks noChangeAspect="1" noChangeArrowheads="1"/>
          </p:cNvPicPr>
          <p:nvPr/>
        </p:nvPicPr>
        <p:blipFill>
          <a:blip r:embed="rId2" cstate="print"/>
          <a:srcRect/>
          <a:stretch>
            <a:fillRect/>
          </a:stretch>
        </p:blipFill>
        <p:spPr bwMode="auto">
          <a:xfrm>
            <a:off x="2057400" y="1752600"/>
            <a:ext cx="4795029" cy="3190876"/>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dirty="0" smtClean="0"/>
              <a:t>2. </a:t>
            </a:r>
            <a:r>
              <a:rPr lang="en-US" b="1" u="sng" dirty="0" smtClean="0"/>
              <a:t>Behavioral Methods</a:t>
            </a:r>
            <a:br>
              <a:rPr lang="en-US" b="1" u="sng" dirty="0" smtClean="0"/>
            </a:br>
            <a:endParaRPr lang="en-US" b="1" u="sng"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Behavioral  checklist Method</a:t>
            </a:r>
          </a:p>
          <a:p>
            <a:pPr marL="514350" indent="-514350">
              <a:buFont typeface="+mj-lt"/>
              <a:buAutoNum type="arabicPeriod"/>
            </a:pPr>
            <a:r>
              <a:rPr lang="en-US" dirty="0" smtClean="0"/>
              <a:t>Critical Incident Method</a:t>
            </a:r>
          </a:p>
          <a:p>
            <a:pPr marL="514350" indent="-514350">
              <a:buFont typeface="+mj-lt"/>
              <a:buAutoNum type="arabicPeriod"/>
            </a:pPr>
            <a:r>
              <a:rPr lang="en-US" dirty="0" smtClean="0"/>
              <a:t>Behaviorally Anchored Rating Scales</a:t>
            </a:r>
          </a:p>
          <a:p>
            <a:pPr marL="514350" indent="-514350">
              <a:buFont typeface="+mj-lt"/>
              <a:buAutoNum type="arabicPeriod"/>
            </a:pPr>
            <a:r>
              <a:rPr lang="en-US" dirty="0" smtClean="0"/>
              <a:t>Behavioral Observations Scales</a:t>
            </a:r>
          </a:p>
          <a:p>
            <a:pPr marL="514350" indent="-514350">
              <a:buFont typeface="+mj-lt"/>
              <a:buAutoNum type="arabicPeriod"/>
            </a:pPr>
            <a:r>
              <a:rPr lang="en-US" dirty="0" smtClean="0"/>
              <a:t>Assessment Center</a:t>
            </a:r>
          </a:p>
          <a:p>
            <a:pPr marL="514350" indent="-514350">
              <a:buFont typeface="+mj-lt"/>
              <a:buAutoNum type="arabicPeriod"/>
            </a:pPr>
            <a:r>
              <a:rPr lang="en-US" dirty="0" smtClean="0"/>
              <a:t>Psychological Appraisal</a:t>
            </a:r>
          </a:p>
          <a:p>
            <a:pPr marL="514350" indent="-514350">
              <a:buFont typeface="+mj-lt"/>
              <a:buAutoNum type="arabicPeriod"/>
            </a:pP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Behavioral  checklist Method</a:t>
            </a:r>
            <a:br>
              <a:rPr lang="en-US" dirty="0" smtClean="0"/>
            </a:br>
            <a:endParaRPr lang="en-US" dirty="0"/>
          </a:p>
        </p:txBody>
      </p:sp>
      <p:sp>
        <p:nvSpPr>
          <p:cNvPr id="3" name="Content Placeholder 2"/>
          <p:cNvSpPr>
            <a:spLocks noGrp="1"/>
          </p:cNvSpPr>
          <p:nvPr>
            <p:ph idx="1"/>
          </p:nvPr>
        </p:nvSpPr>
        <p:spPr/>
        <p:txBody>
          <a:bodyPr/>
          <a:lstStyle/>
          <a:p>
            <a:r>
              <a:rPr lang="en-US" dirty="0" smtClean="0"/>
              <a:t>A checklist is designed with the list of statements that describe the behavior essential for employee performance.</a:t>
            </a:r>
          </a:p>
          <a:p>
            <a:r>
              <a:rPr lang="en-US" dirty="0" smtClean="0"/>
              <a:t>The appraiser checks whether the appraisee possesses them or not.</a:t>
            </a:r>
          </a:p>
          <a:p>
            <a:r>
              <a:rPr lang="en-US" dirty="0" smtClean="0"/>
              <a:t>Employee performance is rated based on the behavioral skills that the employee possesses to the total statements.</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Critical Incident Method</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supervisor writes a brief report about any incident, which affects the performance of the job.</a:t>
            </a:r>
          </a:p>
          <a:p>
            <a:r>
              <a:rPr lang="en-US" dirty="0" smtClean="0"/>
              <a:t>The incident may be positive or negative. For e.g. A salesman is very patient with a difficult customer, and he succeeds in selling the goods to that customer. This is a critical incident. </a:t>
            </a:r>
          </a:p>
          <a:p>
            <a:r>
              <a:rPr lang="en-US" dirty="0" smtClean="0"/>
              <a:t>The supervisor writes a brief report about this incident. This report is in favor of the salesman. </a:t>
            </a:r>
          </a:p>
          <a:p>
            <a:r>
              <a:rPr lang="en-US" dirty="0" smtClean="0"/>
              <a:t>So the salesmen will get a high rating. </a:t>
            </a:r>
          </a:p>
          <a:p>
            <a:r>
              <a:rPr lang="en-US" dirty="0" smtClean="0"/>
              <a:t>This method has some disadvantages, as some supervisors only record negative incidents. They do not record positive incidents. Some supervisors are also biased while recording the incidents.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t2.gstatic.com/images?q=tbn:ANd9GcRtAM0sd4tXRnkVPnlV12EJtmCMDybyLA4q-LL_9mKVm4aY36CBHw"/>
          <p:cNvPicPr>
            <a:picLocks noChangeAspect="1" noChangeArrowheads="1"/>
          </p:cNvPicPr>
          <p:nvPr/>
        </p:nvPicPr>
        <p:blipFill>
          <a:blip r:embed="rId2" cstate="print"/>
          <a:srcRect/>
          <a:stretch>
            <a:fillRect/>
          </a:stretch>
        </p:blipFill>
        <p:spPr bwMode="auto">
          <a:xfrm>
            <a:off x="457200" y="304800"/>
            <a:ext cx="8435054" cy="6237415"/>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533400"/>
            <a:ext cx="8229600" cy="6324600"/>
          </a:xfrm>
        </p:spPr>
        <p:txBody>
          <a:bodyPr>
            <a:normAutofit fontScale="25000" lnSpcReduction="20000"/>
          </a:bodyPr>
          <a:lstStyle/>
          <a:p>
            <a:pPr>
              <a:lnSpc>
                <a:spcPct val="120000"/>
              </a:lnSpc>
            </a:pPr>
            <a:r>
              <a:rPr lang="en-US" sz="9600" b="1" u="sng" dirty="0" smtClean="0">
                <a:latin typeface="Times New Roman" pitchFamily="18" charset="0"/>
                <a:cs typeface="Times New Roman" pitchFamily="18" charset="0"/>
              </a:rPr>
              <a:t>ADVANTAGES:--</a:t>
            </a:r>
            <a:endParaRPr lang="en-US" sz="9600" dirty="0" smtClean="0">
              <a:latin typeface="Times New Roman" pitchFamily="18" charset="0"/>
              <a:cs typeface="Times New Roman" pitchFamily="18" charset="0"/>
            </a:endParaRPr>
          </a:p>
          <a:p>
            <a:pPr>
              <a:lnSpc>
                <a:spcPct val="120000"/>
              </a:lnSpc>
            </a:pPr>
            <a:r>
              <a:rPr lang="en-US" sz="9600" dirty="0" smtClean="0">
                <a:latin typeface="Times New Roman" pitchFamily="18" charset="0"/>
                <a:cs typeface="Times New Roman" pitchFamily="18" charset="0"/>
              </a:rPr>
              <a:t>Critical incident is a method used for many sectors.</a:t>
            </a:r>
            <a:br>
              <a:rPr lang="en-US" sz="9600" dirty="0" smtClean="0">
                <a:latin typeface="Times New Roman" pitchFamily="18" charset="0"/>
                <a:cs typeface="Times New Roman" pitchFamily="18" charset="0"/>
              </a:rPr>
            </a:br>
            <a:r>
              <a:rPr lang="en-US" sz="9600" dirty="0" smtClean="0">
                <a:latin typeface="Times New Roman" pitchFamily="18" charset="0"/>
                <a:cs typeface="Times New Roman" pitchFamily="18" charset="0"/>
              </a:rPr>
              <a:t> Each employee will be evaluated as such and one’s performance appraisal will be based on the logs that are put in the evaluation form.</a:t>
            </a:r>
          </a:p>
          <a:p>
            <a:pPr>
              <a:lnSpc>
                <a:spcPct val="120000"/>
              </a:lnSpc>
            </a:pPr>
            <a:r>
              <a:rPr lang="en-US" sz="9600" dirty="0" smtClean="0">
                <a:latin typeface="Times New Roman" pitchFamily="18" charset="0"/>
                <a:cs typeface="Times New Roman" pitchFamily="18" charset="0"/>
              </a:rPr>
              <a:t>The manager maintains logs on each employee, whereby he periodically records critical incidents of the workers behavior.</a:t>
            </a:r>
          </a:p>
          <a:p>
            <a:pPr>
              <a:lnSpc>
                <a:spcPct val="120000"/>
              </a:lnSpc>
            </a:pPr>
            <a:r>
              <a:rPr lang="en-US" sz="9600" dirty="0" smtClean="0">
                <a:latin typeface="Times New Roman" pitchFamily="18" charset="0"/>
                <a:cs typeface="Times New Roman" pitchFamily="18" charset="0"/>
              </a:rPr>
              <a:t>At the end of the rating period, these recorded critical incidents are used in the evaluation of the workers’ performance.</a:t>
            </a:r>
          </a:p>
          <a:p>
            <a:pPr>
              <a:lnSpc>
                <a:spcPct val="120000"/>
              </a:lnSpc>
            </a:pPr>
            <a:r>
              <a:rPr lang="en-US" sz="9600" dirty="0" smtClean="0">
                <a:latin typeface="Times New Roman" pitchFamily="18" charset="0"/>
                <a:cs typeface="Times New Roman" pitchFamily="18" charset="0"/>
              </a:rPr>
              <a:t>The critical incidents file of performance appraisal is a form of documentation that reflect all data about employee performances.</a:t>
            </a:r>
          </a:p>
          <a:p>
            <a:pPr>
              <a:lnSpc>
                <a:spcPct val="120000"/>
              </a:lnSpc>
              <a:buNone/>
            </a:pPr>
            <a:endParaRPr lang="en-US" sz="6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152400"/>
            <a:ext cx="8229600" cy="6705600"/>
          </a:xfrm>
        </p:spPr>
        <p:txBody>
          <a:bodyPr>
            <a:noAutofit/>
          </a:bodyPr>
          <a:lstStyle/>
          <a:p>
            <a:pPr>
              <a:lnSpc>
                <a:spcPct val="120000"/>
              </a:lnSpc>
              <a:buNone/>
            </a:pPr>
            <a:r>
              <a:rPr lang="en-US" sz="2400" b="1" u="sng" dirty="0" smtClean="0">
                <a:latin typeface="Times New Roman" pitchFamily="18" charset="0"/>
                <a:cs typeface="Times New Roman" pitchFamily="18" charset="0"/>
              </a:rPr>
              <a:t>Disadvantages:--</a:t>
            </a:r>
            <a:endParaRPr lang="en-US" sz="2400" dirty="0" smtClean="0">
              <a:latin typeface="Times New Roman" pitchFamily="18" charset="0"/>
              <a:cs typeface="Times New Roman" pitchFamily="18" charset="0"/>
            </a:endParaRPr>
          </a:p>
          <a:p>
            <a:pPr>
              <a:lnSpc>
                <a:spcPct val="120000"/>
              </a:lnSpc>
              <a:buNone/>
            </a:pPr>
            <a:r>
              <a:rPr lang="en-US" sz="2400" dirty="0" smtClean="0">
                <a:latin typeface="Times New Roman" pitchFamily="18" charset="0"/>
                <a:cs typeface="Times New Roman" pitchFamily="18" charset="0"/>
              </a:rPr>
              <a:t>This method suffers however from the following    limitations:</a:t>
            </a:r>
          </a:p>
          <a:p>
            <a:pPr>
              <a:lnSpc>
                <a:spcPct val="120000"/>
              </a:lnSpc>
            </a:pPr>
            <a:r>
              <a:rPr lang="en-US" sz="2400" dirty="0" smtClean="0">
                <a:latin typeface="Times New Roman" pitchFamily="18" charset="0"/>
                <a:cs typeface="Times New Roman" pitchFamily="18" charset="0"/>
              </a:rPr>
              <a:t>Critical incidents technique of evaluation is applied to evaluate the performance of superiors rather than of peers of subordinates.</a:t>
            </a:r>
          </a:p>
          <a:p>
            <a:pPr>
              <a:lnSpc>
                <a:spcPct val="120000"/>
              </a:lnSpc>
            </a:pPr>
            <a:r>
              <a:rPr lang="en-US" sz="2400" dirty="0" smtClean="0">
                <a:latin typeface="Times New Roman" pitchFamily="18" charset="0"/>
                <a:cs typeface="Times New Roman" pitchFamily="18" charset="0"/>
              </a:rPr>
              <a:t>Negative incidents may be more noticeable than positive incidents.</a:t>
            </a:r>
          </a:p>
          <a:p>
            <a:pPr>
              <a:lnSpc>
                <a:spcPct val="120000"/>
              </a:lnSpc>
            </a:pPr>
            <a:r>
              <a:rPr lang="en-US" sz="2400" dirty="0" smtClean="0">
                <a:latin typeface="Times New Roman" pitchFamily="18" charset="0"/>
                <a:cs typeface="Times New Roman" pitchFamily="18" charset="0"/>
              </a:rPr>
              <a:t>It results in very close supervision which may not be liked by the employee.</a:t>
            </a:r>
          </a:p>
          <a:p>
            <a:pPr>
              <a:lnSpc>
                <a:spcPct val="120000"/>
              </a:lnSpc>
            </a:pPr>
            <a:r>
              <a:rPr lang="en-US" sz="2400" dirty="0" smtClean="0">
                <a:latin typeface="Times New Roman" pitchFamily="18" charset="0"/>
                <a:cs typeface="Times New Roman" pitchFamily="18" charset="0"/>
              </a:rPr>
              <a:t>The recording of incidents may be a chore for the manager concerned, who may be too busy or forget to do it.</a:t>
            </a:r>
          </a:p>
          <a:p>
            <a:pPr>
              <a:lnSpc>
                <a:spcPct val="120000"/>
              </a:lnSpc>
            </a:pPr>
            <a:r>
              <a:rPr lang="en-US" sz="2400" dirty="0" smtClean="0">
                <a:latin typeface="Times New Roman" pitchFamily="18" charset="0"/>
                <a:cs typeface="Times New Roman" pitchFamily="18" charset="0"/>
              </a:rPr>
              <a:t>The supervisors have a tendency to unload a series of complaints about incidents during an annual performance review session.</a:t>
            </a:r>
          </a:p>
          <a:p>
            <a:pPr>
              <a:buNone/>
            </a:pPr>
            <a:endParaRPr lang="en-US" sz="1600" dirty="0">
              <a:latin typeface="Times New Roman" pitchFamily="18" charset="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Behaviorally Anchored Rating Scales</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Behaviorally Anchored Rating Scales (BARS) is a relatively new technique which combines the graphic rating scale and critical incidents method.</a:t>
            </a:r>
          </a:p>
          <a:p>
            <a:r>
              <a:rPr lang="en-US" dirty="0" smtClean="0"/>
              <a:t> It consists of predetermined critical areas of </a:t>
            </a:r>
            <a:r>
              <a:rPr lang="en-US" b="1" dirty="0" smtClean="0"/>
              <a:t>job performance</a:t>
            </a:r>
            <a:r>
              <a:rPr lang="en-US" dirty="0" smtClean="0"/>
              <a:t> or sets of behavioral statements describing important job performance qualities as good or bad (for </a:t>
            </a:r>
            <a:r>
              <a:rPr lang="en-US" dirty="0" err="1" smtClean="0"/>
              <a:t>eg</a:t>
            </a:r>
            <a:r>
              <a:rPr lang="en-US" dirty="0" smtClean="0"/>
              <a:t>. the qualities like inter-personal relationships, adaptability and reliability, job knowledge etc). These statements are developed from critical incidents. </a:t>
            </a:r>
            <a:br>
              <a:rPr lang="en-US" dirty="0" smtClean="0"/>
            </a:br>
            <a:r>
              <a:rPr lang="en-US" dirty="0" smtClean="0"/>
              <a:t/>
            </a:r>
            <a:br>
              <a:rPr lang="en-US" dirty="0" smtClean="0"/>
            </a:br>
            <a:r>
              <a:rPr lang="en-US" dirty="0" smtClean="0"/>
              <a:t>In this method, an employee’s actual job behavior is judged against the desired behavior by recording and comparing the behavior with BARS. Developing and practicing </a:t>
            </a:r>
            <a:r>
              <a:rPr lang="en-US" b="1" dirty="0" smtClean="0"/>
              <a:t>BARS</a:t>
            </a:r>
            <a:r>
              <a:rPr lang="en-US" dirty="0" smtClean="0"/>
              <a:t> requires expert knowledge.</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u="sng" dirty="0" smtClean="0"/>
              <a:t>Advantages &amp; Disadvantages :--</a:t>
            </a:r>
            <a:endParaRPr lang="en-US" dirty="0" smtClean="0"/>
          </a:p>
          <a:p>
            <a:r>
              <a:rPr lang="en-US" dirty="0" smtClean="0"/>
              <a:t>This method are very useful and exactly.</a:t>
            </a:r>
          </a:p>
          <a:p>
            <a:r>
              <a:rPr lang="en-US" dirty="0" smtClean="0"/>
              <a:t>It is very difficult to develop this method because you need to identify what is “good level” etc.</a:t>
            </a: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Behavioral Observations Scales(BOS)</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Behavioral observation is a method used to measure the behavior and value of employees whose </a:t>
            </a:r>
            <a:r>
              <a:rPr lang="en-US" dirty="0" smtClean="0">
                <a:hlinkClick r:id="rId2"/>
              </a:rPr>
              <a:t>job performance</a:t>
            </a:r>
            <a:r>
              <a:rPr lang="en-US" dirty="0" smtClean="0"/>
              <a:t> cannot be evaluated on the basis of productivity alone. </a:t>
            </a:r>
          </a:p>
          <a:p>
            <a:r>
              <a:rPr lang="en-US" dirty="0" smtClean="0"/>
              <a:t>Such measurements are usually made based on a behavioral observation scale that is used to evaluate everyone in a comparable manner. </a:t>
            </a:r>
          </a:p>
          <a:p>
            <a:r>
              <a:rPr lang="en-US" dirty="0" smtClean="0"/>
              <a:t>Such scales are generally used to record whether or not an employee engages in a certain type of behavior or action and, if so, how often. </a:t>
            </a:r>
          </a:p>
          <a:p>
            <a:r>
              <a:rPr lang="en-US" dirty="0" smtClean="0"/>
              <a:t>Each employee's result from the behavioral observation scale can be compared to other employees' results or to some objective baseline for expected behavior. </a:t>
            </a:r>
          </a:p>
          <a:p>
            <a:r>
              <a:rPr lang="en-US" dirty="0" smtClean="0"/>
              <a:t>Evaluation of this sort can be used to ensure that an employee is meeting expectation or to determine if disciplinary action is necessary.</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Assessment Center</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r>
              <a:rPr lang="en-US" dirty="0" smtClean="0"/>
              <a:t>An assessment centre typically involves the use of methods like social/informal events, tests and exercises, assignments being given to a group of employees to assess their competencies to take higher responsibilities in the future. </a:t>
            </a:r>
          </a:p>
          <a:p>
            <a:r>
              <a:rPr lang="en-US" dirty="0" smtClean="0"/>
              <a:t>Generally, employees are given an assignment similar to the job they would be expected to perform if promoted. </a:t>
            </a:r>
          </a:p>
          <a:p>
            <a:r>
              <a:rPr lang="en-US" dirty="0" smtClean="0"/>
              <a:t>The trained evaluators observe and evaluate employees as they perform the assigned jobs and are evaluated on job related characteristics. </a:t>
            </a:r>
          </a:p>
          <a:p>
            <a:r>
              <a:rPr lang="en-US" dirty="0" smtClean="0"/>
              <a:t>The major competencies that are judged in </a:t>
            </a:r>
            <a:r>
              <a:rPr lang="en-US" dirty="0" smtClean="0">
                <a:hlinkClick r:id="rId2" tooltip="assessment centres"/>
              </a:rPr>
              <a:t>assessment centers</a:t>
            </a:r>
            <a:r>
              <a:rPr lang="en-US" dirty="0" smtClean="0"/>
              <a:t> are interpersonal skills, intellectual capability, planning and organizing capabilities, motivation, career orientation etc. assessment centers are also an effective way to determine the </a:t>
            </a:r>
            <a:r>
              <a:rPr lang="en-US" b="1" dirty="0" smtClean="0"/>
              <a:t>training and development</a:t>
            </a:r>
            <a:r>
              <a:rPr lang="en-US" dirty="0" smtClean="0"/>
              <a:t> needs of the targeted employees. </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
            </a:r>
            <a:br>
              <a:rPr lang="en-US" dirty="0" smtClean="0"/>
            </a:br>
            <a:r>
              <a:rPr lang="en-US" dirty="0" smtClean="0"/>
              <a:t>Psychological Appraisal</a:t>
            </a:r>
            <a:br>
              <a:rPr lang="en-US" dirty="0" smtClean="0"/>
            </a:br>
            <a:endParaRPr lang="en-US" dirty="0"/>
          </a:p>
        </p:txBody>
      </p:sp>
      <p:sp>
        <p:nvSpPr>
          <p:cNvPr id="3" name="Content Placeholder 2"/>
          <p:cNvSpPr>
            <a:spLocks noGrp="1"/>
          </p:cNvSpPr>
          <p:nvPr>
            <p:ph idx="1"/>
          </p:nvPr>
        </p:nvSpPr>
        <p:spPr>
          <a:xfrm>
            <a:off x="457200" y="914400"/>
            <a:ext cx="8229600" cy="5211763"/>
          </a:xfrm>
        </p:spPr>
        <p:txBody>
          <a:bodyPr>
            <a:normAutofit fontScale="77500" lnSpcReduction="20000"/>
          </a:bodyPr>
          <a:lstStyle/>
          <a:p>
            <a:endParaRPr lang="en-US" dirty="0" smtClean="0"/>
          </a:p>
          <a:p>
            <a:r>
              <a:rPr lang="en-US" dirty="0" smtClean="0"/>
              <a:t>These appraisals are more directed to assess employees potential for future performance rather than the past one.</a:t>
            </a:r>
          </a:p>
          <a:p>
            <a:r>
              <a:rPr lang="en-US" dirty="0" smtClean="0"/>
              <a:t> It is done in the form of in-depth interviews, psychological tests, and discussion with supervisors and review of other evaluations.</a:t>
            </a:r>
          </a:p>
          <a:p>
            <a:r>
              <a:rPr lang="en-US" dirty="0" smtClean="0"/>
              <a:t> It is more focused on employees emotional, intellectual, and motivational and other personal characteristics affecting his performance. </a:t>
            </a:r>
          </a:p>
          <a:p>
            <a:r>
              <a:rPr lang="en-US" dirty="0" smtClean="0"/>
              <a:t>This approach is slow and costly and may be useful for bright young members who may have considerable potential. </a:t>
            </a:r>
          </a:p>
          <a:p>
            <a:r>
              <a:rPr lang="en-US" dirty="0" smtClean="0"/>
              <a:t>However quality of these appraisals largely depend upon the skills of psychologists who perform the evaluation.</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3.</a:t>
            </a:r>
            <a:r>
              <a:rPr lang="en-US" dirty="0" smtClean="0"/>
              <a:t> </a:t>
            </a:r>
            <a:r>
              <a:rPr lang="en-US" b="1" u="sng" dirty="0" smtClean="0"/>
              <a:t>Results Methods</a:t>
            </a:r>
            <a:endParaRPr lang="en-US" b="1" u="sng" dirty="0"/>
          </a:p>
        </p:txBody>
      </p:sp>
      <p:sp>
        <p:nvSpPr>
          <p:cNvPr id="3" name="Content Placeholder 2"/>
          <p:cNvSpPr>
            <a:spLocks noGrp="1"/>
          </p:cNvSpPr>
          <p:nvPr>
            <p:ph idx="1"/>
          </p:nvPr>
        </p:nvSpPr>
        <p:spPr/>
        <p:txBody>
          <a:bodyPr/>
          <a:lstStyle/>
          <a:p>
            <a:pPr marL="514350" indent="-514350">
              <a:buFont typeface="+mj-lt"/>
              <a:buAutoNum type="arabicPeriod"/>
            </a:pPr>
            <a:endParaRPr lang="en-US" dirty="0" smtClean="0"/>
          </a:p>
          <a:p>
            <a:pPr marL="514350" indent="-514350">
              <a:buFont typeface="+mj-lt"/>
              <a:buAutoNum type="arabicPeriod"/>
            </a:pPr>
            <a:r>
              <a:rPr lang="en-US" dirty="0" smtClean="0"/>
              <a:t>Productivity Measures</a:t>
            </a:r>
          </a:p>
          <a:p>
            <a:pPr marL="514350" indent="-514350">
              <a:buFont typeface="+mj-lt"/>
              <a:buAutoNum type="arabicPeriod"/>
            </a:pPr>
            <a:r>
              <a:rPr lang="en-US" dirty="0" smtClean="0"/>
              <a:t>Balanced Scorecard</a:t>
            </a:r>
          </a:p>
          <a:p>
            <a:pPr marL="514350" indent="-514350">
              <a:buFont typeface="+mj-lt"/>
              <a:buAutoNum type="arabicPeriod"/>
            </a:pPr>
            <a:r>
              <a:rPr lang="en-US" dirty="0" smtClean="0"/>
              <a:t>Human Resource Accounting</a:t>
            </a:r>
          </a:p>
          <a:p>
            <a:pPr marL="514350" indent="-514350">
              <a:buFont typeface="+mj-lt"/>
              <a:buAutoNum type="arabicPeriod"/>
            </a:pPr>
            <a:r>
              <a:rPr lang="en-US" dirty="0" smtClean="0"/>
              <a:t>Management by Objectives.</a:t>
            </a:r>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Productivity Measures</a:t>
            </a:r>
            <a:br>
              <a:rPr lang="en-US" dirty="0" smtClean="0"/>
            </a:b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Employees are praised based on the ratio of output they turned out to the input they used.</a:t>
            </a:r>
          </a:p>
          <a:p>
            <a:r>
              <a:rPr lang="en-US" dirty="0" smtClean="0"/>
              <a:t>The measure of productivity is defined as a total output per one unit of a total input</a:t>
            </a:r>
          </a:p>
          <a:p>
            <a:r>
              <a:rPr lang="en-US" dirty="0" smtClean="0"/>
              <a:t>For ex. </a:t>
            </a:r>
          </a:p>
          <a:p>
            <a:pPr>
              <a:buNone/>
            </a:pPr>
            <a:r>
              <a:rPr lang="en-US" dirty="0" smtClean="0"/>
              <a:t>     Salary and benefits calculated on number of employees served per day.</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
            </a:r>
            <a:br>
              <a:rPr lang="en-US" dirty="0" smtClean="0"/>
            </a:br>
            <a:r>
              <a:rPr lang="en-US" dirty="0" smtClean="0"/>
              <a:t>Balanced Scorecard</a:t>
            </a:r>
            <a:br>
              <a:rPr lang="en-US" dirty="0" smtClean="0"/>
            </a:br>
            <a:endParaRPr lang="en-US" dirty="0"/>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r>
              <a:rPr lang="en-US" dirty="0" smtClean="0"/>
              <a:t>"The balanced scorecard retains traditional financial measures. </a:t>
            </a:r>
          </a:p>
          <a:p>
            <a:r>
              <a:rPr lang="en-US" dirty="0" smtClean="0"/>
              <a:t>But financial measures tell the story of past events, an adequate story for industrial age companies for which investments in long-term capabilities and customer relationships were not critical for success.</a:t>
            </a:r>
          </a:p>
          <a:p>
            <a:r>
              <a:rPr lang="en-US" dirty="0" smtClean="0"/>
              <a:t> These financial measures are inadequate, however, for guiding and evaluating the journey that information age companies must make to create future value through investment in customers, suppliers, employees, processes, technology, and innovation."</a:t>
            </a:r>
          </a:p>
          <a:p>
            <a:r>
              <a:rPr lang="en-US" dirty="0" smtClean="0"/>
              <a:t/>
            </a:r>
            <a:br>
              <a:rPr lang="en-US"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Objectives of Performance Appraisal</a:t>
            </a:r>
            <a:br>
              <a:rPr lang="en-US" b="1" dirty="0" smtClean="0"/>
            </a:br>
            <a:endParaRPr lang="en-US" dirty="0"/>
          </a:p>
        </p:txBody>
      </p:sp>
      <p:sp>
        <p:nvSpPr>
          <p:cNvPr id="3" name="Content Placeholder 2"/>
          <p:cNvSpPr>
            <a:spLocks noGrp="1"/>
          </p:cNvSpPr>
          <p:nvPr>
            <p:ph idx="1"/>
          </p:nvPr>
        </p:nvSpPr>
        <p:spPr>
          <a:xfrm>
            <a:off x="457200" y="838200"/>
            <a:ext cx="8229600" cy="5287963"/>
          </a:xfrm>
        </p:spPr>
        <p:txBody>
          <a:bodyPr>
            <a:normAutofit fontScale="77500" lnSpcReduction="20000"/>
          </a:bodyPr>
          <a:lstStyle/>
          <a:p>
            <a:pPr marL="514350" indent="-514350">
              <a:buNone/>
            </a:pPr>
            <a:r>
              <a:rPr lang="en-US" dirty="0" smtClean="0"/>
              <a:t> </a:t>
            </a:r>
          </a:p>
          <a:p>
            <a:pPr marL="514350" indent="-514350">
              <a:buNone/>
            </a:pPr>
            <a:r>
              <a:rPr lang="en-US" dirty="0" smtClean="0"/>
              <a:t>Performance Appraisal can be done with following objectives in mind:</a:t>
            </a:r>
          </a:p>
          <a:p>
            <a:pPr marL="514350" indent="-514350">
              <a:buFont typeface="+mj-lt"/>
              <a:buAutoNum type="arabicPeriod"/>
            </a:pPr>
            <a:r>
              <a:rPr lang="en-US" dirty="0" smtClean="0"/>
              <a:t>To maintain records in order to determine compensation packages, wage structure, salaries raises, etc.</a:t>
            </a:r>
          </a:p>
          <a:p>
            <a:pPr marL="514350" indent="-514350">
              <a:buFont typeface="+mj-lt"/>
              <a:buAutoNum type="arabicPeriod"/>
            </a:pPr>
            <a:r>
              <a:rPr lang="en-US" dirty="0" smtClean="0"/>
              <a:t>To identify the strengths and weaknesses of employees to place right men on right job.</a:t>
            </a:r>
          </a:p>
          <a:p>
            <a:pPr marL="514350" indent="-514350">
              <a:buFont typeface="+mj-lt"/>
              <a:buAutoNum type="arabicPeriod"/>
            </a:pPr>
            <a:r>
              <a:rPr lang="en-US" dirty="0" smtClean="0"/>
              <a:t>To maintain and assess the potential present in a person for further growth and development.</a:t>
            </a:r>
          </a:p>
          <a:p>
            <a:pPr marL="514350" indent="-514350">
              <a:buFont typeface="+mj-lt"/>
              <a:buAutoNum type="arabicPeriod"/>
            </a:pPr>
            <a:r>
              <a:rPr lang="en-US" dirty="0" smtClean="0"/>
              <a:t>To provide a feedback to employees regarding their performance and related status.</a:t>
            </a:r>
          </a:p>
          <a:p>
            <a:pPr marL="514350" indent="-514350">
              <a:buFont typeface="+mj-lt"/>
              <a:buAutoNum type="arabicPeriod"/>
            </a:pPr>
            <a:r>
              <a:rPr lang="en-US" dirty="0" smtClean="0"/>
              <a:t>It serves as a basis for influencing working habits of the employees.</a:t>
            </a:r>
          </a:p>
          <a:p>
            <a:pPr marL="514350" indent="-514350">
              <a:buFont typeface="+mj-lt"/>
              <a:buAutoNum type="arabicPeriod"/>
            </a:pPr>
            <a:r>
              <a:rPr lang="en-US" dirty="0" smtClean="0"/>
              <a:t>To review and retain the promotional and other training programmes.</a:t>
            </a:r>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    The two basic features of the balanced scorecard are:</a:t>
            </a:r>
            <a:br>
              <a:rPr lang="en-US" dirty="0" smtClean="0"/>
            </a:br>
            <a:r>
              <a:rPr lang="en-US" dirty="0" smtClean="0"/>
              <a:t>- A balanced set of measures based on the   four perspectives of </a:t>
            </a:r>
            <a:r>
              <a:rPr lang="en-US" b="1" dirty="0" smtClean="0"/>
              <a:t>balanced scorecard</a:t>
            </a:r>
            <a:endParaRPr lang="en-US" dirty="0" smtClean="0"/>
          </a:p>
          <a:p>
            <a:pPr>
              <a:buNone/>
            </a:pPr>
            <a:r>
              <a:rPr lang="en-US" dirty="0" smtClean="0"/>
              <a:t>   -Linking the </a:t>
            </a:r>
            <a:r>
              <a:rPr lang="en-US" dirty="0" smtClean="0">
                <a:hlinkClick r:id="rId2"/>
              </a:rPr>
              <a:t>measures to Employee Performance</a:t>
            </a:r>
            <a:endParaRPr lang="en-US" dirty="0" smtClean="0"/>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
            </a:r>
            <a:br>
              <a:rPr lang="en-US" dirty="0" smtClean="0"/>
            </a:br>
            <a:r>
              <a:rPr lang="en-US" dirty="0" smtClean="0"/>
              <a:t>Human Resource Accounting</a:t>
            </a:r>
            <a:br>
              <a:rPr lang="en-US" dirty="0" smtClean="0"/>
            </a:b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dirty="0" smtClean="0"/>
              <a:t>Human Resource Accounting </a:t>
            </a:r>
            <a:r>
              <a:rPr lang="en-US" dirty="0" smtClean="0">
                <a:hlinkClick r:id="rId2"/>
              </a:rPr>
              <a:t>HRA</a:t>
            </a:r>
            <a:r>
              <a:rPr lang="en-US" dirty="0" smtClean="0"/>
              <a:t> measures the cost and contribution of human resources in the organization.</a:t>
            </a:r>
          </a:p>
          <a:p>
            <a:r>
              <a:rPr lang="en-US" dirty="0" smtClean="0"/>
              <a:t> The cost includes the cost of recruitment, selection, induction, training, salaries and other facilities, etc. </a:t>
            </a:r>
          </a:p>
          <a:p>
            <a:r>
              <a:rPr lang="en-US" dirty="0" smtClean="0"/>
              <a:t>Contribution is the money value of the service of the employees. </a:t>
            </a:r>
          </a:p>
          <a:p>
            <a:r>
              <a:rPr lang="en-US" dirty="0" smtClean="0"/>
              <a:t>This service is measured by labour productivity. If the contribution is more than the cost, then the employee performance is positive and vice-versa.</a:t>
            </a:r>
            <a:br>
              <a:rPr lang="en-US" dirty="0" smtClean="0"/>
            </a:b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Management by Objectives</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en-US" b="1" dirty="0" smtClean="0"/>
              <a:t>The process of setting objectives in the organization to give a sense of direction to the employees.</a:t>
            </a:r>
          </a:p>
          <a:p>
            <a:r>
              <a:rPr lang="en-US" dirty="0" smtClean="0"/>
              <a:t>It refers to the process of setting goals for the employees so that they know what they are supposed to do at the workplace.</a:t>
            </a:r>
          </a:p>
          <a:p>
            <a:r>
              <a:rPr lang="en-US" dirty="0" smtClean="0"/>
              <a:t>The Management by Objectives process helps the employees to understand their duties at the workplace.</a:t>
            </a:r>
          </a:p>
          <a:p>
            <a:r>
              <a:rPr lang="en-US" dirty="0" smtClean="0"/>
              <a:t>Management by Objectives ensures effective communication amongst the employees. It leads to a positive ambience at the workplace.</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52400"/>
            <a:ext cx="8229600" cy="5973763"/>
          </a:xfrm>
        </p:spPr>
        <p:txBody>
          <a:bodyPr>
            <a:normAutofit fontScale="77500" lnSpcReduction="20000"/>
          </a:bodyPr>
          <a:lstStyle/>
          <a:p>
            <a:pPr>
              <a:buNone/>
            </a:pPr>
            <a:r>
              <a:rPr lang="en-US" b="1" u="sng" dirty="0" smtClean="0"/>
              <a:t>Advantages :--</a:t>
            </a:r>
            <a:r>
              <a:rPr lang="en-US" dirty="0" smtClean="0"/>
              <a:t> </a:t>
            </a:r>
            <a:br>
              <a:rPr lang="en-US" dirty="0" smtClean="0"/>
            </a:br>
            <a:r>
              <a:rPr lang="en-US" dirty="0" smtClean="0"/>
              <a:t/>
            </a:r>
            <a:br>
              <a:rPr lang="en-US" dirty="0" smtClean="0"/>
            </a:br>
            <a:endParaRPr lang="en-US" dirty="0" smtClean="0"/>
          </a:p>
          <a:p>
            <a:r>
              <a:rPr lang="en-US" dirty="0" smtClean="0"/>
              <a:t> It is based on the assumption that the individual (employee) knows more than anyone else about her/his own capabilities, needs, strengths, weaknesses and goals.</a:t>
            </a:r>
          </a:p>
          <a:p>
            <a:r>
              <a:rPr lang="en-US" dirty="0" smtClean="0"/>
              <a:t>A further advantage of MBO is that the emphasis is on the future rather than on the past. Appraisal thus becomes a means to a constructive end.</a:t>
            </a:r>
          </a:p>
          <a:p>
            <a:r>
              <a:rPr lang="en-US" dirty="0" smtClean="0"/>
              <a:t>MBO is often achieved using set targets. MBO introduced the SMART criteria: Objectives for MBO must be SMART (Specific, Measurable, Achievable, Relevant, and Time-Specific).</a:t>
            </a:r>
          </a:p>
          <a:p>
            <a:r>
              <a:rPr lang="en-US" dirty="0" smtClean="0"/>
              <a:t>Several managers have employed this management technique and have applied it to their company. These managers include </a:t>
            </a:r>
            <a:r>
              <a:rPr lang="en-US" dirty="0" err="1" smtClean="0"/>
              <a:t>Mukesh</a:t>
            </a:r>
            <a:r>
              <a:rPr lang="en-US" dirty="0" smtClean="0"/>
              <a:t> </a:t>
            </a:r>
            <a:r>
              <a:rPr lang="en-US" dirty="0" err="1" smtClean="0"/>
              <a:t>Ambani</a:t>
            </a:r>
            <a:r>
              <a:rPr lang="en-US" dirty="0" smtClean="0"/>
              <a:t>, Don </a:t>
            </a:r>
            <a:r>
              <a:rPr lang="en-US" dirty="0" err="1" smtClean="0"/>
              <a:t>Sheelen</a:t>
            </a:r>
            <a:r>
              <a:rPr lang="en-US" dirty="0" smtClean="0"/>
              <a:t> and Steve Jobs.</a:t>
            </a:r>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1143000"/>
          </a:xfrm>
        </p:spPr>
        <p:txBody>
          <a:bodyPr/>
          <a:lstStyle/>
          <a:p>
            <a:endParaRPr lang="en-US"/>
          </a:p>
        </p:txBody>
      </p:sp>
      <p:sp>
        <p:nvSpPr>
          <p:cNvPr id="3" name="Content Placeholder 2"/>
          <p:cNvSpPr>
            <a:spLocks noGrp="1"/>
          </p:cNvSpPr>
          <p:nvPr>
            <p:ph idx="1"/>
          </p:nvPr>
        </p:nvSpPr>
        <p:spPr>
          <a:xfrm>
            <a:off x="457200" y="457200"/>
            <a:ext cx="8229600" cy="5668963"/>
          </a:xfrm>
        </p:spPr>
        <p:txBody>
          <a:bodyPr>
            <a:normAutofit fontScale="77500" lnSpcReduction="20000"/>
          </a:bodyPr>
          <a:lstStyle/>
          <a:p>
            <a:pPr>
              <a:buNone/>
            </a:pPr>
            <a:r>
              <a:rPr lang="en-US" b="1" u="sng" dirty="0" smtClean="0"/>
              <a:t>Disadvantages:--</a:t>
            </a:r>
            <a:endParaRPr lang="en-US" dirty="0" smtClean="0"/>
          </a:p>
          <a:p>
            <a:pPr>
              <a:buNone/>
            </a:pPr>
            <a:r>
              <a:rPr lang="en-US" dirty="0" smtClean="0"/>
              <a:t>    1. Positive and active participation from subordinates is not easily forth forthcoming.</a:t>
            </a:r>
            <a:br>
              <a:rPr lang="en-US" dirty="0" smtClean="0"/>
            </a:br>
            <a:r>
              <a:rPr lang="en-US" dirty="0" smtClean="0"/>
              <a:t/>
            </a:r>
            <a:br>
              <a:rPr lang="en-US" dirty="0" smtClean="0"/>
            </a:br>
            <a:r>
              <a:rPr lang="en-US" dirty="0" smtClean="0"/>
              <a:t>2. Truly verifiable goals are both easy to formalize</a:t>
            </a:r>
            <a:br>
              <a:rPr lang="en-US" dirty="0" smtClean="0"/>
            </a:br>
            <a:r>
              <a:rPr lang="en-US" dirty="0" smtClean="0"/>
              <a:t/>
            </a:r>
            <a:br>
              <a:rPr lang="en-US" dirty="0" smtClean="0"/>
            </a:br>
            <a:r>
              <a:rPr lang="en-US" dirty="0" smtClean="0"/>
              <a:t>3. Emphasis is put in short-range goals, whereas long-range goals are avoided, tough long-range goals are vital for growth and development of the organization</a:t>
            </a:r>
            <a:br>
              <a:rPr lang="en-US" dirty="0" smtClean="0"/>
            </a:br>
            <a:r>
              <a:rPr lang="en-US" dirty="0" smtClean="0"/>
              <a:t/>
            </a:r>
            <a:br>
              <a:rPr lang="en-US" dirty="0" smtClean="0"/>
            </a:br>
            <a:r>
              <a:rPr lang="en-US" dirty="0" smtClean="0"/>
              <a:t>4. Goals remain inflexible and rigid. For example, changes desirable in annual budgets are not easily accepted in the middle of the year.</a:t>
            </a:r>
            <a:br>
              <a:rPr lang="en-US" dirty="0" smtClean="0"/>
            </a:br>
            <a:r>
              <a:rPr lang="en-US" dirty="0" smtClean="0"/>
              <a:t/>
            </a:r>
            <a:br>
              <a:rPr lang="en-US" dirty="0" smtClean="0"/>
            </a:br>
            <a:r>
              <a:rPr lang="en-US" dirty="0" smtClean="0"/>
              <a:t>5. Over-use of quantitative goals jeopardizes the qualitative aspect which may more important than quantification in some cases.</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of Performance Appraisal</a:t>
            </a:r>
            <a:endParaRPr lang="en-US" dirty="0"/>
          </a:p>
        </p:txBody>
      </p:sp>
      <p:sp>
        <p:nvSpPr>
          <p:cNvPr id="3" name="Content Placeholder 2"/>
          <p:cNvSpPr>
            <a:spLocks noGrp="1"/>
          </p:cNvSpPr>
          <p:nvPr>
            <p:ph idx="1"/>
          </p:nvPr>
        </p:nvSpPr>
        <p:spPr/>
        <p:txBody>
          <a:bodyPr>
            <a:normAutofit lnSpcReduction="10000"/>
          </a:bodyPr>
          <a:lstStyle/>
          <a:p>
            <a:r>
              <a:rPr lang="en-US" dirty="0" smtClean="0"/>
              <a:t>Establish performance Standards</a:t>
            </a:r>
          </a:p>
          <a:p>
            <a:r>
              <a:rPr lang="en-US" dirty="0" smtClean="0"/>
              <a:t>Communicate  Standards/ expectations to employees</a:t>
            </a:r>
          </a:p>
          <a:p>
            <a:r>
              <a:rPr lang="en-US" dirty="0" smtClean="0"/>
              <a:t>Measure actual performance by following the instructions.</a:t>
            </a:r>
          </a:p>
          <a:p>
            <a:r>
              <a:rPr lang="en-US" dirty="0" smtClean="0"/>
              <a:t>Adjust the actual performance due to the environmental influence.</a:t>
            </a:r>
          </a:p>
          <a:p>
            <a:r>
              <a:rPr lang="en-US" dirty="0" smtClean="0"/>
              <a:t>Compare adjusted performance with that of others and previous</a:t>
            </a:r>
          </a:p>
          <a:p>
            <a:endParaRPr lang="en-US" dirty="0" smtClean="0"/>
          </a:p>
          <a:p>
            <a:endParaRPr lang="en-US" dirty="0" smtClean="0"/>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Compare the actual performance with standards and find out deviations, if any.</a:t>
            </a:r>
          </a:p>
          <a:p>
            <a:r>
              <a:rPr lang="en-US" dirty="0" smtClean="0"/>
              <a:t>Communicate the actual performance to the employee concerned</a:t>
            </a:r>
          </a:p>
          <a:p>
            <a:r>
              <a:rPr lang="en-US" dirty="0" smtClean="0"/>
              <a:t>Suggest changes in job analysis and standards, if necessary</a:t>
            </a:r>
          </a:p>
          <a:p>
            <a:r>
              <a:rPr lang="en-US" dirty="0" smtClean="0"/>
              <a:t>Follow up performance appraisal report.</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you need to take action over employees’ unsatisfactory work performance or conduct, but dismissal is not justified, the options include counseling, discipline, warnings, and possibly suspension and fines or withholding pay.</a:t>
            </a:r>
          </a:p>
          <a:p>
            <a:r>
              <a:rPr lang="en-US" dirty="0" smtClean="0"/>
              <a:t> It is important to choose the action that is appropriate to the circumstances of each case, as the aim should be a positive one — that is to improve performance or prevent a recurrence of unsatisfactory conduct, rather than to administer 'punishment'.</a:t>
            </a:r>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fontScale="85000" lnSpcReduction="20000"/>
          </a:bodyPr>
          <a:lstStyle/>
          <a:p>
            <a:pPr>
              <a:buNone/>
            </a:pPr>
            <a:r>
              <a:rPr lang="en-US" dirty="0" smtClean="0"/>
              <a:t>    COUNSELING is a formal process, initiated when a person has not responded to advice and assistance you have provided on a less formal basis, and will usually involve your taking the following steps:</a:t>
            </a:r>
          </a:p>
          <a:p>
            <a:r>
              <a:rPr lang="en-US" dirty="0" smtClean="0"/>
              <a:t>Advise the person in advance that a discussion about his or her work performance or conduct is to be held at a given time and place, with sufficient notice to enable you both to come to the discussion prepared;</a:t>
            </a:r>
          </a:p>
          <a:p>
            <a:r>
              <a:rPr lang="en-US" dirty="0" smtClean="0"/>
              <a:t>Arrange for the meeting to be held in private, although a support person for the person being counseled may be present, as well as someone you may have asked to attend as an observer; and</a:t>
            </a:r>
          </a:p>
          <a:p>
            <a:r>
              <a:rPr lang="en-US" dirty="0" smtClean="0"/>
              <a:t>Keep a brief record of the meeting—this could be a diary note.</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When to counsel?</a:t>
            </a:r>
            <a:endParaRPr lang="en-US" dirty="0"/>
          </a:p>
        </p:txBody>
      </p:sp>
      <p:sp>
        <p:nvSpPr>
          <p:cNvPr id="3" name="Content Placeholder 2"/>
          <p:cNvSpPr>
            <a:spLocks noGrp="1"/>
          </p:cNvSpPr>
          <p:nvPr>
            <p:ph idx="1"/>
          </p:nvPr>
        </p:nvSpPr>
        <p:spPr>
          <a:xfrm>
            <a:off x="457200" y="914400"/>
            <a:ext cx="8229600" cy="5211763"/>
          </a:xfrm>
        </p:spPr>
        <p:txBody>
          <a:bodyPr>
            <a:normAutofit fontScale="55000" lnSpcReduction="20000"/>
          </a:bodyPr>
          <a:lstStyle/>
          <a:p>
            <a:pPr>
              <a:buNone/>
            </a:pPr>
            <a:r>
              <a:rPr lang="en-US" sz="3700" dirty="0" smtClean="0"/>
              <a:t>    </a:t>
            </a:r>
          </a:p>
          <a:p>
            <a:pPr>
              <a:buNone/>
            </a:pPr>
            <a:r>
              <a:rPr lang="en-US" sz="3700" dirty="0" smtClean="0"/>
              <a:t>      Performance counseling is best suited to situations where a problem is ongoing, where it is a one-off instance and the consequences are unlikely to be serious (see below), and where one of the following applies:</a:t>
            </a:r>
          </a:p>
          <a:p>
            <a:r>
              <a:rPr lang="en-US" sz="3700" dirty="0" smtClean="0"/>
              <a:t>It affects the employee’s productivity — such as excessive absenteeism, lateness or work breaks, poor work planning or time management, poor work quality, etc.</a:t>
            </a:r>
          </a:p>
          <a:p>
            <a:r>
              <a:rPr lang="en-US" sz="3700" dirty="0" smtClean="0"/>
              <a:t>It affects other employees’ productivity — for example, they have to do extra checks or correct mistakes, or it adds to their workload in other ways. Another cause is when they are continually interrupted, e.g. by non-work emails, socializing, noise level, etc.</a:t>
            </a:r>
          </a:p>
          <a:p>
            <a:r>
              <a:rPr lang="en-US" sz="3700" dirty="0" smtClean="0"/>
              <a:t>It breaches policies/procedures — for example, occupational health and safety, timekeeping, dress codes. If breaches appear to be condoned, other employees may perceive that it is OK to behave in similar fashion.</a:t>
            </a:r>
          </a:p>
          <a:p>
            <a:pPr>
              <a:buNone/>
            </a:pPr>
            <a:r>
              <a:rPr lang="en-US" sz="3700" dirty="0" smtClean="0"/>
              <a:t>     Counseling is not usually appropriate where the actual or potential consequences are serious, such as a threat to safety or health, major cost or damage, or a threat to the employer’s viability or reputation.</a:t>
            </a:r>
          </a:p>
          <a:p>
            <a:endParaRPr lang="en-US" dirty="0"/>
          </a:p>
        </p:txBody>
      </p:sp>
    </p:spTree>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TotalTime>
  <Words>4063</Words>
  <Application>Microsoft Office PowerPoint</Application>
  <PresentationFormat>On-screen Show (4:3)</PresentationFormat>
  <Paragraphs>452</Paragraphs>
  <Slides>106</Slides>
  <Notes>1</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Human Resource Management Anu Veerendra Assistant Professor </vt:lpstr>
      <vt:lpstr> PERFORMANCE APPRAISAL </vt:lpstr>
      <vt:lpstr>Slide 3</vt:lpstr>
      <vt:lpstr>Introduction</vt:lpstr>
      <vt:lpstr>Slide 5</vt:lpstr>
      <vt:lpstr>Meaning</vt:lpstr>
      <vt:lpstr>Slide 7</vt:lpstr>
      <vt:lpstr>Slide 8</vt:lpstr>
      <vt:lpstr>Objectives of Performance Appraisal </vt:lpstr>
      <vt:lpstr>Slide 10</vt:lpstr>
      <vt:lpstr>Purpose of performance appraisal</vt:lpstr>
      <vt:lpstr>Slide 12</vt:lpstr>
      <vt:lpstr>Slide 13</vt:lpstr>
      <vt:lpstr> Advantages of Performance Appraisal</vt:lpstr>
      <vt:lpstr>Slide 15</vt:lpstr>
      <vt:lpstr>Slide 16</vt:lpstr>
      <vt:lpstr>Disadvantages of Performance Appraisal: </vt:lpstr>
      <vt:lpstr>Slide 18</vt:lpstr>
      <vt:lpstr>Slide 19</vt:lpstr>
      <vt:lpstr>WHO WILL APPRAISE?</vt:lpstr>
      <vt:lpstr>Slide 21</vt:lpstr>
      <vt:lpstr>Slide 22</vt:lpstr>
      <vt:lpstr>Slide 23</vt:lpstr>
      <vt:lpstr> Peers </vt:lpstr>
      <vt:lpstr>Slide 25</vt:lpstr>
      <vt:lpstr>Subordinates </vt:lpstr>
      <vt:lpstr>Slide 27</vt:lpstr>
      <vt:lpstr>Slide 28</vt:lpstr>
      <vt:lpstr>Slide 29</vt:lpstr>
      <vt:lpstr>Slide 30</vt:lpstr>
      <vt:lpstr> Consultants   </vt:lpstr>
      <vt:lpstr>Slide 32</vt:lpstr>
      <vt:lpstr>360 degree performance appraisal</vt:lpstr>
      <vt:lpstr>Slide 34</vt:lpstr>
      <vt:lpstr>Slide 35</vt:lpstr>
      <vt:lpstr>Slide 36</vt:lpstr>
      <vt:lpstr>Slide 37</vt:lpstr>
      <vt:lpstr>Slide 38</vt:lpstr>
      <vt:lpstr>Slide 39</vt:lpstr>
      <vt:lpstr>Are performance appraisals truly beneficial?</vt:lpstr>
      <vt:lpstr>Slide 41</vt:lpstr>
      <vt:lpstr>Slide 42</vt:lpstr>
      <vt:lpstr>Types of performance and Aptitude assessments,  including formal Performance Appraisals</vt:lpstr>
      <vt:lpstr>Slide 44</vt:lpstr>
      <vt:lpstr>Slide 45</vt:lpstr>
      <vt:lpstr>Slide 46</vt:lpstr>
      <vt:lpstr>Slide 47</vt:lpstr>
      <vt:lpstr>Slide 48</vt:lpstr>
      <vt:lpstr>Slide 49</vt:lpstr>
      <vt:lpstr>Slide 50</vt:lpstr>
      <vt:lpstr>Methods of performance </vt:lpstr>
      <vt:lpstr>1. Trait Methods</vt:lpstr>
      <vt:lpstr>Graphic Rating Scales </vt:lpstr>
      <vt:lpstr>Slide 54</vt:lpstr>
      <vt:lpstr>Slide 55</vt:lpstr>
      <vt:lpstr>Slide 56</vt:lpstr>
      <vt:lpstr>Ranking Methods </vt:lpstr>
      <vt:lpstr>Slide 58</vt:lpstr>
      <vt:lpstr> Paired Comparison Method </vt:lpstr>
      <vt:lpstr>Slide 60</vt:lpstr>
      <vt:lpstr>Slide 61</vt:lpstr>
      <vt:lpstr>Forced Distribution Method </vt:lpstr>
      <vt:lpstr>Slide 63</vt:lpstr>
      <vt:lpstr>Slide 64</vt:lpstr>
      <vt:lpstr> Checklist Method </vt:lpstr>
      <vt:lpstr>Slide 66</vt:lpstr>
      <vt:lpstr>Weighted Checklist</vt:lpstr>
      <vt:lpstr>Slide 68</vt:lpstr>
      <vt:lpstr>Slide 69</vt:lpstr>
      <vt:lpstr>Forced Choice Method </vt:lpstr>
      <vt:lpstr>Essay/Free Form Appraisal </vt:lpstr>
      <vt:lpstr>Slide 72</vt:lpstr>
      <vt:lpstr>Slide 73</vt:lpstr>
      <vt:lpstr>Slide 74</vt:lpstr>
      <vt:lpstr>Confidential Reports</vt:lpstr>
      <vt:lpstr>Slide 76</vt:lpstr>
      <vt:lpstr> 2. Behavioral Methods </vt:lpstr>
      <vt:lpstr>Behavioral  checklist Method </vt:lpstr>
      <vt:lpstr> Critical Incident Method </vt:lpstr>
      <vt:lpstr>Slide 80</vt:lpstr>
      <vt:lpstr>Slide 81</vt:lpstr>
      <vt:lpstr>Behaviorally Anchored Rating Scales </vt:lpstr>
      <vt:lpstr>Slide 83</vt:lpstr>
      <vt:lpstr> Behavioral Observations Scales(BOS) </vt:lpstr>
      <vt:lpstr> Assessment Center </vt:lpstr>
      <vt:lpstr> Psychological Appraisal </vt:lpstr>
      <vt:lpstr>3. Results Methods</vt:lpstr>
      <vt:lpstr>Productivity Measures </vt:lpstr>
      <vt:lpstr> Balanced Scorecard </vt:lpstr>
      <vt:lpstr>Slide 90</vt:lpstr>
      <vt:lpstr> Human Resource Accounting </vt:lpstr>
      <vt:lpstr>Management by Objectives</vt:lpstr>
      <vt:lpstr>Slide 93</vt:lpstr>
      <vt:lpstr>Slide 94</vt:lpstr>
      <vt:lpstr>System of Performance Appraisal</vt:lpstr>
      <vt:lpstr>Slide 96</vt:lpstr>
      <vt:lpstr>counseling</vt:lpstr>
      <vt:lpstr>Slide 98</vt:lpstr>
      <vt:lpstr>When to counsel?</vt:lpstr>
      <vt:lpstr>What counseling involves?</vt:lpstr>
      <vt:lpstr>Slide 101</vt:lpstr>
      <vt:lpstr>who should give the counseling?</vt:lpstr>
      <vt:lpstr> who should be present?</vt:lpstr>
      <vt:lpstr>where should you counsel ?</vt:lpstr>
      <vt:lpstr>Managerial appraisal</vt:lpstr>
      <vt:lpstr>Slide 106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PERFORMANCE APPRAISAL </dc:title>
  <dc:creator>user</dc:creator>
  <cp:lastModifiedBy>KLELAWLIB</cp:lastModifiedBy>
  <cp:revision>153</cp:revision>
  <dcterms:created xsi:type="dcterms:W3CDTF">2006-08-16T00:00:00Z</dcterms:created>
  <dcterms:modified xsi:type="dcterms:W3CDTF">2019-05-17T10:55:58Z</dcterms:modified>
</cp:coreProperties>
</file>